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04" r:id="rId5"/>
  </p:sldMasterIdLst>
  <p:notesMasterIdLst>
    <p:notesMasterId r:id="rId43"/>
  </p:notesMasterIdLst>
  <p:handoutMasterIdLst>
    <p:handoutMasterId r:id="rId44"/>
  </p:handoutMasterIdLst>
  <p:sldIdLst>
    <p:sldId id="1378" r:id="rId6"/>
    <p:sldId id="1485" r:id="rId7"/>
    <p:sldId id="1479" r:id="rId8"/>
    <p:sldId id="1480" r:id="rId9"/>
    <p:sldId id="1498" r:id="rId10"/>
    <p:sldId id="1499" r:id="rId11"/>
    <p:sldId id="1500" r:id="rId12"/>
    <p:sldId id="1501" r:id="rId13"/>
    <p:sldId id="1502" r:id="rId14"/>
    <p:sldId id="1503" r:id="rId15"/>
    <p:sldId id="1504" r:id="rId16"/>
    <p:sldId id="1505" r:id="rId17"/>
    <p:sldId id="1506" r:id="rId18"/>
    <p:sldId id="1507" r:id="rId19"/>
    <p:sldId id="1478" r:id="rId20"/>
    <p:sldId id="1457" r:id="rId21"/>
    <p:sldId id="1467" r:id="rId22"/>
    <p:sldId id="1460" r:id="rId23"/>
    <p:sldId id="1461" r:id="rId24"/>
    <p:sldId id="1462" r:id="rId25"/>
    <p:sldId id="1463" r:id="rId26"/>
    <p:sldId id="1464" r:id="rId27"/>
    <p:sldId id="1465" r:id="rId28"/>
    <p:sldId id="1466" r:id="rId29"/>
    <p:sldId id="1468" r:id="rId30"/>
    <p:sldId id="1469" r:id="rId31"/>
    <p:sldId id="1470" r:id="rId32"/>
    <p:sldId id="1472" r:id="rId33"/>
    <p:sldId id="1473" r:id="rId34"/>
    <p:sldId id="1475" r:id="rId35"/>
    <p:sldId id="1476" r:id="rId36"/>
    <p:sldId id="1477" r:id="rId37"/>
    <p:sldId id="1496" r:id="rId38"/>
    <p:sldId id="1497" r:id="rId39"/>
    <p:sldId id="1493" r:id="rId40"/>
    <p:sldId id="1495" r:id="rId41"/>
    <p:sldId id="1494" r:id="rId42"/>
  </p:sldIdLst>
  <p:sldSz cx="12192000" cy="6858000"/>
  <p:notesSz cx="7010400" cy="916305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65" userDrawn="1">
          <p15:clr>
            <a:srgbClr val="A4A3A4"/>
          </p15:clr>
        </p15:guide>
        <p15:guide id="2" pos="2341" userDrawn="1">
          <p15:clr>
            <a:srgbClr val="A4A3A4"/>
          </p15:clr>
        </p15:guide>
      </p15:sldGuideLst>
    </p:ext>
    <p:ext uri="{2D200454-40CA-4A62-9FC3-DE9A4176ACB9}">
      <p15:notesGuideLst xmlns:p15="http://schemas.microsoft.com/office/powerpoint/2012/main">
        <p15:guide id="1" orient="horz" pos="2886">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tricia Vollmer" initials="PV" lastIdx="3" clrIdx="0"/>
  <p:cmAuthor id="1" name="Patricia Vollmer" initials="PV [27]"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frame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DA8DC"/>
    <a:srgbClr val="CDE0F3"/>
    <a:srgbClr val="CC5755"/>
    <a:srgbClr val="0FAD00"/>
    <a:srgbClr val="6300A5"/>
    <a:srgbClr val="C5007C"/>
    <a:srgbClr val="2667A6"/>
    <a:srgbClr val="F05A22"/>
    <a:srgbClr val="F37021"/>
    <a:srgbClr val="E7B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280" autoAdjust="0"/>
  </p:normalViewPr>
  <p:slideViewPr>
    <p:cSldViewPr>
      <p:cViewPr varScale="1">
        <p:scale>
          <a:sx n="70" d="100"/>
          <a:sy n="70" d="100"/>
        </p:scale>
        <p:origin x="174" y="72"/>
      </p:cViewPr>
      <p:guideLst>
        <p:guide orient="horz" pos="1265"/>
        <p:guide pos="2341"/>
      </p:guideLst>
    </p:cSldViewPr>
  </p:slideViewPr>
  <p:outlineViewPr>
    <p:cViewPr>
      <p:scale>
        <a:sx n="50" d="100"/>
        <a:sy n="50" d="100"/>
      </p:scale>
      <p:origin x="0" y="146616"/>
    </p:cViewPr>
  </p:outlineViewPr>
  <p:notesTextViewPr>
    <p:cViewPr>
      <p:scale>
        <a:sx n="1" d="1"/>
        <a:sy n="1" d="1"/>
      </p:scale>
      <p:origin x="0" y="0"/>
    </p:cViewPr>
  </p:notesTextViewPr>
  <p:sorterViewPr>
    <p:cViewPr>
      <p:scale>
        <a:sx n="171" d="100"/>
        <a:sy n="171" d="100"/>
      </p:scale>
      <p:origin x="0" y="14848"/>
    </p:cViewPr>
  </p:sorterViewPr>
  <p:notesViewPr>
    <p:cSldViewPr snapToGrid="0">
      <p:cViewPr varScale="1">
        <p:scale>
          <a:sx n="61" d="100"/>
          <a:sy n="61" d="100"/>
        </p:scale>
        <p:origin x="2712" y="60"/>
      </p:cViewPr>
      <p:guideLst>
        <p:guide orient="horz" pos="2886"/>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5815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58153"/>
          </a:xfrm>
          <a:prstGeom prst="rect">
            <a:avLst/>
          </a:prstGeom>
        </p:spPr>
        <p:txBody>
          <a:bodyPr vert="horz" lIns="91440" tIns="45720" rIns="91440" bIns="45720" rtlCol="0"/>
          <a:lstStyle>
            <a:lvl1pPr algn="r">
              <a:defRPr sz="1200"/>
            </a:lvl1pPr>
          </a:lstStyle>
          <a:p>
            <a:fld id="{E96464AD-05EA-48DF-8D3C-8C95E1A0EB61}" type="datetimeFigureOut">
              <a:rPr lang="en-US" smtClean="0"/>
              <a:t>2/13/2018</a:t>
            </a:fld>
            <a:endParaRPr lang="en-US" dirty="0"/>
          </a:p>
        </p:txBody>
      </p:sp>
      <p:sp>
        <p:nvSpPr>
          <p:cNvPr id="4" name="Footer Placeholder 3"/>
          <p:cNvSpPr>
            <a:spLocks noGrp="1"/>
          </p:cNvSpPr>
          <p:nvPr>
            <p:ph type="ftr" sz="quarter" idx="2"/>
          </p:nvPr>
        </p:nvSpPr>
        <p:spPr>
          <a:xfrm>
            <a:off x="0" y="8703307"/>
            <a:ext cx="3037840" cy="45815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703307"/>
            <a:ext cx="3037840" cy="458153"/>
          </a:xfrm>
          <a:prstGeom prst="rect">
            <a:avLst/>
          </a:prstGeom>
        </p:spPr>
        <p:txBody>
          <a:bodyPr vert="horz" lIns="91440" tIns="45720" rIns="91440" bIns="45720" rtlCol="0" anchor="b"/>
          <a:lstStyle>
            <a:lvl1pPr algn="r">
              <a:defRPr sz="1200"/>
            </a:lvl1pPr>
          </a:lstStyle>
          <a:p>
            <a:fld id="{B8E50D77-BE29-4F6E-9E97-D5DE771DDAFF}" type="slidenum">
              <a:rPr lang="en-US" smtClean="0"/>
              <a:t>‹#›</a:t>
            </a:fld>
            <a:endParaRPr lang="en-US" dirty="0"/>
          </a:p>
        </p:txBody>
      </p:sp>
    </p:spTree>
    <p:extLst>
      <p:ext uri="{BB962C8B-B14F-4D97-AF65-F5344CB8AC3E}">
        <p14:creationId xmlns:p14="http://schemas.microsoft.com/office/powerpoint/2010/main" val="2096171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5815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58153"/>
          </a:xfrm>
          <a:prstGeom prst="rect">
            <a:avLst/>
          </a:prstGeom>
        </p:spPr>
        <p:txBody>
          <a:bodyPr vert="horz" lIns="91440" tIns="45720" rIns="91440" bIns="45720" rtlCol="0"/>
          <a:lstStyle>
            <a:lvl1pPr algn="r">
              <a:defRPr sz="1200"/>
            </a:lvl1pPr>
          </a:lstStyle>
          <a:p>
            <a:fld id="{25D3F727-A02B-4696-AF70-5E10A4107E37}" type="datetimeFigureOut">
              <a:rPr lang="en-US" smtClean="0"/>
              <a:t>2/13/2018</a:t>
            </a:fld>
            <a:endParaRPr lang="en-US" dirty="0"/>
          </a:p>
        </p:txBody>
      </p:sp>
      <p:sp>
        <p:nvSpPr>
          <p:cNvPr id="4" name="Slide Image Placeholder 3"/>
          <p:cNvSpPr>
            <a:spLocks noGrp="1" noRot="1" noChangeAspect="1"/>
          </p:cNvSpPr>
          <p:nvPr>
            <p:ph type="sldImg" idx="2"/>
          </p:nvPr>
        </p:nvSpPr>
        <p:spPr>
          <a:xfrm>
            <a:off x="452438" y="687388"/>
            <a:ext cx="6105525" cy="34353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0" y="4352449"/>
            <a:ext cx="5608320" cy="412337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03307"/>
            <a:ext cx="3037840" cy="45815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03307"/>
            <a:ext cx="3037840" cy="458153"/>
          </a:xfrm>
          <a:prstGeom prst="rect">
            <a:avLst/>
          </a:prstGeom>
        </p:spPr>
        <p:txBody>
          <a:bodyPr vert="horz" lIns="91440" tIns="45720" rIns="91440" bIns="45720" rtlCol="0" anchor="b"/>
          <a:lstStyle>
            <a:lvl1pPr algn="r">
              <a:defRPr sz="1200"/>
            </a:lvl1pPr>
          </a:lstStyle>
          <a:p>
            <a:fld id="{5937AFB2-63FE-4D27-8529-EF9C55DBAEBB}" type="slidenum">
              <a:rPr lang="en-US" smtClean="0"/>
              <a:t>‹#›</a:t>
            </a:fld>
            <a:endParaRPr lang="en-US" dirty="0"/>
          </a:p>
        </p:txBody>
      </p:sp>
    </p:spTree>
    <p:extLst>
      <p:ext uri="{BB962C8B-B14F-4D97-AF65-F5344CB8AC3E}">
        <p14:creationId xmlns:p14="http://schemas.microsoft.com/office/powerpoint/2010/main" val="2358946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1</a:t>
            </a:fld>
            <a:endParaRPr lang="en-US" dirty="0"/>
          </a:p>
        </p:txBody>
      </p:sp>
    </p:spTree>
    <p:extLst>
      <p:ext uri="{BB962C8B-B14F-4D97-AF65-F5344CB8AC3E}">
        <p14:creationId xmlns:p14="http://schemas.microsoft.com/office/powerpoint/2010/main" val="316168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305422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is</a:t>
            </a:r>
            <a:r>
              <a:rPr lang="en-US" baseline="0" dirty="0"/>
              <a:t> our fastest growing service line – 30%+ per year </a:t>
            </a:r>
          </a:p>
          <a:p>
            <a:r>
              <a:rPr lang="en-US" baseline="0" dirty="0"/>
              <a:t>Agency strategy and technology </a:t>
            </a:r>
          </a:p>
          <a:p>
            <a:r>
              <a:rPr lang="en-US" dirty="0"/>
              <a:t>Very strong UX, design thinking, lean</a:t>
            </a:r>
            <a:r>
              <a:rPr lang="en-US" baseline="0" dirty="0"/>
              <a:t> startup culture </a:t>
            </a:r>
          </a:p>
          <a:p>
            <a:r>
              <a:rPr lang="en-US" baseline="0" dirty="0"/>
              <a:t>Over 100 enterprise mobile apps </a:t>
            </a:r>
          </a:p>
          <a:p>
            <a:r>
              <a:rPr lang="en-US" baseline="0" dirty="0"/>
              <a:t>Largest cloud migration</a:t>
            </a:r>
          </a:p>
          <a:p>
            <a:r>
              <a:rPr lang="en-US" baseline="0" dirty="0"/>
              <a:t>Some of the largest data companies </a:t>
            </a:r>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t>34</a:t>
            </a:fld>
            <a:endParaRPr lang="en-US" dirty="0"/>
          </a:p>
        </p:txBody>
      </p:sp>
    </p:spTree>
    <p:extLst>
      <p:ext uri="{BB962C8B-B14F-4D97-AF65-F5344CB8AC3E}">
        <p14:creationId xmlns:p14="http://schemas.microsoft.com/office/powerpoint/2010/main" val="1782833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3836"/>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685800"/>
            <a:ext cx="3556000" cy="533400"/>
          </a:xfrm>
        </p:spPr>
        <p:txBody>
          <a:bodyPr lIns="0" rIns="0" anchor="t" anchorCtr="0"/>
          <a:lstStyle>
            <a:lvl1pPr algn="l">
              <a:defRPr sz="1800" b="0" i="1" baseline="0">
                <a:latin typeface="Georgia"/>
                <a:cs typeface="Georgia"/>
              </a:defRPr>
            </a:lvl1pPr>
          </a:lstStyle>
          <a:p>
            <a:r>
              <a:rPr lang="en-US" dirty="0"/>
              <a:t>Click to edit slide headline</a:t>
            </a:r>
          </a:p>
        </p:txBody>
      </p:sp>
      <p:cxnSp>
        <p:nvCxnSpPr>
          <p:cNvPr id="9" name="Straight Connector 8"/>
          <p:cNvCxnSpPr/>
          <p:nvPr userDrawn="1"/>
        </p:nvCxnSpPr>
        <p:spPr>
          <a:xfrm>
            <a:off x="4368800" y="457200"/>
            <a:ext cx="7213600" cy="0"/>
          </a:xfrm>
          <a:prstGeom prst="line">
            <a:avLst/>
          </a:prstGeom>
          <a:ln w="12700" cmpd="sng">
            <a:solidFill>
              <a:srgbClr val="F3702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609600" y="457200"/>
            <a:ext cx="3556000" cy="0"/>
          </a:xfrm>
          <a:prstGeom prst="line">
            <a:avLst/>
          </a:prstGeom>
          <a:ln w="28575" cmpd="sng">
            <a:solidFill>
              <a:srgbClr val="F37021"/>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368802" y="685805"/>
            <a:ext cx="7210427" cy="5713411"/>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 (great for body text)</a:t>
            </a:r>
          </a:p>
          <a:p>
            <a:pPr lvl="3">
              <a:spcBef>
                <a:spcPts val="1200"/>
              </a:spcBef>
            </a:pPr>
            <a:r>
              <a:rPr lang="en-US" sz="1400" dirty="0"/>
              <a:t>Click tab for fourth level (great for sub-heads)</a:t>
            </a:r>
          </a:p>
          <a:p>
            <a:pPr lvl="4"/>
            <a:r>
              <a:rPr lang="en-US" sz="1600" dirty="0"/>
              <a:t>Click tab for fifth level</a:t>
            </a:r>
          </a:p>
          <a:p>
            <a:pPr lvl="5"/>
            <a:r>
              <a:rPr lang="en-US" sz="1600" dirty="0"/>
              <a:t>Click tab for sixth level (great for body text)</a:t>
            </a:r>
          </a:p>
        </p:txBody>
      </p:sp>
      <p:sp>
        <p:nvSpPr>
          <p:cNvPr id="10" name="Content Placeholder 2"/>
          <p:cNvSpPr>
            <a:spLocks noGrp="1"/>
          </p:cNvSpPr>
          <p:nvPr>
            <p:ph idx="10" hasCustomPrompt="1"/>
          </p:nvPr>
        </p:nvSpPr>
        <p:spPr>
          <a:xfrm>
            <a:off x="508000" y="1752601"/>
            <a:ext cx="3657600" cy="4648200"/>
          </a:xfrm>
          <a:prstGeom prst="rect">
            <a:avLst/>
          </a:prstGeom>
          <a:solidFill>
            <a:schemeClr val="bg1">
              <a:lumMod val="85000"/>
            </a:schemeClr>
          </a:solidFill>
        </p:spPr>
        <p:txBody>
          <a:bodyPr lIns="91440" tIns="91440" rIns="91440" bIns="91440">
            <a:noAutofit/>
          </a:bodyPr>
          <a:lstStyle>
            <a:lvl1pPr>
              <a:lnSpc>
                <a:spcPct val="100000"/>
              </a:lnSpc>
              <a:defRPr sz="1600" b="1" i="0">
                <a:solidFill>
                  <a:srgbClr val="F37021"/>
                </a:solidFill>
                <a:latin typeface="Calibri"/>
                <a:cs typeface="Calibri"/>
              </a:defRPr>
            </a:lvl1pPr>
            <a:lvl2pPr>
              <a:lnSpc>
                <a:spcPct val="100000"/>
              </a:lnSpc>
              <a:defRPr sz="1600" b="1">
                <a:solidFill>
                  <a:schemeClr val="tx1"/>
                </a:solidFill>
                <a:latin typeface="Calibri"/>
                <a:cs typeface="Calibri"/>
              </a:defRPr>
            </a:lvl2pPr>
            <a:lvl3pPr>
              <a:lnSpc>
                <a:spcPct val="100000"/>
              </a:lnSpc>
              <a:defRPr sz="1600" b="0">
                <a:solidFill>
                  <a:schemeClr val="tx1"/>
                </a:solidFill>
                <a:latin typeface="Calibri"/>
                <a:cs typeface="Calibri"/>
              </a:defRPr>
            </a:lvl3pPr>
            <a:lvl4pPr>
              <a:lnSpc>
                <a:spcPct val="100000"/>
              </a:lnSpc>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7" name="Rectangle 6"/>
          <p:cNvSpPr/>
          <p:nvPr userDrawn="1"/>
        </p:nvSpPr>
        <p:spPr>
          <a:xfrm rot="5400000">
            <a:off x="2159000" y="-1549398"/>
            <a:ext cx="457200" cy="35560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spTree>
    <p:extLst>
      <p:ext uri="{BB962C8B-B14F-4D97-AF65-F5344CB8AC3E}">
        <p14:creationId xmlns:p14="http://schemas.microsoft.com/office/powerpoint/2010/main" val="67338943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7117" y="381000"/>
            <a:ext cx="11378465" cy="524998"/>
          </a:xfrm>
        </p:spPr>
        <p:txBody>
          <a:bodyPr lIns="91440" rIns="91440" anchor="t" anchorCtr="0">
            <a:noAutofit/>
          </a:bodyPr>
          <a:lstStyle>
            <a:lvl1pPr algn="ctr">
              <a:defRPr sz="2400"/>
            </a:lvl1pPr>
          </a:lstStyle>
          <a:p>
            <a:r>
              <a:rPr lang="en-US" dirty="0"/>
              <a:t>Click to edit slide headline</a:t>
            </a:r>
          </a:p>
        </p:txBody>
      </p:sp>
      <p:sp>
        <p:nvSpPr>
          <p:cNvPr id="152" name="Text Placeholder 2"/>
          <p:cNvSpPr>
            <a:spLocks noGrp="1"/>
          </p:cNvSpPr>
          <p:nvPr>
            <p:ph type="body" idx="10" hasCustomPrompt="1"/>
          </p:nvPr>
        </p:nvSpPr>
        <p:spPr>
          <a:xfrm>
            <a:off x="406400" y="987492"/>
            <a:ext cx="11379200" cy="384119"/>
          </a:xfrm>
          <a:prstGeom prst="rect">
            <a:avLst/>
          </a:prstGeom>
        </p:spPr>
        <p:txBody>
          <a:bodyPr anchor="t">
            <a:noAutofit/>
          </a:bodyPr>
          <a:lstStyle>
            <a:lvl1pPr marL="0" indent="0" algn="ctr">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grpSp>
        <p:nvGrpSpPr>
          <p:cNvPr id="166" name="Group 165"/>
          <p:cNvGrpSpPr/>
          <p:nvPr userDrawn="1"/>
        </p:nvGrpSpPr>
        <p:grpSpPr>
          <a:xfrm>
            <a:off x="-201766" y="-141165"/>
            <a:ext cx="12586564"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2"/>
          <p:cNvSpPr>
            <a:spLocks noGrp="1"/>
          </p:cNvSpPr>
          <p:nvPr>
            <p:ph type="body" idx="15" hasCustomPrompt="1"/>
          </p:nvPr>
        </p:nvSpPr>
        <p:spPr>
          <a:xfrm>
            <a:off x="406404" y="76200"/>
            <a:ext cx="11376027"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
        <p:nvSpPr>
          <p:cNvPr id="153" name="Content Placeholder 2"/>
          <p:cNvSpPr>
            <a:spLocks noGrp="1"/>
          </p:cNvSpPr>
          <p:nvPr>
            <p:ph idx="1" hasCustomPrompt="1"/>
          </p:nvPr>
        </p:nvSpPr>
        <p:spPr>
          <a:xfrm>
            <a:off x="4778376" y="1676402"/>
            <a:ext cx="7007227" cy="4722811"/>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 (great for body text)</a:t>
            </a:r>
          </a:p>
          <a:p>
            <a:pPr lvl="3">
              <a:spcBef>
                <a:spcPts val="1200"/>
              </a:spcBef>
            </a:pPr>
            <a:r>
              <a:rPr lang="en-US" sz="1400" dirty="0"/>
              <a:t>Click tab for fourth level (great for sub-heads)</a:t>
            </a:r>
          </a:p>
          <a:p>
            <a:pPr lvl="4"/>
            <a:r>
              <a:rPr lang="en-US" sz="1600" dirty="0"/>
              <a:t>Click tab for fifth level</a:t>
            </a:r>
          </a:p>
          <a:p>
            <a:pPr lvl="5"/>
            <a:r>
              <a:rPr lang="en-US" sz="1600" dirty="0"/>
              <a:t>Click tab for sixth level (great for body text)</a:t>
            </a:r>
          </a:p>
        </p:txBody>
      </p:sp>
      <p:sp>
        <p:nvSpPr>
          <p:cNvPr id="158" name="Content Placeholder 2"/>
          <p:cNvSpPr>
            <a:spLocks noGrp="1"/>
          </p:cNvSpPr>
          <p:nvPr>
            <p:ph idx="16" hasCustomPrompt="1"/>
          </p:nvPr>
        </p:nvSpPr>
        <p:spPr>
          <a:xfrm>
            <a:off x="406400" y="1676404"/>
            <a:ext cx="4064000" cy="4724401"/>
          </a:xfrm>
          <a:prstGeom prst="rect">
            <a:avLst/>
          </a:prstGeom>
          <a:solidFill>
            <a:schemeClr val="bg1">
              <a:lumMod val="85000"/>
            </a:schemeClr>
          </a:solidFill>
        </p:spPr>
        <p:txBody>
          <a:bodyPr lIns="91440" tIns="91440" rIns="91440" bIns="91440">
            <a:noAutofit/>
          </a:bodyPr>
          <a:lstStyle>
            <a:lvl1pPr>
              <a:lnSpc>
                <a:spcPct val="100000"/>
              </a:lnSpc>
              <a:defRPr sz="1600" b="1" i="0">
                <a:solidFill>
                  <a:srgbClr val="F37021"/>
                </a:solidFill>
                <a:latin typeface="Calibri"/>
                <a:cs typeface="Calibri"/>
              </a:defRPr>
            </a:lvl1pPr>
            <a:lvl2pPr>
              <a:lnSpc>
                <a:spcPct val="100000"/>
              </a:lnSpc>
              <a:defRPr sz="1600" b="1">
                <a:solidFill>
                  <a:schemeClr val="tx1"/>
                </a:solidFill>
                <a:latin typeface="Calibri"/>
                <a:cs typeface="Calibri"/>
              </a:defRPr>
            </a:lvl2pPr>
            <a:lvl3pPr>
              <a:lnSpc>
                <a:spcPct val="100000"/>
              </a:lnSpc>
              <a:defRPr sz="1600" b="0">
                <a:solidFill>
                  <a:schemeClr val="tx1"/>
                </a:solidFill>
                <a:latin typeface="Calibri"/>
                <a:cs typeface="Calibri"/>
              </a:defRPr>
            </a:lvl3pPr>
            <a:lvl4pPr>
              <a:lnSpc>
                <a:spcPct val="100000"/>
              </a:lnSpc>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155" name="Rectangle 154"/>
          <p:cNvSpPr/>
          <p:nvPr userDrawn="1"/>
        </p:nvSpPr>
        <p:spPr>
          <a:xfrm rot="5400000">
            <a:off x="6019809"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spTree>
    <p:extLst>
      <p:ext uri="{BB962C8B-B14F-4D97-AF65-F5344CB8AC3E}">
        <p14:creationId xmlns:p14="http://schemas.microsoft.com/office/powerpoint/2010/main" val="3070612300"/>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7117" y="389402"/>
            <a:ext cx="11378465" cy="524998"/>
          </a:xfrm>
        </p:spPr>
        <p:txBody>
          <a:bodyPr lIns="91440" rIns="91440" anchor="t" anchorCtr="0">
            <a:noAutofit/>
          </a:bodyPr>
          <a:lstStyle>
            <a:lvl1pPr algn="ctr">
              <a:defRPr sz="2400"/>
            </a:lvl1pPr>
          </a:lstStyle>
          <a:p>
            <a:r>
              <a:rPr lang="en-US" dirty="0"/>
              <a:t>Click to edit slide headline</a:t>
            </a:r>
          </a:p>
        </p:txBody>
      </p:sp>
      <p:sp>
        <p:nvSpPr>
          <p:cNvPr id="152" name="Text Placeholder 2"/>
          <p:cNvSpPr>
            <a:spLocks noGrp="1"/>
          </p:cNvSpPr>
          <p:nvPr>
            <p:ph type="body" idx="10" hasCustomPrompt="1"/>
          </p:nvPr>
        </p:nvSpPr>
        <p:spPr>
          <a:xfrm>
            <a:off x="406403" y="987492"/>
            <a:ext cx="11382373" cy="384119"/>
          </a:xfrm>
          <a:prstGeom prst="rect">
            <a:avLst/>
          </a:prstGeom>
        </p:spPr>
        <p:txBody>
          <a:bodyPr anchor="t">
            <a:noAutofit/>
          </a:bodyPr>
          <a:lstStyle>
            <a:lvl1pPr marL="0" indent="0" algn="ctr">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grpSp>
        <p:nvGrpSpPr>
          <p:cNvPr id="166" name="Group 165"/>
          <p:cNvGrpSpPr/>
          <p:nvPr userDrawn="1"/>
        </p:nvGrpSpPr>
        <p:grpSpPr>
          <a:xfrm>
            <a:off x="-201766" y="-141165"/>
            <a:ext cx="12586564"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7" name="Text Placeholder 2"/>
          <p:cNvSpPr>
            <a:spLocks noGrp="1"/>
          </p:cNvSpPr>
          <p:nvPr>
            <p:ph type="body" idx="15" hasCustomPrompt="1"/>
          </p:nvPr>
        </p:nvSpPr>
        <p:spPr>
          <a:xfrm>
            <a:off x="406400" y="76200"/>
            <a:ext cx="11379200"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
        <p:nvSpPr>
          <p:cNvPr id="154" name="Content Placeholder 2"/>
          <p:cNvSpPr>
            <a:spLocks noGrp="1"/>
          </p:cNvSpPr>
          <p:nvPr>
            <p:ph idx="16" hasCustomPrompt="1"/>
          </p:nvPr>
        </p:nvSpPr>
        <p:spPr>
          <a:xfrm>
            <a:off x="406400" y="1676402"/>
            <a:ext cx="7315200" cy="4722811"/>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 (great for body text)</a:t>
            </a:r>
          </a:p>
          <a:p>
            <a:pPr lvl="3">
              <a:spcBef>
                <a:spcPts val="1200"/>
              </a:spcBef>
            </a:pPr>
            <a:r>
              <a:rPr lang="en-US" sz="1400" dirty="0"/>
              <a:t>Click tab for fourth level (great for sub-heads)</a:t>
            </a:r>
          </a:p>
          <a:p>
            <a:pPr lvl="4"/>
            <a:r>
              <a:rPr lang="en-US" sz="1600" dirty="0"/>
              <a:t>Click tab for fifth level</a:t>
            </a:r>
          </a:p>
          <a:p>
            <a:pPr lvl="5"/>
            <a:r>
              <a:rPr lang="en-US" sz="1600" dirty="0"/>
              <a:t>Click tab for sixth level (great for body text)</a:t>
            </a:r>
          </a:p>
        </p:txBody>
      </p:sp>
      <p:sp>
        <p:nvSpPr>
          <p:cNvPr id="155" name="Content Placeholder 2"/>
          <p:cNvSpPr>
            <a:spLocks noGrp="1"/>
          </p:cNvSpPr>
          <p:nvPr>
            <p:ph idx="17" hasCustomPrompt="1"/>
          </p:nvPr>
        </p:nvSpPr>
        <p:spPr>
          <a:xfrm>
            <a:off x="8128000" y="1676400"/>
            <a:ext cx="3657600" cy="4724400"/>
          </a:xfrm>
          <a:prstGeom prst="rect">
            <a:avLst/>
          </a:prstGeom>
          <a:solidFill>
            <a:schemeClr val="bg1">
              <a:lumMod val="85000"/>
            </a:schemeClr>
          </a:solidFill>
        </p:spPr>
        <p:txBody>
          <a:bodyPr lIns="91440" tIns="91440" rIns="91440" bIns="91440">
            <a:noAutofit/>
          </a:bodyPr>
          <a:lstStyle>
            <a:lvl1pPr>
              <a:lnSpc>
                <a:spcPct val="100000"/>
              </a:lnSpc>
              <a:defRPr sz="1600" b="1" i="0">
                <a:solidFill>
                  <a:srgbClr val="F37021"/>
                </a:solidFill>
                <a:latin typeface="Calibri"/>
                <a:cs typeface="Calibri"/>
              </a:defRPr>
            </a:lvl1pPr>
            <a:lvl2pPr>
              <a:lnSpc>
                <a:spcPct val="100000"/>
              </a:lnSpc>
              <a:defRPr sz="1600" b="1">
                <a:solidFill>
                  <a:schemeClr val="tx1"/>
                </a:solidFill>
                <a:latin typeface="Calibri"/>
                <a:cs typeface="Calibri"/>
              </a:defRPr>
            </a:lvl2pPr>
            <a:lvl3pPr>
              <a:lnSpc>
                <a:spcPct val="100000"/>
              </a:lnSpc>
              <a:defRPr sz="1600" b="0">
                <a:solidFill>
                  <a:schemeClr val="tx1"/>
                </a:solidFill>
                <a:latin typeface="Calibri"/>
                <a:cs typeface="Calibri"/>
              </a:defRPr>
            </a:lvl3pPr>
            <a:lvl4pPr>
              <a:lnSpc>
                <a:spcPct val="100000"/>
              </a:lnSpc>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156" name="Rectangle 155"/>
          <p:cNvSpPr/>
          <p:nvPr userDrawn="1"/>
        </p:nvSpPr>
        <p:spPr>
          <a:xfrm rot="5400000">
            <a:off x="6019809"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spTree>
    <p:extLst>
      <p:ext uri="{BB962C8B-B14F-4D97-AF65-F5344CB8AC3E}">
        <p14:creationId xmlns:p14="http://schemas.microsoft.com/office/powerpoint/2010/main" val="3562676645"/>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7117" y="389402"/>
            <a:ext cx="11378465" cy="524998"/>
          </a:xfrm>
        </p:spPr>
        <p:txBody>
          <a:bodyPr lIns="91440" rIns="91440" anchor="t" anchorCtr="0"/>
          <a:lstStyle>
            <a:lvl1pPr algn="ctr">
              <a:defRPr sz="2400"/>
            </a:lvl1pPr>
          </a:lstStyle>
          <a:p>
            <a:r>
              <a:rPr lang="en-US" dirty="0"/>
              <a:t>Click to edit slide headline</a:t>
            </a:r>
          </a:p>
        </p:txBody>
      </p:sp>
      <p:sp>
        <p:nvSpPr>
          <p:cNvPr id="152" name="Text Placeholder 2"/>
          <p:cNvSpPr>
            <a:spLocks noGrp="1"/>
          </p:cNvSpPr>
          <p:nvPr>
            <p:ph type="body" idx="10" hasCustomPrompt="1"/>
          </p:nvPr>
        </p:nvSpPr>
        <p:spPr>
          <a:xfrm>
            <a:off x="406400" y="987492"/>
            <a:ext cx="11379200" cy="384119"/>
          </a:xfrm>
          <a:prstGeom prst="rect">
            <a:avLst/>
          </a:prstGeom>
        </p:spPr>
        <p:txBody>
          <a:bodyPr anchor="t">
            <a:noAutofit/>
          </a:bodyPr>
          <a:lstStyle>
            <a:lvl1pPr marL="0" indent="0" algn="ctr">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cxnSp>
        <p:nvCxnSpPr>
          <p:cNvPr id="276" name="Straight Connector 275"/>
          <p:cNvCxnSpPr/>
          <p:nvPr userDrawn="1"/>
        </p:nvCxnSpPr>
        <p:spPr>
          <a:xfrm>
            <a:off x="610308" y="687325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11579225" y="687325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10648211" y="6873259"/>
            <a:ext cx="2032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9717201" y="6873259"/>
            <a:ext cx="2032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8786192" y="6873259"/>
            <a:ext cx="2032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7855183" y="6873259"/>
            <a:ext cx="2032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6924173" y="6873259"/>
            <a:ext cx="2032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5993164" y="6873259"/>
            <a:ext cx="2032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062155" y="6873259"/>
            <a:ext cx="2032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4131145" y="6873259"/>
            <a:ext cx="2032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3200136" y="6873259"/>
            <a:ext cx="2032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2269127" y="6873259"/>
            <a:ext cx="2032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338117" y="6873259"/>
            <a:ext cx="2032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20356" y="372600"/>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96556" y="5920362"/>
            <a:ext cx="152400" cy="162820"/>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96556" y="5446720"/>
            <a:ext cx="152400" cy="162820"/>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96556" y="4973078"/>
            <a:ext cx="152400" cy="162820"/>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96556" y="4499436"/>
            <a:ext cx="152400" cy="162820"/>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96556" y="4025794"/>
            <a:ext cx="152400" cy="162820"/>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96556" y="3552152"/>
            <a:ext cx="152400" cy="162820"/>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96556" y="3078510"/>
            <a:ext cx="152400" cy="162820"/>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96556" y="2604868"/>
            <a:ext cx="152400" cy="162820"/>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96556" y="2131226"/>
            <a:ext cx="152400" cy="162820"/>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96556" y="1657582"/>
            <a:ext cx="152400" cy="162820"/>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96556" y="976993"/>
            <a:ext cx="152400" cy="162820"/>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20356" y="631780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12303388" y="372600"/>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12227188" y="5920362"/>
            <a:ext cx="152400" cy="162820"/>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12227188" y="5446720"/>
            <a:ext cx="152400" cy="162820"/>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12227188" y="4973078"/>
            <a:ext cx="152400" cy="162820"/>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12227188" y="4499436"/>
            <a:ext cx="152400" cy="162820"/>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12227188" y="4025794"/>
            <a:ext cx="152400" cy="162820"/>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12227188" y="3552152"/>
            <a:ext cx="152400" cy="162820"/>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12227188" y="3078510"/>
            <a:ext cx="152400" cy="162820"/>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12227188" y="2604868"/>
            <a:ext cx="152400" cy="162820"/>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12227188" y="2131226"/>
            <a:ext cx="152400" cy="162820"/>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12227188" y="1657582"/>
            <a:ext cx="152400" cy="162820"/>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12227188" y="976993"/>
            <a:ext cx="152400" cy="162820"/>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2303388" y="6317807"/>
            <a:ext cx="0" cy="16282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610308"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11579225"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10648211" y="-141165"/>
            <a:ext cx="2032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9717201" y="-141165"/>
            <a:ext cx="2032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8786192" y="-141165"/>
            <a:ext cx="2032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7855183" y="-141165"/>
            <a:ext cx="2032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6924173" y="-141165"/>
            <a:ext cx="2032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5993164" y="-141165"/>
            <a:ext cx="2032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062155" y="-141165"/>
            <a:ext cx="2032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4131145" y="-141165"/>
            <a:ext cx="2032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3200136" y="-141165"/>
            <a:ext cx="2032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2269127" y="-141165"/>
            <a:ext cx="2032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338117" y="-141165"/>
            <a:ext cx="2032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54" name="Text Placeholder 2"/>
          <p:cNvSpPr>
            <a:spLocks noGrp="1"/>
          </p:cNvSpPr>
          <p:nvPr>
            <p:ph type="body" idx="15" hasCustomPrompt="1"/>
          </p:nvPr>
        </p:nvSpPr>
        <p:spPr>
          <a:xfrm>
            <a:off x="406404" y="76200"/>
            <a:ext cx="11376027" cy="304800"/>
          </a:xfrm>
          <a:prstGeom prst="rect">
            <a:avLst/>
          </a:prstGeom>
        </p:spPr>
        <p:txBody>
          <a:bodyPr anchor="t">
            <a:noAutofit/>
          </a:bodyPr>
          <a:lstStyle>
            <a:lvl1pPr marL="0" indent="0" algn="ctr">
              <a:buNone/>
              <a:defRPr sz="1200" b="1" i="0" cap="all" baseline="0">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
        <p:nvSpPr>
          <p:cNvPr id="148" name="Content Placeholder 2"/>
          <p:cNvSpPr>
            <a:spLocks noGrp="1"/>
          </p:cNvSpPr>
          <p:nvPr>
            <p:ph idx="1" hasCustomPrompt="1"/>
          </p:nvPr>
        </p:nvSpPr>
        <p:spPr>
          <a:xfrm>
            <a:off x="8331200" y="1676402"/>
            <a:ext cx="3454400" cy="4722811"/>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149" name="Content Placeholder 2"/>
          <p:cNvSpPr>
            <a:spLocks noGrp="1"/>
          </p:cNvSpPr>
          <p:nvPr>
            <p:ph idx="16" hasCustomPrompt="1"/>
          </p:nvPr>
        </p:nvSpPr>
        <p:spPr>
          <a:xfrm>
            <a:off x="406400" y="1676402"/>
            <a:ext cx="3556000" cy="4722811"/>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150" name="Content Placeholder 2"/>
          <p:cNvSpPr>
            <a:spLocks noGrp="1"/>
          </p:cNvSpPr>
          <p:nvPr>
            <p:ph idx="17" hasCustomPrompt="1"/>
          </p:nvPr>
        </p:nvSpPr>
        <p:spPr>
          <a:xfrm>
            <a:off x="4470400" y="1676402"/>
            <a:ext cx="3352800" cy="4722811"/>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153" name="Rectangle 152"/>
          <p:cNvSpPr/>
          <p:nvPr userDrawn="1"/>
        </p:nvSpPr>
        <p:spPr>
          <a:xfrm rot="5400000">
            <a:off x="6019809"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spTree>
    <p:extLst>
      <p:ext uri="{BB962C8B-B14F-4D97-AF65-F5344CB8AC3E}">
        <p14:creationId xmlns:p14="http://schemas.microsoft.com/office/powerpoint/2010/main" val="3645388676"/>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u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7117" y="389402"/>
            <a:ext cx="11378465" cy="524998"/>
          </a:xfrm>
        </p:spPr>
        <p:txBody>
          <a:bodyPr lIns="91440" rIns="91440" anchor="t" anchorCtr="0">
            <a:noAutofit/>
          </a:bodyPr>
          <a:lstStyle>
            <a:lvl1pPr algn="ctr">
              <a:defRPr sz="2400"/>
            </a:lvl1pPr>
          </a:lstStyle>
          <a:p>
            <a:r>
              <a:rPr lang="en-US" dirty="0"/>
              <a:t>Click to edit slide headline</a:t>
            </a:r>
          </a:p>
        </p:txBody>
      </p:sp>
      <p:sp>
        <p:nvSpPr>
          <p:cNvPr id="152" name="Text Placeholder 2"/>
          <p:cNvSpPr>
            <a:spLocks noGrp="1"/>
          </p:cNvSpPr>
          <p:nvPr>
            <p:ph type="body" idx="10" hasCustomPrompt="1"/>
          </p:nvPr>
        </p:nvSpPr>
        <p:spPr>
          <a:xfrm>
            <a:off x="406400" y="987492"/>
            <a:ext cx="11379200" cy="384119"/>
          </a:xfrm>
          <a:prstGeom prst="rect">
            <a:avLst/>
          </a:prstGeom>
        </p:spPr>
        <p:txBody>
          <a:bodyPr anchor="t">
            <a:noAutofit/>
          </a:bodyPr>
          <a:lstStyle>
            <a:lvl1pPr marL="0" indent="0" algn="ctr">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grpSp>
        <p:nvGrpSpPr>
          <p:cNvPr id="303" name="Group 302"/>
          <p:cNvGrpSpPr/>
          <p:nvPr userDrawn="1"/>
        </p:nvGrpSpPr>
        <p:grpSpPr>
          <a:xfrm>
            <a:off x="-201766" y="-141165"/>
            <a:ext cx="12586564" cy="7136527"/>
            <a:chOff x="-151325" y="-141165"/>
            <a:chExt cx="9439923" cy="7136527"/>
          </a:xfrm>
        </p:grpSpPr>
        <p:grpSp>
          <p:nvGrpSpPr>
            <p:cNvPr id="304" name="Group 303"/>
            <p:cNvGrpSpPr/>
            <p:nvPr userDrawn="1"/>
          </p:nvGrpSpPr>
          <p:grpSpPr>
            <a:xfrm>
              <a:off x="457731" y="6873247"/>
              <a:ext cx="8226688" cy="122115"/>
              <a:chOff x="457731" y="6582508"/>
              <a:chExt cx="8226688" cy="486507"/>
            </a:xfrm>
          </p:grpSpPr>
          <p:cxnSp>
            <p:nvCxnSpPr>
              <p:cNvPr id="413" name="Straight Connector 41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5" name="Group 414"/>
              <p:cNvGrpSpPr/>
              <p:nvPr userDrawn="1"/>
            </p:nvGrpSpPr>
            <p:grpSpPr>
              <a:xfrm>
                <a:off x="7986158" y="6582508"/>
                <a:ext cx="152400" cy="486507"/>
                <a:chOff x="7983415" y="6582508"/>
                <a:chExt cx="152400" cy="486507"/>
              </a:xfrm>
            </p:grpSpPr>
            <p:cxnSp>
              <p:nvCxnSpPr>
                <p:cNvPr id="446" name="Straight Connector 4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a:off x="7287901" y="6582508"/>
                <a:ext cx="152400" cy="486507"/>
                <a:chOff x="7983415" y="6582508"/>
                <a:chExt cx="152400" cy="486507"/>
              </a:xfrm>
            </p:grpSpPr>
            <p:cxnSp>
              <p:nvCxnSpPr>
                <p:cNvPr id="444" name="Straight Connector 4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7" name="Group 416"/>
              <p:cNvGrpSpPr/>
              <p:nvPr userDrawn="1"/>
            </p:nvGrpSpPr>
            <p:grpSpPr>
              <a:xfrm>
                <a:off x="6589644" y="6582508"/>
                <a:ext cx="152400" cy="486507"/>
                <a:chOff x="7983415" y="6582508"/>
                <a:chExt cx="152400" cy="486507"/>
              </a:xfrm>
            </p:grpSpPr>
            <p:cxnSp>
              <p:nvCxnSpPr>
                <p:cNvPr id="442" name="Straight Connector 4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Group 417"/>
              <p:cNvGrpSpPr/>
              <p:nvPr userDrawn="1"/>
            </p:nvGrpSpPr>
            <p:grpSpPr>
              <a:xfrm>
                <a:off x="5891387" y="6582508"/>
                <a:ext cx="152400" cy="486507"/>
                <a:chOff x="7983415" y="6582508"/>
                <a:chExt cx="152400" cy="486507"/>
              </a:xfrm>
            </p:grpSpPr>
            <p:cxnSp>
              <p:nvCxnSpPr>
                <p:cNvPr id="440" name="Straight Connector 4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a:off x="5193130" y="6582508"/>
                <a:ext cx="152400" cy="486507"/>
                <a:chOff x="7983415" y="6582508"/>
                <a:chExt cx="152400" cy="486507"/>
              </a:xfrm>
            </p:grpSpPr>
            <p:cxnSp>
              <p:nvCxnSpPr>
                <p:cNvPr id="438" name="Straight Connector 4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0" name="Group 419"/>
              <p:cNvGrpSpPr/>
              <p:nvPr userDrawn="1"/>
            </p:nvGrpSpPr>
            <p:grpSpPr>
              <a:xfrm>
                <a:off x="4494873" y="6582508"/>
                <a:ext cx="152400" cy="486507"/>
                <a:chOff x="7983415" y="6582508"/>
                <a:chExt cx="152400" cy="486507"/>
              </a:xfrm>
            </p:grpSpPr>
            <p:cxnSp>
              <p:nvCxnSpPr>
                <p:cNvPr id="436" name="Straight Connector 4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p:cNvGrpSpPr/>
              <p:nvPr userDrawn="1"/>
            </p:nvGrpSpPr>
            <p:grpSpPr>
              <a:xfrm>
                <a:off x="3796616" y="6582508"/>
                <a:ext cx="152400" cy="486507"/>
                <a:chOff x="7983415" y="6582508"/>
                <a:chExt cx="152400" cy="486507"/>
              </a:xfrm>
            </p:grpSpPr>
            <p:cxnSp>
              <p:nvCxnSpPr>
                <p:cNvPr id="434" name="Straight Connector 4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3098359" y="6582508"/>
                <a:ext cx="152400" cy="486507"/>
                <a:chOff x="7983415" y="6582508"/>
                <a:chExt cx="152400" cy="486507"/>
              </a:xfrm>
            </p:grpSpPr>
            <p:cxnSp>
              <p:nvCxnSpPr>
                <p:cNvPr id="432" name="Straight Connector 4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3" name="Group 422"/>
              <p:cNvGrpSpPr/>
              <p:nvPr userDrawn="1"/>
            </p:nvGrpSpPr>
            <p:grpSpPr>
              <a:xfrm>
                <a:off x="2400102" y="6582508"/>
                <a:ext cx="152400" cy="486507"/>
                <a:chOff x="7983415" y="6582508"/>
                <a:chExt cx="152400" cy="486507"/>
              </a:xfrm>
            </p:grpSpPr>
            <p:cxnSp>
              <p:nvCxnSpPr>
                <p:cNvPr id="430" name="Straight Connector 4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4" name="Group 423"/>
              <p:cNvGrpSpPr/>
              <p:nvPr userDrawn="1"/>
            </p:nvGrpSpPr>
            <p:grpSpPr>
              <a:xfrm>
                <a:off x="1701845" y="6582508"/>
                <a:ext cx="152400" cy="486507"/>
                <a:chOff x="7983415" y="6582508"/>
                <a:chExt cx="152400" cy="486507"/>
              </a:xfrm>
            </p:grpSpPr>
            <p:cxnSp>
              <p:nvCxnSpPr>
                <p:cNvPr id="428" name="Straight Connector 4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a:off x="1003588" y="6582508"/>
                <a:ext cx="152400" cy="486507"/>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5" name="Group 304"/>
            <p:cNvGrpSpPr/>
            <p:nvPr userDrawn="1"/>
          </p:nvGrpSpPr>
          <p:grpSpPr>
            <a:xfrm>
              <a:off x="-151325" y="454007"/>
              <a:ext cx="122115" cy="5945205"/>
              <a:chOff x="-238875" y="454007"/>
              <a:chExt cx="122115" cy="5945205"/>
            </a:xfrm>
          </p:grpSpPr>
          <p:cxnSp>
            <p:nvCxnSpPr>
              <p:cNvPr id="378" name="Straight Connector 37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rot="5400000">
                <a:off x="-254017" y="5940709"/>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userDrawn="1"/>
            </p:nvGrpSpPr>
            <p:grpSpPr>
              <a:xfrm rot="5400000">
                <a:off x="-254017" y="5467067"/>
                <a:ext cx="152400" cy="122115"/>
                <a:chOff x="7983415" y="6582508"/>
                <a:chExt cx="152400" cy="486507"/>
              </a:xfrm>
            </p:grpSpPr>
            <p:cxnSp>
              <p:nvCxnSpPr>
                <p:cNvPr id="409" name="Straight Connector 4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userDrawn="1"/>
            </p:nvGrpSpPr>
            <p:grpSpPr>
              <a:xfrm rot="5400000">
                <a:off x="-254017" y="4993425"/>
                <a:ext cx="152400" cy="122115"/>
                <a:chOff x="7983415" y="6582508"/>
                <a:chExt cx="152400" cy="486507"/>
              </a:xfrm>
            </p:grpSpPr>
            <p:cxnSp>
              <p:nvCxnSpPr>
                <p:cNvPr id="407" name="Straight Connector 4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rot="5400000">
                <a:off x="-254017" y="4519783"/>
                <a:ext cx="152400" cy="122115"/>
                <a:chOff x="7983415" y="6582508"/>
                <a:chExt cx="152400" cy="486507"/>
              </a:xfrm>
            </p:grpSpPr>
            <p:cxnSp>
              <p:nvCxnSpPr>
                <p:cNvPr id="405" name="Straight Connector 4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userDrawn="1"/>
            </p:nvGrpSpPr>
            <p:grpSpPr>
              <a:xfrm rot="5400000">
                <a:off x="-254017" y="4046141"/>
                <a:ext cx="152400" cy="122115"/>
                <a:chOff x="7983415" y="6582508"/>
                <a:chExt cx="152400" cy="486507"/>
              </a:xfrm>
            </p:grpSpPr>
            <p:cxnSp>
              <p:nvCxnSpPr>
                <p:cNvPr id="403" name="Straight Connector 4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oup 383"/>
              <p:cNvGrpSpPr/>
              <p:nvPr userDrawn="1"/>
            </p:nvGrpSpPr>
            <p:grpSpPr>
              <a:xfrm rot="5400000">
                <a:off x="-254017" y="3572499"/>
                <a:ext cx="152400" cy="122115"/>
                <a:chOff x="7983415" y="6582508"/>
                <a:chExt cx="152400" cy="486507"/>
              </a:xfrm>
            </p:grpSpPr>
            <p:cxnSp>
              <p:nvCxnSpPr>
                <p:cNvPr id="401" name="Straight Connector 4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userDrawn="1"/>
            </p:nvGrpSpPr>
            <p:grpSpPr>
              <a:xfrm rot="5400000">
                <a:off x="-254017" y="3098857"/>
                <a:ext cx="152400" cy="122115"/>
                <a:chOff x="7983415" y="6582508"/>
                <a:chExt cx="152400" cy="486507"/>
              </a:xfrm>
            </p:grpSpPr>
            <p:cxnSp>
              <p:nvCxnSpPr>
                <p:cNvPr id="399" name="Straight Connector 3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userDrawn="1"/>
            </p:nvGrpSpPr>
            <p:grpSpPr>
              <a:xfrm rot="5400000">
                <a:off x="-254017" y="2625215"/>
                <a:ext cx="152400" cy="122115"/>
                <a:chOff x="7983415" y="6582508"/>
                <a:chExt cx="152400" cy="486507"/>
              </a:xfrm>
            </p:grpSpPr>
            <p:cxnSp>
              <p:nvCxnSpPr>
                <p:cNvPr id="397" name="Straight Connector 3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userDrawn="1"/>
            </p:nvGrpSpPr>
            <p:grpSpPr>
              <a:xfrm rot="5400000">
                <a:off x="-254017" y="2151573"/>
                <a:ext cx="152400" cy="122115"/>
                <a:chOff x="7983415" y="6582508"/>
                <a:chExt cx="152400" cy="486507"/>
              </a:xfrm>
            </p:grpSpPr>
            <p:cxnSp>
              <p:nvCxnSpPr>
                <p:cNvPr id="395" name="Straight Connector 3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userDrawn="1"/>
            </p:nvGrpSpPr>
            <p:grpSpPr>
              <a:xfrm rot="5400000">
                <a:off x="-254017" y="1677931"/>
                <a:ext cx="152400" cy="122115"/>
                <a:chOff x="7983415" y="6582508"/>
                <a:chExt cx="152400" cy="486507"/>
              </a:xfrm>
            </p:grpSpPr>
            <p:cxnSp>
              <p:nvCxnSpPr>
                <p:cNvPr id="393" name="Straight Connector 3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rot="5400000">
                <a:off x="-254017" y="997340"/>
                <a:ext cx="152400" cy="122115"/>
                <a:chOff x="7983415" y="6582508"/>
                <a:chExt cx="152400" cy="486507"/>
              </a:xfrm>
            </p:grpSpPr>
            <p:cxnSp>
              <p:nvCxnSpPr>
                <p:cNvPr id="391" name="Straight Connector 3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90" name="Straight Connector 38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6" name="Group 305"/>
            <p:cNvGrpSpPr/>
            <p:nvPr userDrawn="1"/>
          </p:nvGrpSpPr>
          <p:grpSpPr>
            <a:xfrm>
              <a:off x="9166483" y="454007"/>
              <a:ext cx="122115" cy="5945205"/>
              <a:chOff x="-238875" y="454007"/>
              <a:chExt cx="122115" cy="5945205"/>
            </a:xfrm>
          </p:grpSpPr>
          <p:cxnSp>
            <p:nvCxnSpPr>
              <p:cNvPr id="343" name="Straight Connector 34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4" name="Group 343"/>
              <p:cNvGrpSpPr/>
              <p:nvPr userDrawn="1"/>
            </p:nvGrpSpPr>
            <p:grpSpPr>
              <a:xfrm rot="5400000">
                <a:off x="-254017" y="5940709"/>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5" name="Group 344"/>
              <p:cNvGrpSpPr/>
              <p:nvPr userDrawn="1"/>
            </p:nvGrpSpPr>
            <p:grpSpPr>
              <a:xfrm rot="5400000">
                <a:off x="-254017" y="5467067"/>
                <a:ext cx="152400" cy="122115"/>
                <a:chOff x="7983415" y="6582508"/>
                <a:chExt cx="152400" cy="486507"/>
              </a:xfrm>
            </p:grpSpPr>
            <p:cxnSp>
              <p:nvCxnSpPr>
                <p:cNvPr id="374" name="Straight Connector 3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userDrawn="1"/>
            </p:nvGrpSpPr>
            <p:grpSpPr>
              <a:xfrm rot="5400000">
                <a:off x="-254017" y="4993425"/>
                <a:ext cx="152400" cy="122115"/>
                <a:chOff x="7983415" y="6582508"/>
                <a:chExt cx="152400" cy="486507"/>
              </a:xfrm>
            </p:grpSpPr>
            <p:cxnSp>
              <p:nvCxnSpPr>
                <p:cNvPr id="372" name="Straight Connector 3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rot="5400000">
                <a:off x="-254017" y="4519783"/>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8" name="Group 347"/>
              <p:cNvGrpSpPr/>
              <p:nvPr userDrawn="1"/>
            </p:nvGrpSpPr>
            <p:grpSpPr>
              <a:xfrm rot="5400000">
                <a:off x="-254017" y="4046141"/>
                <a:ext cx="152400" cy="122115"/>
                <a:chOff x="7983415" y="6582508"/>
                <a:chExt cx="152400" cy="486507"/>
              </a:xfrm>
            </p:grpSpPr>
            <p:cxnSp>
              <p:nvCxnSpPr>
                <p:cNvPr id="368" name="Straight Connector 3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userDrawn="1"/>
            </p:nvGrpSpPr>
            <p:grpSpPr>
              <a:xfrm rot="5400000">
                <a:off x="-254017" y="3572499"/>
                <a:ext cx="152400" cy="122115"/>
                <a:chOff x="7983415" y="6582508"/>
                <a:chExt cx="152400" cy="486507"/>
              </a:xfrm>
            </p:grpSpPr>
            <p:cxnSp>
              <p:nvCxnSpPr>
                <p:cNvPr id="366" name="Straight Connector 3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userDrawn="1"/>
            </p:nvGrpSpPr>
            <p:grpSpPr>
              <a:xfrm rot="5400000">
                <a:off x="-254017" y="309885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1" name="Group 350"/>
              <p:cNvGrpSpPr/>
              <p:nvPr userDrawn="1"/>
            </p:nvGrpSpPr>
            <p:grpSpPr>
              <a:xfrm rot="5400000">
                <a:off x="-254017" y="2625215"/>
                <a:ext cx="152400" cy="122115"/>
                <a:chOff x="7983415" y="6582508"/>
                <a:chExt cx="152400" cy="486507"/>
              </a:xfrm>
            </p:grpSpPr>
            <p:cxnSp>
              <p:nvCxnSpPr>
                <p:cNvPr id="362" name="Straight Connector 3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userDrawn="1"/>
            </p:nvGrpSpPr>
            <p:grpSpPr>
              <a:xfrm rot="5400000">
                <a:off x="-254017" y="2151573"/>
                <a:ext cx="152400" cy="122115"/>
                <a:chOff x="7983415" y="6582508"/>
                <a:chExt cx="152400" cy="486507"/>
              </a:xfrm>
            </p:grpSpPr>
            <p:cxnSp>
              <p:nvCxnSpPr>
                <p:cNvPr id="360" name="Straight Connector 3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userDrawn="1"/>
            </p:nvGrpSpPr>
            <p:grpSpPr>
              <a:xfrm rot="5400000">
                <a:off x="-254017" y="1677931"/>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rot="5400000">
                <a:off x="-254017" y="997340"/>
                <a:ext cx="152400" cy="122115"/>
                <a:chOff x="7983415" y="6582508"/>
                <a:chExt cx="152400" cy="486507"/>
              </a:xfrm>
            </p:grpSpPr>
            <p:cxnSp>
              <p:nvCxnSpPr>
                <p:cNvPr id="356" name="Straight Connector 3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5" name="Straight Connector 35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userDrawn="1"/>
          </p:nvGrpSpPr>
          <p:grpSpPr>
            <a:xfrm>
              <a:off x="457731" y="-141165"/>
              <a:ext cx="8226688" cy="122115"/>
              <a:chOff x="457731" y="6582508"/>
              <a:chExt cx="8226688" cy="486507"/>
            </a:xfrm>
          </p:grpSpPr>
          <p:cxnSp>
            <p:nvCxnSpPr>
              <p:cNvPr id="308" name="Straight Connector 30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0" name="Group 309"/>
              <p:cNvGrpSpPr/>
              <p:nvPr userDrawn="1"/>
            </p:nvGrpSpPr>
            <p:grpSpPr>
              <a:xfrm>
                <a:off x="7986158" y="6582508"/>
                <a:ext cx="152400" cy="486507"/>
                <a:chOff x="7983415" y="6582508"/>
                <a:chExt cx="152400" cy="486507"/>
              </a:xfrm>
            </p:grpSpPr>
            <p:cxnSp>
              <p:nvCxnSpPr>
                <p:cNvPr id="341" name="Straight Connector 3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userDrawn="1"/>
            </p:nvGrpSpPr>
            <p:grpSpPr>
              <a:xfrm>
                <a:off x="7287901" y="6582508"/>
                <a:ext cx="152400" cy="486507"/>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userDrawn="1"/>
            </p:nvGrpSpPr>
            <p:grpSpPr>
              <a:xfrm>
                <a:off x="6589644" y="6582508"/>
                <a:ext cx="152400" cy="486507"/>
                <a:chOff x="7983415" y="6582508"/>
                <a:chExt cx="152400" cy="486507"/>
              </a:xfrm>
            </p:grpSpPr>
            <p:cxnSp>
              <p:nvCxnSpPr>
                <p:cNvPr id="337" name="Straight Connector 3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userDrawn="1"/>
            </p:nvGrpSpPr>
            <p:grpSpPr>
              <a:xfrm>
                <a:off x="5891387" y="6582508"/>
                <a:ext cx="152400" cy="486507"/>
                <a:chOff x="7983415" y="6582508"/>
                <a:chExt cx="152400" cy="486507"/>
              </a:xfrm>
            </p:grpSpPr>
            <p:cxnSp>
              <p:nvCxnSpPr>
                <p:cNvPr id="335" name="Straight Connector 3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userDrawn="1"/>
            </p:nvGrpSpPr>
            <p:grpSpPr>
              <a:xfrm>
                <a:off x="5193130" y="6582508"/>
                <a:ext cx="152400" cy="486507"/>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userDrawn="1"/>
            </p:nvGrpSpPr>
            <p:grpSpPr>
              <a:xfrm>
                <a:off x="4494873" y="6582508"/>
                <a:ext cx="152400" cy="486507"/>
                <a:chOff x="7983415" y="6582508"/>
                <a:chExt cx="152400" cy="486507"/>
              </a:xfrm>
            </p:grpSpPr>
            <p:cxnSp>
              <p:nvCxnSpPr>
                <p:cNvPr id="331" name="Straight Connector 3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6" name="Group 315"/>
              <p:cNvGrpSpPr/>
              <p:nvPr userDrawn="1"/>
            </p:nvGrpSpPr>
            <p:grpSpPr>
              <a:xfrm>
                <a:off x="3796616" y="6582508"/>
                <a:ext cx="152400" cy="486507"/>
                <a:chOff x="7983415" y="6582508"/>
                <a:chExt cx="152400" cy="486507"/>
              </a:xfrm>
            </p:grpSpPr>
            <p:cxnSp>
              <p:nvCxnSpPr>
                <p:cNvPr id="329" name="Straight Connector 3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userDrawn="1"/>
            </p:nvGrpSpPr>
            <p:grpSpPr>
              <a:xfrm>
                <a:off x="3098359" y="6582508"/>
                <a:ext cx="152400" cy="486507"/>
                <a:chOff x="7983415" y="6582508"/>
                <a:chExt cx="152400" cy="486507"/>
              </a:xfrm>
            </p:grpSpPr>
            <p:cxnSp>
              <p:nvCxnSpPr>
                <p:cNvPr id="327" name="Straight Connector 3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userDrawn="1"/>
            </p:nvGrpSpPr>
            <p:grpSpPr>
              <a:xfrm>
                <a:off x="2400102" y="6582508"/>
                <a:ext cx="152400" cy="486507"/>
                <a:chOff x="7983415" y="6582508"/>
                <a:chExt cx="152400" cy="486507"/>
              </a:xfrm>
            </p:grpSpPr>
            <p:cxnSp>
              <p:nvCxnSpPr>
                <p:cNvPr id="325" name="Straight Connector 3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userDrawn="1"/>
            </p:nvGrpSpPr>
            <p:grpSpPr>
              <a:xfrm>
                <a:off x="1701845" y="6582508"/>
                <a:ext cx="152400" cy="486507"/>
                <a:chOff x="7983415" y="6582508"/>
                <a:chExt cx="152400" cy="486507"/>
              </a:xfrm>
            </p:grpSpPr>
            <p:cxnSp>
              <p:nvCxnSpPr>
                <p:cNvPr id="323" name="Straight Connector 3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319"/>
              <p:cNvGrpSpPr/>
              <p:nvPr userDrawn="1"/>
            </p:nvGrpSpPr>
            <p:grpSpPr>
              <a:xfrm>
                <a:off x="1003588" y="6582508"/>
                <a:ext cx="152400" cy="486507"/>
                <a:chOff x="7983415" y="6582508"/>
                <a:chExt cx="152400" cy="486507"/>
              </a:xfrm>
            </p:grpSpPr>
            <p:cxnSp>
              <p:nvCxnSpPr>
                <p:cNvPr id="321" name="Straight Connector 3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8" name="Text Placeholder 2"/>
          <p:cNvSpPr>
            <a:spLocks noGrp="1"/>
          </p:cNvSpPr>
          <p:nvPr>
            <p:ph type="body" idx="15" hasCustomPrompt="1"/>
          </p:nvPr>
        </p:nvSpPr>
        <p:spPr>
          <a:xfrm>
            <a:off x="406404" y="76200"/>
            <a:ext cx="11376027"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
        <p:nvSpPr>
          <p:cNvPr id="153" name="Content Placeholder 2"/>
          <p:cNvSpPr>
            <a:spLocks noGrp="1"/>
          </p:cNvSpPr>
          <p:nvPr>
            <p:ph idx="1" hasCustomPrompt="1"/>
          </p:nvPr>
        </p:nvSpPr>
        <p:spPr>
          <a:xfrm>
            <a:off x="6403976" y="1676401"/>
            <a:ext cx="5381627" cy="1981200"/>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154" name="Content Placeholder 2"/>
          <p:cNvSpPr>
            <a:spLocks noGrp="1"/>
          </p:cNvSpPr>
          <p:nvPr>
            <p:ph idx="16" hasCustomPrompt="1"/>
          </p:nvPr>
        </p:nvSpPr>
        <p:spPr>
          <a:xfrm>
            <a:off x="406400" y="1676401"/>
            <a:ext cx="5384800" cy="1981200"/>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155" name="Content Placeholder 2"/>
          <p:cNvSpPr>
            <a:spLocks noGrp="1"/>
          </p:cNvSpPr>
          <p:nvPr>
            <p:ph idx="17" hasCustomPrompt="1"/>
          </p:nvPr>
        </p:nvSpPr>
        <p:spPr>
          <a:xfrm>
            <a:off x="6403976" y="3810000"/>
            <a:ext cx="5381627" cy="1981200"/>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156" name="Content Placeholder 2"/>
          <p:cNvSpPr>
            <a:spLocks noGrp="1"/>
          </p:cNvSpPr>
          <p:nvPr>
            <p:ph idx="18" hasCustomPrompt="1"/>
          </p:nvPr>
        </p:nvSpPr>
        <p:spPr>
          <a:xfrm>
            <a:off x="406400" y="3810000"/>
            <a:ext cx="5384800" cy="1981200"/>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159" name="Rectangle 158"/>
          <p:cNvSpPr/>
          <p:nvPr userDrawn="1"/>
        </p:nvSpPr>
        <p:spPr>
          <a:xfrm rot="5400000">
            <a:off x="6019809"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spTree>
    <p:extLst>
      <p:ext uri="{BB962C8B-B14F-4D97-AF65-F5344CB8AC3E}">
        <p14:creationId xmlns:p14="http://schemas.microsoft.com/office/powerpoint/2010/main" val="2648458806"/>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w/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p>
            <a:r>
              <a:rPr lang="en-US" dirty="0"/>
              <a:t>Click icon to add picture</a:t>
            </a:r>
          </a:p>
        </p:txBody>
      </p:sp>
      <p:sp>
        <p:nvSpPr>
          <p:cNvPr id="5" name="Rectangle 4"/>
          <p:cNvSpPr/>
          <p:nvPr userDrawn="1"/>
        </p:nvSpPr>
        <p:spPr>
          <a:xfrm>
            <a:off x="0" y="381000"/>
            <a:ext cx="304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sp>
        <p:nvSpPr>
          <p:cNvPr id="2" name="Title 1"/>
          <p:cNvSpPr>
            <a:spLocks noGrp="1"/>
          </p:cNvSpPr>
          <p:nvPr>
            <p:ph type="title" hasCustomPrompt="1"/>
          </p:nvPr>
        </p:nvSpPr>
        <p:spPr>
          <a:xfrm>
            <a:off x="3" y="1371600"/>
            <a:ext cx="7009692" cy="707886"/>
          </a:xfrm>
          <a:solidFill>
            <a:srgbClr val="F37021"/>
          </a:solidFill>
          <a:ln>
            <a:noFill/>
          </a:ln>
        </p:spPr>
        <p:txBody>
          <a:bodyPr lIns="182880" tIns="182880" rIns="182880" bIns="182880">
            <a:spAutoFit/>
          </a:bodyPr>
          <a:lstStyle>
            <a:lvl1pPr algn="l">
              <a:defRPr sz="2400" b="0">
                <a:solidFill>
                  <a:schemeClr val="bg1"/>
                </a:solidFill>
                <a:latin typeface="Calibri"/>
                <a:cs typeface="Calibri"/>
              </a:defRPr>
            </a:lvl1pPr>
          </a:lstStyle>
          <a:p>
            <a:r>
              <a:rPr lang="en-US" dirty="0"/>
              <a:t>click to edit slide headline</a:t>
            </a:r>
          </a:p>
        </p:txBody>
      </p:sp>
    </p:spTree>
    <p:extLst>
      <p:ext uri="{BB962C8B-B14F-4D97-AF65-F5344CB8AC3E}">
        <p14:creationId xmlns:p14="http://schemas.microsoft.com/office/powerpoint/2010/main" val="116645243"/>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Points">
    <p:spTree>
      <p:nvGrpSpPr>
        <p:cNvPr id="1" name=""/>
        <p:cNvGrpSpPr/>
        <p:nvPr/>
      </p:nvGrpSpPr>
      <p:grpSpPr>
        <a:xfrm>
          <a:off x="0" y="0"/>
          <a:ext cx="0" cy="0"/>
          <a:chOff x="0" y="0"/>
          <a:chExt cx="0" cy="0"/>
        </a:xfrm>
      </p:grpSpPr>
      <p:sp>
        <p:nvSpPr>
          <p:cNvPr id="5" name="Rectangle 4"/>
          <p:cNvSpPr/>
          <p:nvPr userDrawn="1"/>
        </p:nvSpPr>
        <p:spPr>
          <a:xfrm rot="5400000">
            <a:off x="6019809"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sp>
        <p:nvSpPr>
          <p:cNvPr id="8" name="Content Placeholder 2"/>
          <p:cNvSpPr>
            <a:spLocks noGrp="1"/>
          </p:cNvSpPr>
          <p:nvPr>
            <p:ph idx="1" hasCustomPrompt="1"/>
          </p:nvPr>
        </p:nvSpPr>
        <p:spPr>
          <a:xfrm>
            <a:off x="406400" y="1517346"/>
            <a:ext cx="11379200" cy="3740465"/>
          </a:xfrm>
        </p:spPr>
        <p:txBody>
          <a:bodyPr>
            <a:normAutofit/>
          </a:bodyPr>
          <a:lstStyle>
            <a:lvl1pPr marL="228600" marR="0" indent="-228600" algn="l" defTabSz="914400" rtl="0" eaLnBrk="1" fontAlgn="auto" latinLnBrk="0" hangingPunct="1">
              <a:lnSpc>
                <a:spcPct val="90000"/>
              </a:lnSpc>
              <a:spcBef>
                <a:spcPts val="1000"/>
              </a:spcBef>
              <a:spcAft>
                <a:spcPts val="0"/>
              </a:spcAft>
              <a:buClr>
                <a:schemeClr val="accent6"/>
              </a:buClr>
              <a:buSzTx/>
              <a:buFont typeface="Arial" panose="020B0604020202020204" pitchFamily="34" charset="0"/>
              <a:buChar char="•"/>
              <a:tabLst/>
              <a:defRPr kumimoji="0" lang="en-US" sz="1600" b="0" i="0" u="none" strike="noStrike" kern="1200" cap="none" spc="0" normalizeH="0" baseline="0" noProof="0">
                <a:ln>
                  <a:noFill/>
                </a:ln>
                <a:solidFill>
                  <a:sysClr val="windowText" lastClr="000000"/>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
                <a:schemeClr val="accent6"/>
              </a:buClr>
              <a:buSzTx/>
              <a:buFont typeface="Courier New" panose="02070309020205020404" pitchFamily="49" charset="0"/>
              <a:buChar char="o"/>
              <a:tabLst/>
              <a:defRPr kumimoji="0" lang="en-US" sz="1600" b="0" i="0" u="none" strike="noStrike" kern="1200" cap="none" spc="0" normalizeH="0" baseline="0" noProof="0">
                <a:ln>
                  <a:noFill/>
                </a:ln>
                <a:solidFill>
                  <a:sysClr val="windowText" lastClr="000000"/>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
                <a:schemeClr val="bg2">
                  <a:lumMod val="50000"/>
                </a:schemeClr>
              </a:buClr>
              <a:buSzTx/>
              <a:buFont typeface="Arial" panose="020B0604020202020204" pitchFamily="34" charset="0"/>
              <a:buChar char="•"/>
              <a:tabLst/>
              <a:defRPr kumimoji="0" lang="en-US" sz="1600" b="0" i="0" u="none" strike="noStrike" kern="1200" cap="none" spc="0" normalizeH="0" baseline="0" noProof="0">
                <a:ln>
                  <a:noFill/>
                </a:ln>
                <a:solidFill>
                  <a:sysClr val="windowText" lastClr="000000"/>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
                <a:schemeClr val="tx1">
                  <a:lumMod val="50000"/>
                  <a:lumOff val="50000"/>
                </a:schemeClr>
              </a:buClr>
              <a:buSzTx/>
              <a:buFont typeface="Courier New" panose="02070309020205020404" pitchFamily="49" charset="0"/>
              <a:buChar char="o"/>
              <a:tabLst/>
              <a:defRPr kumimoji="0" lang="en-US" sz="1600" b="0" i="0" u="none" strike="noStrike" kern="1200" cap="none" spc="0" normalizeH="0" baseline="0" noProof="0">
                <a:ln>
                  <a:noFill/>
                </a:ln>
                <a:solidFill>
                  <a:sysClr val="windowText" lastClr="000000"/>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
                <a:schemeClr val="bg1">
                  <a:lumMod val="75000"/>
                </a:schemeClr>
              </a:buClr>
              <a:buSzTx/>
              <a:buFont typeface="Arial" panose="020B0604020202020204" pitchFamily="34" charset="0"/>
              <a:buChar char="•"/>
              <a:tabLst/>
              <a:defRPr kumimoji="0" lang="en-US" sz="1600" b="0" i="0" u="none" strike="noStrike" kern="1200" cap="none" spc="0" normalizeH="0" baseline="0" noProof="0"/>
            </a:lvl5pPr>
          </a:lstStyle>
          <a:p>
            <a:pPr marL="228600" marR="0" lvl="0" indent="-228600" algn="l" defTabSz="914400" rtl="0" eaLnBrk="1" fontAlgn="auto" latinLnBrk="0" hangingPunct="1">
              <a:lnSpc>
                <a:spcPct val="90000"/>
              </a:lnSpc>
              <a:spcBef>
                <a:spcPts val="1000"/>
              </a:spcBef>
              <a:spcAft>
                <a:spcPts val="0"/>
              </a:spcAft>
              <a:buClr>
                <a:schemeClr val="accent6"/>
              </a:buClr>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Click to edit Master bullet point</a:t>
            </a:r>
          </a:p>
          <a:p>
            <a:pPr marL="685800" marR="0" lvl="1" indent="-228600" algn="l" defTabSz="914400" rtl="0" eaLnBrk="1" fontAlgn="auto" latinLnBrk="0" hangingPunct="1">
              <a:lnSpc>
                <a:spcPct val="90000"/>
              </a:lnSpc>
              <a:spcBef>
                <a:spcPts val="500"/>
              </a:spcBef>
              <a:spcAft>
                <a:spcPts val="0"/>
              </a:spcAft>
              <a:buClr>
                <a:schemeClr val="accent6"/>
              </a:buClr>
              <a:buSzTx/>
              <a:buFont typeface="Courier New" panose="02070309020205020404" pitchFamily="49" charset="0"/>
              <a:buChar char="o"/>
              <a:tabLst/>
              <a:defRPr/>
            </a:pPr>
            <a:r>
              <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
                <a:schemeClr val="bg2">
                  <a:lumMod val="50000"/>
                </a:schemeClr>
              </a:buClr>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
                <a:schemeClr val="tx1">
                  <a:lumMod val="50000"/>
                  <a:lumOff val="50000"/>
                </a:schemeClr>
              </a:buClr>
              <a:buSzTx/>
              <a:buFont typeface="Courier New" panose="02070309020205020404" pitchFamily="49" charset="0"/>
              <a:buChar char="o"/>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
                <a:schemeClr val="bg1">
                  <a:lumMod val="75000"/>
                </a:schemeClr>
              </a:buClr>
              <a:buSzTx/>
              <a:buFont typeface="Arial" panose="020B0604020202020204" pitchFamily="34" charset="0"/>
              <a:buChar char="•"/>
              <a:tabLst/>
              <a:defRPr/>
            </a:pPr>
            <a:r>
              <a:rPr kumimoji="0" lang="en-US" sz="1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Fifth level</a:t>
            </a:r>
          </a:p>
        </p:txBody>
      </p:sp>
      <p:sp>
        <p:nvSpPr>
          <p:cNvPr id="6" name="Title 1"/>
          <p:cNvSpPr>
            <a:spLocks noGrp="1"/>
          </p:cNvSpPr>
          <p:nvPr>
            <p:ph type="title" hasCustomPrompt="1"/>
          </p:nvPr>
        </p:nvSpPr>
        <p:spPr>
          <a:xfrm>
            <a:off x="407117" y="389402"/>
            <a:ext cx="11378465" cy="524998"/>
          </a:xfrm>
        </p:spPr>
        <p:txBody>
          <a:bodyPr lIns="91440" rIns="91440" anchor="t" anchorCtr="0">
            <a:noAutofit/>
          </a:bodyPr>
          <a:lstStyle>
            <a:lvl1pPr algn="ctr">
              <a:defRPr sz="2400"/>
            </a:lvl1pPr>
          </a:lstStyle>
          <a:p>
            <a:r>
              <a:rPr lang="en-US" dirty="0"/>
              <a:t>Click to edit slide headline</a:t>
            </a:r>
          </a:p>
        </p:txBody>
      </p:sp>
      <p:sp>
        <p:nvSpPr>
          <p:cNvPr id="7" name="Text Placeholder 2"/>
          <p:cNvSpPr>
            <a:spLocks noGrp="1"/>
          </p:cNvSpPr>
          <p:nvPr>
            <p:ph type="body" idx="10" hasCustomPrompt="1"/>
          </p:nvPr>
        </p:nvSpPr>
        <p:spPr>
          <a:xfrm>
            <a:off x="406400" y="987492"/>
            <a:ext cx="11379200" cy="384119"/>
          </a:xfrm>
          <a:prstGeom prst="rect">
            <a:avLst/>
          </a:prstGeom>
        </p:spPr>
        <p:txBody>
          <a:bodyPr anchor="t">
            <a:noAutofit/>
          </a:bodyPr>
          <a:lstStyle>
            <a:lvl1pPr marL="0" indent="0" algn="ctr">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sp>
        <p:nvSpPr>
          <p:cNvPr id="9" name="Text Placeholder 2"/>
          <p:cNvSpPr>
            <a:spLocks noGrp="1"/>
          </p:cNvSpPr>
          <p:nvPr>
            <p:ph type="body" idx="15" hasCustomPrompt="1"/>
          </p:nvPr>
        </p:nvSpPr>
        <p:spPr>
          <a:xfrm>
            <a:off x="406404" y="76200"/>
            <a:ext cx="11376027"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Tree>
    <p:extLst>
      <p:ext uri="{BB962C8B-B14F-4D97-AF65-F5344CB8AC3E}">
        <p14:creationId xmlns:p14="http://schemas.microsoft.com/office/powerpoint/2010/main" val="762152095"/>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Rectangle 1"/>
          <p:cNvSpPr/>
          <p:nvPr userDrawn="1"/>
        </p:nvSpPr>
        <p:spPr>
          <a:xfrm>
            <a:off x="0" y="0"/>
            <a:ext cx="1524000" cy="6867840"/>
          </a:xfrm>
          <a:prstGeom prst="rect">
            <a:avLst/>
          </a:prstGeom>
          <a:solidFill>
            <a:srgbClr val="FEF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12192000" cy="6874932"/>
          </a:xfrm>
          <a:prstGeom prst="rect">
            <a:avLst/>
          </a:prstGeom>
        </p:spPr>
      </p:pic>
      <p:sp>
        <p:nvSpPr>
          <p:cNvPr id="3" name="Subtitle 2"/>
          <p:cNvSpPr>
            <a:spLocks noGrp="1"/>
          </p:cNvSpPr>
          <p:nvPr userDrawn="1">
            <p:ph type="subTitle" idx="1"/>
          </p:nvPr>
        </p:nvSpPr>
        <p:spPr>
          <a:xfrm>
            <a:off x="239026" y="4486718"/>
            <a:ext cx="5050153" cy="537881"/>
          </a:xfrm>
        </p:spPr>
        <p:txBody>
          <a:bodyPr>
            <a:noAutofit/>
          </a:bodyPr>
          <a:lstStyle>
            <a:lvl1pPr marL="0" indent="0" algn="l">
              <a:buNone/>
              <a:defRPr sz="2100" b="0" i="0">
                <a:latin typeface="Calibri" charset="0"/>
                <a:ea typeface="Calibri" charset="0"/>
                <a:cs typeface="Calibri" charset="0"/>
              </a:defRPr>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a:t>Click to edit Master subtitle style</a:t>
            </a:r>
            <a:endParaRPr lang="en-US" dirty="0"/>
          </a:p>
        </p:txBody>
      </p:sp>
      <p:sp>
        <p:nvSpPr>
          <p:cNvPr id="37" name="Title 1"/>
          <p:cNvSpPr>
            <a:spLocks noGrp="1"/>
          </p:cNvSpPr>
          <p:nvPr>
            <p:ph type="ctrTitle" hasCustomPrompt="1"/>
          </p:nvPr>
        </p:nvSpPr>
        <p:spPr>
          <a:xfrm>
            <a:off x="239023" y="1289872"/>
            <a:ext cx="6080672" cy="3127616"/>
          </a:xfrm>
          <a:noFill/>
        </p:spPr>
        <p:txBody>
          <a:bodyPr wrap="square" lIns="91440" anchor="t" anchorCtr="0">
            <a:noAutofit/>
          </a:bodyPr>
          <a:lstStyle>
            <a:lvl1pPr algn="l">
              <a:lnSpc>
                <a:spcPct val="90000"/>
              </a:lnSpc>
              <a:defRPr sz="4800" b="1" i="0" cap="all" baseline="0">
                <a:solidFill>
                  <a:schemeClr val="tx1"/>
                </a:solidFill>
                <a:latin typeface="Calibri" charset="0"/>
                <a:ea typeface="Calibri" charset="0"/>
                <a:cs typeface="Calibri" charset="0"/>
              </a:defRPr>
            </a:lvl1pPr>
          </a:lstStyle>
          <a:p>
            <a:r>
              <a:rPr lang="en-US" dirty="0"/>
              <a:t>DECK TITLE GOES HERE</a:t>
            </a:r>
          </a:p>
        </p:txBody>
      </p:sp>
      <p:sp>
        <p:nvSpPr>
          <p:cNvPr id="26" name="Rectangle 25"/>
          <p:cNvSpPr/>
          <p:nvPr userDrawn="1"/>
        </p:nvSpPr>
        <p:spPr>
          <a:xfrm>
            <a:off x="4114800" y="6176680"/>
            <a:ext cx="8077200" cy="698252"/>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1" dirty="0"/>
              <a:t>                  </a:t>
            </a:r>
          </a:p>
        </p:txBody>
      </p:sp>
      <p:sp>
        <p:nvSpPr>
          <p:cNvPr id="31" name="Content Placeholder 11"/>
          <p:cNvSpPr>
            <a:spLocks noGrp="1"/>
          </p:cNvSpPr>
          <p:nvPr userDrawn="1">
            <p:ph sz="quarter" idx="11" hasCustomPrompt="1"/>
          </p:nvPr>
        </p:nvSpPr>
        <p:spPr>
          <a:xfrm>
            <a:off x="7010400" y="6292169"/>
            <a:ext cx="4937389" cy="453088"/>
          </a:xfrm>
          <a:prstGeom prst="rect">
            <a:avLst/>
          </a:prstGeom>
          <a:noFill/>
        </p:spPr>
        <p:txBody>
          <a:bodyPr lIns="182880" rIns="91440" anchor="ctr" anchorCtr="0">
            <a:normAutofit/>
          </a:bodyPr>
          <a:lstStyle>
            <a:lvl1pPr algn="r">
              <a:spcBef>
                <a:spcPts val="0"/>
              </a:spcBef>
              <a:spcAft>
                <a:spcPts val="0"/>
              </a:spcAft>
              <a:buNone/>
              <a:defRPr sz="1051" b="0" i="0" baseline="0">
                <a:solidFill>
                  <a:schemeClr val="bg1"/>
                </a:solidFill>
                <a:latin typeface="Calibri" charset="0"/>
                <a:ea typeface="Calibri" charset="0"/>
                <a:cs typeface="Calibri" charset="0"/>
              </a:defRPr>
            </a:lvl1pPr>
          </a:lstStyle>
          <a:p>
            <a:pPr>
              <a:lnSpc>
                <a:spcPct val="100000"/>
              </a:lnSpc>
            </a:pPr>
            <a:r>
              <a:rPr lang="en-US" dirty="0"/>
              <a:t>July 2017</a:t>
            </a:r>
          </a:p>
        </p:txBody>
      </p:sp>
      <p:sp>
        <p:nvSpPr>
          <p:cNvPr id="14" name="Content Placeholder 11"/>
          <p:cNvSpPr>
            <a:spLocks noGrp="1"/>
          </p:cNvSpPr>
          <p:nvPr>
            <p:ph sz="quarter" idx="12" hasCustomPrompt="1"/>
          </p:nvPr>
        </p:nvSpPr>
        <p:spPr>
          <a:xfrm>
            <a:off x="214286" y="836784"/>
            <a:ext cx="4937389" cy="453088"/>
          </a:xfrm>
          <a:prstGeom prst="rect">
            <a:avLst/>
          </a:prstGeom>
          <a:noFill/>
        </p:spPr>
        <p:txBody>
          <a:bodyPr lIns="182880" rIns="91440" anchor="ctr" anchorCtr="0">
            <a:normAutofit/>
          </a:bodyPr>
          <a:lstStyle>
            <a:lvl1pPr algn="l">
              <a:spcBef>
                <a:spcPts val="0"/>
              </a:spcBef>
              <a:spcAft>
                <a:spcPts val="0"/>
              </a:spcAft>
              <a:buNone/>
              <a:defRPr sz="800" b="1" i="0" cap="all" spc="200" baseline="0">
                <a:solidFill>
                  <a:srgbClr val="F37021"/>
                </a:solidFill>
                <a:latin typeface="Calibri" charset="0"/>
                <a:ea typeface="Calibri" charset="0"/>
                <a:cs typeface="Calibri" charset="0"/>
              </a:defRPr>
            </a:lvl1pPr>
          </a:lstStyle>
          <a:p>
            <a:pPr>
              <a:lnSpc>
                <a:spcPct val="100000"/>
              </a:lnSpc>
            </a:pPr>
            <a:r>
              <a:rPr lang="en-US" dirty="0"/>
              <a:t>Practice/Vertical</a:t>
            </a:r>
          </a:p>
        </p:txBody>
      </p:sp>
    </p:spTree>
    <p:extLst>
      <p:ext uri="{BB962C8B-B14F-4D97-AF65-F5344CB8AC3E}">
        <p14:creationId xmlns:p14="http://schemas.microsoft.com/office/powerpoint/2010/main" val="28807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82A9CB-3955-4C07-9232-F351DF8D3EF0}" type="datetimeFigureOut">
              <a:rPr lang="en-US" smtClean="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4BC881-240C-4DFC-A14B-26269EFB97CE}" type="slidenum">
              <a:rPr lang="en-US" smtClean="0"/>
              <a:t>‹#›</a:t>
            </a:fld>
            <a:endParaRPr lang="en-US" dirty="0"/>
          </a:p>
        </p:txBody>
      </p:sp>
    </p:spTree>
    <p:extLst>
      <p:ext uri="{BB962C8B-B14F-4D97-AF65-F5344CB8AC3E}">
        <p14:creationId xmlns:p14="http://schemas.microsoft.com/office/powerpoint/2010/main" val="764641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with custom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Content Placeholder 2"/>
          <p:cNvSpPr>
            <a:spLocks noGrp="1"/>
          </p:cNvSpPr>
          <p:nvPr>
            <p:ph idx="1"/>
          </p:nvPr>
        </p:nvSpPr>
        <p:spPr>
          <a:xfrm>
            <a:off x="609600" y="1268413"/>
            <a:ext cx="6799384" cy="4713287"/>
          </a:xfrm>
        </p:spPr>
        <p:txBody>
          <a:bodyPr/>
          <a:lstStyle>
            <a:lvl1pPr marL="287338" indent="-287338">
              <a:buClr>
                <a:schemeClr val="accent3"/>
              </a:buClr>
              <a:buSzPct val="100000"/>
              <a:defRPr/>
            </a:lvl1pPr>
            <a:lvl2pPr marL="515938" indent="-22860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9913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p:bg>
      <p:bgPr>
        <a:solidFill>
          <a:schemeClr val="accent6"/>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1117600" y="990600"/>
            <a:ext cx="10058400" cy="5029200"/>
          </a:xfrm>
        </p:spPr>
        <p:txBody>
          <a:bodyPr anchor="ctr" anchorCtr="0">
            <a:noAutofit/>
          </a:bodyPr>
          <a:lstStyle>
            <a:lvl1pPr>
              <a:lnSpc>
                <a:spcPct val="90000"/>
              </a:lnSpc>
              <a:defRPr sz="4400">
                <a:solidFill>
                  <a:srgbClr val="FFFFFF"/>
                </a:solidFill>
              </a:defRPr>
            </a:lvl1pPr>
            <a:lvl2pPr>
              <a:lnSpc>
                <a:spcPct val="90000"/>
              </a:lnSpc>
              <a:defRPr sz="4400">
                <a:solidFill>
                  <a:srgbClr val="FFFFFF"/>
                </a:solidFill>
              </a:defRPr>
            </a:lvl2pPr>
            <a:lvl3pPr>
              <a:lnSpc>
                <a:spcPct val="90000"/>
              </a:lnSpc>
              <a:defRPr sz="4400">
                <a:solidFill>
                  <a:srgbClr val="FFFFFF"/>
                </a:solidFill>
              </a:defRPr>
            </a:lvl3pPr>
            <a:lvl4pPr>
              <a:lnSpc>
                <a:spcPct val="90000"/>
              </a:lnSpc>
              <a:defRPr sz="4400">
                <a:solidFill>
                  <a:srgbClr val="FFFFFF"/>
                </a:solidFill>
              </a:defRPr>
            </a:lvl4pPr>
            <a:lvl5pPr>
              <a:lnSpc>
                <a:spcPct val="90000"/>
              </a:lnSpc>
              <a:defRPr sz="44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52739"/>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1_Title Only Green">
    <p:spTree>
      <p:nvGrpSpPr>
        <p:cNvPr id="1" name=""/>
        <p:cNvGrpSpPr/>
        <p:nvPr/>
      </p:nvGrpSpPr>
      <p:grpSpPr>
        <a:xfrm>
          <a:off x="0" y="0"/>
          <a:ext cx="0" cy="0"/>
          <a:chOff x="0" y="0"/>
          <a:chExt cx="0" cy="0"/>
        </a:xfrm>
      </p:grpSpPr>
      <p:sp>
        <p:nvSpPr>
          <p:cNvPr id="2" name="Title 1"/>
          <p:cNvSpPr>
            <a:spLocks noGrp="1"/>
          </p:cNvSpPr>
          <p:nvPr>
            <p:ph type="title"/>
          </p:nvPr>
        </p:nvSpPr>
        <p:spPr>
          <a:xfrm>
            <a:off x="609600" y="233075"/>
            <a:ext cx="10972800" cy="822960"/>
          </a:xfrm>
        </p:spPr>
        <p:txBody>
          <a:bodyPr/>
          <a:lstStyle/>
          <a:p>
            <a:r>
              <a:rPr lang="en-US"/>
              <a:t>Click to edit Master title style</a:t>
            </a:r>
            <a:endParaRPr lang="en-US" dirty="0"/>
          </a:p>
        </p:txBody>
      </p:sp>
      <p:cxnSp>
        <p:nvCxnSpPr>
          <p:cNvPr id="5" name="Straight Connector 4"/>
          <p:cNvCxnSpPr/>
          <p:nvPr userDrawn="1"/>
        </p:nvCxnSpPr>
        <p:spPr>
          <a:xfrm>
            <a:off x="698501" y="1055909"/>
            <a:ext cx="10742084"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5962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ectio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Title 1"/>
          <p:cNvSpPr>
            <a:spLocks noGrp="1"/>
          </p:cNvSpPr>
          <p:nvPr>
            <p:ph type="ctrTitle"/>
          </p:nvPr>
        </p:nvSpPr>
        <p:spPr>
          <a:xfrm>
            <a:off x="0" y="2934751"/>
            <a:ext cx="12192000" cy="701731"/>
          </a:xfrm>
          <a:solidFill>
            <a:srgbClr val="F37021"/>
          </a:solidFill>
        </p:spPr>
        <p:txBody>
          <a:bodyPr wrap="square" lIns="91440" tIns="27432" anchor="ctr" anchorCtr="0">
            <a:normAutofit/>
          </a:bodyPr>
          <a:lstStyle>
            <a:lvl1pPr algn="ctr">
              <a:lnSpc>
                <a:spcPct val="90000"/>
              </a:lnSpc>
              <a:defRPr sz="4800" b="1" i="0" cap="all" baseline="0">
                <a:solidFill>
                  <a:schemeClr val="bg1"/>
                </a:solidFill>
                <a:latin typeface="Calibri" charset="0"/>
                <a:ea typeface="Calibri" charset="0"/>
                <a:cs typeface="Calibri" charset="0"/>
              </a:defRPr>
            </a:lvl1pPr>
          </a:lstStyle>
          <a:p>
            <a:r>
              <a:rPr lang="en-US"/>
              <a:t>Click to edit Master title style</a:t>
            </a:r>
            <a:endParaRPr lang="en-US" dirty="0"/>
          </a:p>
        </p:txBody>
      </p:sp>
    </p:spTree>
    <p:extLst>
      <p:ext uri="{BB962C8B-B14F-4D97-AF65-F5344CB8AC3E}">
        <p14:creationId xmlns:p14="http://schemas.microsoft.com/office/powerpoint/2010/main" val="253008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34" name="Title 1"/>
          <p:cNvSpPr>
            <a:spLocks noGrp="1"/>
          </p:cNvSpPr>
          <p:nvPr>
            <p:ph type="ctrTitle"/>
          </p:nvPr>
        </p:nvSpPr>
        <p:spPr>
          <a:xfrm>
            <a:off x="0" y="2981185"/>
            <a:ext cx="12192000" cy="895630"/>
          </a:xfrm>
          <a:solidFill>
            <a:schemeClr val="accent1"/>
          </a:solidFill>
        </p:spPr>
        <p:txBody>
          <a:bodyPr wrap="square" lIns="91440" tIns="137160" bIns="91440" anchor="ctr" anchorCtr="0">
            <a:spAutoFit/>
          </a:bodyPr>
          <a:lstStyle>
            <a:lvl1pPr algn="ctr">
              <a:lnSpc>
                <a:spcPct val="90000"/>
              </a:lnSpc>
              <a:defRPr sz="4800" b="1" i="0" cap="all" baseline="0">
                <a:solidFill>
                  <a:schemeClr val="bg1"/>
                </a:solidFill>
                <a:latin typeface="Calibri" charset="0"/>
                <a:ea typeface="Calibri" charset="0"/>
                <a:cs typeface="Calibri" charset="0"/>
              </a:defRPr>
            </a:lvl1pPr>
          </a:lstStyle>
          <a:p>
            <a:endParaRPr lang="en-US" dirty="0"/>
          </a:p>
        </p:txBody>
      </p:sp>
    </p:spTree>
    <p:extLst>
      <p:ext uri="{BB962C8B-B14F-4D97-AF65-F5344CB8AC3E}">
        <p14:creationId xmlns:p14="http://schemas.microsoft.com/office/powerpoint/2010/main" val="196428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1">
    <p:spTree>
      <p:nvGrpSpPr>
        <p:cNvPr id="1" name=""/>
        <p:cNvGrpSpPr/>
        <p:nvPr/>
      </p:nvGrpSpPr>
      <p:grpSpPr>
        <a:xfrm>
          <a:off x="0" y="0"/>
          <a:ext cx="0" cy="0"/>
          <a:chOff x="0" y="0"/>
          <a:chExt cx="0" cy="0"/>
        </a:xfrm>
      </p:grpSpPr>
      <p:sp>
        <p:nvSpPr>
          <p:cNvPr id="154" name="Text Placeholder 2"/>
          <p:cNvSpPr>
            <a:spLocks noGrp="1"/>
          </p:cNvSpPr>
          <p:nvPr>
            <p:ph type="body" idx="15" hasCustomPrompt="1"/>
          </p:nvPr>
        </p:nvSpPr>
        <p:spPr>
          <a:xfrm>
            <a:off x="2492830" y="106537"/>
            <a:ext cx="7228115"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143" indent="0">
              <a:buNone/>
              <a:defRPr sz="2000" b="1"/>
            </a:lvl2pPr>
            <a:lvl3pPr marL="914286" indent="0">
              <a:buNone/>
              <a:defRPr sz="19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dirty="0"/>
              <a:t>Click to edit TOPIC</a:t>
            </a:r>
          </a:p>
        </p:txBody>
      </p:sp>
      <p:sp>
        <p:nvSpPr>
          <p:cNvPr id="8" name="Rectangle 7"/>
          <p:cNvSpPr/>
          <p:nvPr userDrawn="1"/>
        </p:nvSpPr>
        <p:spPr>
          <a:xfrm rot="5400000">
            <a:off x="6019810"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351" dirty="0">
              <a:solidFill>
                <a:prstClr val="white"/>
              </a:solidFill>
              <a:latin typeface="Calibri"/>
            </a:endParaRPr>
          </a:p>
        </p:txBody>
      </p:sp>
      <p:sp>
        <p:nvSpPr>
          <p:cNvPr id="3" name="Title 2"/>
          <p:cNvSpPr>
            <a:spLocks noGrp="1"/>
          </p:cNvSpPr>
          <p:nvPr>
            <p:ph type="title"/>
          </p:nvPr>
        </p:nvSpPr>
        <p:spPr>
          <a:xfrm>
            <a:off x="402782" y="441092"/>
            <a:ext cx="7238663" cy="667512"/>
          </a:xfrm>
        </p:spPr>
        <p:txBody>
          <a:bodyPr/>
          <a:lstStyle/>
          <a:p>
            <a:r>
              <a:rPr lang="en-US" dirty="0"/>
              <a:t>Click to edit Master title style</a:t>
            </a:r>
          </a:p>
        </p:txBody>
      </p:sp>
    </p:spTree>
    <p:extLst>
      <p:ext uri="{BB962C8B-B14F-4D97-AF65-F5344CB8AC3E}">
        <p14:creationId xmlns:p14="http://schemas.microsoft.com/office/powerpoint/2010/main" val="2599499672"/>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bg>
      <p:bgPr>
        <a:gradFill flip="none" rotWithShape="1">
          <a:gsLst>
            <a:gs pos="0">
              <a:schemeClr val="accent4">
                <a:lumMod val="90000"/>
              </a:schemeClr>
            </a:gs>
            <a:gs pos="100000">
              <a:srgbClr val="FFFFFF"/>
            </a:gs>
            <a:gs pos="65000">
              <a:schemeClr val="accent4"/>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22409" y="3528111"/>
            <a:ext cx="9652001" cy="389850"/>
          </a:xfrm>
          <a:noFill/>
        </p:spPr>
        <p:txBody>
          <a:bodyPr wrap="square" lIns="91440" anchor="b" anchorCtr="0">
            <a:spAutoFit/>
          </a:bodyPr>
          <a:lstStyle>
            <a:lvl1pPr algn="l">
              <a:lnSpc>
                <a:spcPct val="75000"/>
              </a:lnSpc>
              <a:defRPr sz="3200" b="0" cap="none">
                <a:solidFill>
                  <a:schemeClr val="tx1"/>
                </a:solidFill>
                <a:latin typeface="+mn-lt"/>
              </a:defRPr>
            </a:lvl1pPr>
          </a:lstStyle>
          <a:p>
            <a:r>
              <a:rPr lang="en-US" dirty="0"/>
              <a:t>Deck title goes here</a:t>
            </a:r>
          </a:p>
        </p:txBody>
      </p:sp>
      <p:sp>
        <p:nvSpPr>
          <p:cNvPr id="3" name="Subtitle 2"/>
          <p:cNvSpPr>
            <a:spLocks noGrp="1"/>
          </p:cNvSpPr>
          <p:nvPr>
            <p:ph type="subTitle" idx="1" hasCustomPrompt="1"/>
          </p:nvPr>
        </p:nvSpPr>
        <p:spPr>
          <a:xfrm>
            <a:off x="1422400" y="3990202"/>
            <a:ext cx="9652000" cy="292388"/>
          </a:xfrm>
        </p:spPr>
        <p:txBody>
          <a:bodyPr wrap="square" lIns="91440">
            <a:spAutoFit/>
          </a:bodyPr>
          <a:lstStyle>
            <a:lvl1pPr marL="0" indent="0" algn="l">
              <a:lnSpc>
                <a:spcPct val="75000"/>
              </a:lnSpc>
              <a:buNone/>
              <a:defRPr sz="2400" i="0" baseline="0">
                <a:solidFill>
                  <a:schemeClr val="tx1"/>
                </a:solidFill>
                <a:latin typeface="Calibri"/>
                <a:cs typeface="Calibri"/>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Subtitle goes here</a:t>
            </a:r>
          </a:p>
        </p:txBody>
      </p:sp>
      <p:sp>
        <p:nvSpPr>
          <p:cNvPr id="12" name="Content Placeholder 11"/>
          <p:cNvSpPr>
            <a:spLocks noGrp="1"/>
          </p:cNvSpPr>
          <p:nvPr>
            <p:ph sz="quarter" idx="11" hasCustomPrompt="1"/>
          </p:nvPr>
        </p:nvSpPr>
        <p:spPr>
          <a:xfrm>
            <a:off x="1422400" y="4572000"/>
            <a:ext cx="9652000" cy="1219200"/>
          </a:xfrm>
        </p:spPr>
        <p:txBody>
          <a:bodyPr lIns="91440" rIns="91440"/>
          <a:lstStyle>
            <a:lvl1pPr>
              <a:spcBef>
                <a:spcPts val="0"/>
              </a:spcBef>
              <a:spcAft>
                <a:spcPts val="0"/>
              </a:spcAft>
              <a:buNone/>
              <a:defRPr sz="1800" baseline="0"/>
            </a:lvl1pPr>
          </a:lstStyle>
          <a:p>
            <a:pPr>
              <a:lnSpc>
                <a:spcPct val="100000"/>
              </a:lnSpc>
            </a:pPr>
            <a:r>
              <a:rPr lang="en-US" dirty="0"/>
              <a:t>Project/Presenter/Date goes here (on separate lines)</a:t>
            </a:r>
          </a:p>
        </p:txBody>
      </p:sp>
      <p:sp>
        <p:nvSpPr>
          <p:cNvPr id="5" name="Rectangle 4"/>
          <p:cNvSpPr/>
          <p:nvPr userDrawn="1"/>
        </p:nvSpPr>
        <p:spPr>
          <a:xfrm>
            <a:off x="0" y="6096000"/>
            <a:ext cx="12192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1800" dirty="0"/>
          </a:p>
        </p:txBody>
      </p:sp>
      <p:grpSp>
        <p:nvGrpSpPr>
          <p:cNvPr id="8" name="Group 7"/>
          <p:cNvGrpSpPr/>
          <p:nvPr userDrawn="1"/>
        </p:nvGrpSpPr>
        <p:grpSpPr>
          <a:xfrm>
            <a:off x="1341640" y="6108572"/>
            <a:ext cx="2540219" cy="733369"/>
            <a:chOff x="1071148" y="6108561"/>
            <a:chExt cx="2540219" cy="733369"/>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1148" y="6108561"/>
              <a:ext cx="2540219" cy="733369"/>
            </a:xfrm>
            <a:prstGeom prst="rect">
              <a:avLst/>
            </a:prstGeom>
          </p:spPr>
        </p:pic>
        <p:cxnSp>
          <p:nvCxnSpPr>
            <p:cNvPr id="10" name="Straight Connector 9"/>
            <p:cNvCxnSpPr/>
            <p:nvPr userDrawn="1"/>
          </p:nvCxnSpPr>
          <p:spPr>
            <a:xfrm>
              <a:off x="1143000" y="6836352"/>
              <a:ext cx="2362200" cy="0"/>
            </a:xfrm>
            <a:prstGeom prst="line">
              <a:avLst/>
            </a:prstGeom>
            <a:ln w="57150" cmpd="sng">
              <a:solidFill>
                <a:srgbClr val="F3702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2242611"/>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bg>
      <p:bgPr>
        <a:gradFill flip="none" rotWithShape="1">
          <a:gsLst>
            <a:gs pos="0">
              <a:schemeClr val="accent4">
                <a:lumMod val="90000"/>
              </a:schemeClr>
            </a:gs>
            <a:gs pos="100000">
              <a:srgbClr val="FFFFFF"/>
            </a:gs>
            <a:gs pos="65000">
              <a:schemeClr val="accent4"/>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9176" y="446442"/>
            <a:ext cx="10055227" cy="524998"/>
          </a:xfrm>
        </p:spPr>
        <p:txBody>
          <a:bodyPr/>
          <a:lstStyle>
            <a:lvl1pPr>
              <a:defRPr sz="2400" baseline="0"/>
            </a:lvl1pPr>
          </a:lstStyle>
          <a:p>
            <a:r>
              <a:rPr lang="en-US" dirty="0"/>
              <a:t>Agenda title goes here</a:t>
            </a:r>
          </a:p>
        </p:txBody>
      </p:sp>
      <p:sp>
        <p:nvSpPr>
          <p:cNvPr id="9" name="Text Placeholder 8"/>
          <p:cNvSpPr>
            <a:spLocks noGrp="1"/>
          </p:cNvSpPr>
          <p:nvPr>
            <p:ph type="body" sz="quarter" idx="17" hasCustomPrompt="1"/>
          </p:nvPr>
        </p:nvSpPr>
        <p:spPr>
          <a:xfrm>
            <a:off x="203200" y="1219212"/>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344" name="Text Placeholder 8"/>
          <p:cNvSpPr>
            <a:spLocks noGrp="1"/>
          </p:cNvSpPr>
          <p:nvPr>
            <p:ph type="body" sz="quarter" idx="25" hasCustomPrompt="1"/>
          </p:nvPr>
        </p:nvSpPr>
        <p:spPr>
          <a:xfrm>
            <a:off x="3860091" y="1219212"/>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346" name="Text Placeholder 8"/>
          <p:cNvSpPr>
            <a:spLocks noGrp="1"/>
          </p:cNvSpPr>
          <p:nvPr>
            <p:ph type="body" sz="quarter" idx="27" hasCustomPrompt="1"/>
          </p:nvPr>
        </p:nvSpPr>
        <p:spPr>
          <a:xfrm>
            <a:off x="7517691" y="1219212"/>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19" name="Text Placeholder 18"/>
          <p:cNvSpPr>
            <a:spLocks noGrp="1"/>
          </p:cNvSpPr>
          <p:nvPr>
            <p:ph type="body" sz="quarter" idx="29" hasCustomPrompt="1"/>
          </p:nvPr>
        </p:nvSpPr>
        <p:spPr>
          <a:xfrm>
            <a:off x="1524000" y="1371600"/>
            <a:ext cx="21336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
        <p:nvSpPr>
          <p:cNvPr id="354" name="Text Placeholder 18"/>
          <p:cNvSpPr>
            <a:spLocks noGrp="1"/>
          </p:cNvSpPr>
          <p:nvPr>
            <p:ph type="body" sz="quarter" idx="30" hasCustomPrompt="1"/>
          </p:nvPr>
        </p:nvSpPr>
        <p:spPr>
          <a:xfrm>
            <a:off x="5181600" y="1371600"/>
            <a:ext cx="21336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
        <p:nvSpPr>
          <p:cNvPr id="355" name="Text Placeholder 18"/>
          <p:cNvSpPr>
            <a:spLocks noGrp="1"/>
          </p:cNvSpPr>
          <p:nvPr>
            <p:ph type="body" sz="quarter" idx="31" hasCustomPrompt="1"/>
          </p:nvPr>
        </p:nvSpPr>
        <p:spPr>
          <a:xfrm>
            <a:off x="8839200" y="1371600"/>
            <a:ext cx="22352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
        <p:nvSpPr>
          <p:cNvPr id="356" name="Text Placeholder 8"/>
          <p:cNvSpPr>
            <a:spLocks noGrp="1"/>
          </p:cNvSpPr>
          <p:nvPr>
            <p:ph type="body" sz="quarter" idx="32" hasCustomPrompt="1"/>
          </p:nvPr>
        </p:nvSpPr>
        <p:spPr>
          <a:xfrm>
            <a:off x="203200" y="2438412"/>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360" name="Text Placeholder 8"/>
          <p:cNvSpPr>
            <a:spLocks noGrp="1"/>
          </p:cNvSpPr>
          <p:nvPr>
            <p:ph type="body" sz="quarter" idx="33" hasCustomPrompt="1"/>
          </p:nvPr>
        </p:nvSpPr>
        <p:spPr>
          <a:xfrm>
            <a:off x="3860091" y="2438412"/>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361" name="Text Placeholder 8"/>
          <p:cNvSpPr>
            <a:spLocks noGrp="1"/>
          </p:cNvSpPr>
          <p:nvPr>
            <p:ph type="body" sz="quarter" idx="34" hasCustomPrompt="1"/>
          </p:nvPr>
        </p:nvSpPr>
        <p:spPr>
          <a:xfrm>
            <a:off x="7517691" y="2438412"/>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362" name="Text Placeholder 18"/>
          <p:cNvSpPr>
            <a:spLocks noGrp="1"/>
          </p:cNvSpPr>
          <p:nvPr>
            <p:ph type="body" sz="quarter" idx="35" hasCustomPrompt="1"/>
          </p:nvPr>
        </p:nvSpPr>
        <p:spPr>
          <a:xfrm>
            <a:off x="1524000" y="2590800"/>
            <a:ext cx="21336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
        <p:nvSpPr>
          <p:cNvPr id="363" name="Text Placeholder 18"/>
          <p:cNvSpPr>
            <a:spLocks noGrp="1"/>
          </p:cNvSpPr>
          <p:nvPr>
            <p:ph type="body" sz="quarter" idx="36" hasCustomPrompt="1"/>
          </p:nvPr>
        </p:nvSpPr>
        <p:spPr>
          <a:xfrm>
            <a:off x="5181600" y="2590800"/>
            <a:ext cx="21336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
        <p:nvSpPr>
          <p:cNvPr id="364" name="Text Placeholder 18"/>
          <p:cNvSpPr>
            <a:spLocks noGrp="1"/>
          </p:cNvSpPr>
          <p:nvPr>
            <p:ph type="body" sz="quarter" idx="37" hasCustomPrompt="1"/>
          </p:nvPr>
        </p:nvSpPr>
        <p:spPr>
          <a:xfrm>
            <a:off x="8839200" y="2590800"/>
            <a:ext cx="22352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
        <p:nvSpPr>
          <p:cNvPr id="365" name="Text Placeholder 8"/>
          <p:cNvSpPr>
            <a:spLocks noGrp="1"/>
          </p:cNvSpPr>
          <p:nvPr>
            <p:ph type="body" sz="quarter" idx="38" hasCustomPrompt="1"/>
          </p:nvPr>
        </p:nvSpPr>
        <p:spPr>
          <a:xfrm>
            <a:off x="203200" y="3657600"/>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369" name="Text Placeholder 8"/>
          <p:cNvSpPr>
            <a:spLocks noGrp="1"/>
          </p:cNvSpPr>
          <p:nvPr>
            <p:ph type="body" sz="quarter" idx="39" hasCustomPrompt="1"/>
          </p:nvPr>
        </p:nvSpPr>
        <p:spPr>
          <a:xfrm>
            <a:off x="3860091" y="3657600"/>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370" name="Text Placeholder 8"/>
          <p:cNvSpPr>
            <a:spLocks noGrp="1"/>
          </p:cNvSpPr>
          <p:nvPr>
            <p:ph type="body" sz="quarter" idx="40" hasCustomPrompt="1"/>
          </p:nvPr>
        </p:nvSpPr>
        <p:spPr>
          <a:xfrm>
            <a:off x="7517691" y="3657600"/>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371" name="Text Placeholder 18"/>
          <p:cNvSpPr>
            <a:spLocks noGrp="1"/>
          </p:cNvSpPr>
          <p:nvPr>
            <p:ph type="body" sz="quarter" idx="41" hasCustomPrompt="1"/>
          </p:nvPr>
        </p:nvSpPr>
        <p:spPr>
          <a:xfrm>
            <a:off x="1524000" y="3810000"/>
            <a:ext cx="21336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
        <p:nvSpPr>
          <p:cNvPr id="372" name="Text Placeholder 18"/>
          <p:cNvSpPr>
            <a:spLocks noGrp="1"/>
          </p:cNvSpPr>
          <p:nvPr>
            <p:ph type="body" sz="quarter" idx="42" hasCustomPrompt="1"/>
          </p:nvPr>
        </p:nvSpPr>
        <p:spPr>
          <a:xfrm>
            <a:off x="5181600" y="3810000"/>
            <a:ext cx="21336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
        <p:nvSpPr>
          <p:cNvPr id="373" name="Text Placeholder 18"/>
          <p:cNvSpPr>
            <a:spLocks noGrp="1"/>
          </p:cNvSpPr>
          <p:nvPr>
            <p:ph type="body" sz="quarter" idx="43" hasCustomPrompt="1"/>
          </p:nvPr>
        </p:nvSpPr>
        <p:spPr>
          <a:xfrm>
            <a:off x="8839200" y="3810000"/>
            <a:ext cx="22352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
        <p:nvSpPr>
          <p:cNvPr id="22" name="Text Placeholder 8"/>
          <p:cNvSpPr>
            <a:spLocks noGrp="1"/>
          </p:cNvSpPr>
          <p:nvPr>
            <p:ph type="body" sz="quarter" idx="44" hasCustomPrompt="1"/>
          </p:nvPr>
        </p:nvSpPr>
        <p:spPr>
          <a:xfrm>
            <a:off x="203200" y="4953012"/>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23" name="Text Placeholder 8"/>
          <p:cNvSpPr>
            <a:spLocks noGrp="1"/>
          </p:cNvSpPr>
          <p:nvPr>
            <p:ph type="body" sz="quarter" idx="45" hasCustomPrompt="1"/>
          </p:nvPr>
        </p:nvSpPr>
        <p:spPr>
          <a:xfrm>
            <a:off x="3860091" y="4953012"/>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24" name="Text Placeholder 8"/>
          <p:cNvSpPr>
            <a:spLocks noGrp="1"/>
          </p:cNvSpPr>
          <p:nvPr>
            <p:ph type="body" sz="quarter" idx="46" hasCustomPrompt="1"/>
          </p:nvPr>
        </p:nvSpPr>
        <p:spPr>
          <a:xfrm>
            <a:off x="7517691" y="4953012"/>
            <a:ext cx="1219200" cy="723677"/>
          </a:xfrm>
        </p:spPr>
        <p:txBody>
          <a:bodyPr vert="horz" lIns="0" tIns="0" rIns="0" bIns="0" rtlCol="0" anchor="b" anchorCtr="0">
            <a:noAutofit/>
          </a:bodyPr>
          <a:lstStyle>
            <a:lvl1pPr algn="r">
              <a:defRPr lang="en-US" sz="6000" dirty="0" smtClean="0">
                <a:solidFill>
                  <a:schemeClr val="tx2"/>
                </a:solidFill>
                <a:latin typeface="+mn-lt"/>
              </a:defRPr>
            </a:lvl1pPr>
            <a:lvl2pPr>
              <a:buNone/>
              <a:defRPr lang="en-US" sz="1800" dirty="0">
                <a:solidFill>
                  <a:schemeClr val="tx2"/>
                </a:solidFill>
                <a:latin typeface="Calibri"/>
                <a:cs typeface="Calibri"/>
              </a:defRPr>
            </a:lvl2pPr>
          </a:lstStyle>
          <a:p>
            <a:pPr lvl="0">
              <a:lnSpc>
                <a:spcPct val="95000"/>
              </a:lnSpc>
              <a:spcAft>
                <a:spcPts val="0"/>
              </a:spcAft>
            </a:pPr>
            <a:r>
              <a:rPr lang="en-US" dirty="0"/>
              <a:t>#</a:t>
            </a:r>
          </a:p>
        </p:txBody>
      </p:sp>
      <p:sp>
        <p:nvSpPr>
          <p:cNvPr id="25" name="Text Placeholder 18"/>
          <p:cNvSpPr>
            <a:spLocks noGrp="1"/>
          </p:cNvSpPr>
          <p:nvPr>
            <p:ph type="body" sz="quarter" idx="47" hasCustomPrompt="1"/>
          </p:nvPr>
        </p:nvSpPr>
        <p:spPr>
          <a:xfrm>
            <a:off x="1524000" y="5105400"/>
            <a:ext cx="21336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
        <p:nvSpPr>
          <p:cNvPr id="26" name="Text Placeholder 18"/>
          <p:cNvSpPr>
            <a:spLocks noGrp="1"/>
          </p:cNvSpPr>
          <p:nvPr>
            <p:ph type="body" sz="quarter" idx="48" hasCustomPrompt="1"/>
          </p:nvPr>
        </p:nvSpPr>
        <p:spPr>
          <a:xfrm>
            <a:off x="5181600" y="5105400"/>
            <a:ext cx="21336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
        <p:nvSpPr>
          <p:cNvPr id="27" name="Text Placeholder 18"/>
          <p:cNvSpPr>
            <a:spLocks noGrp="1"/>
          </p:cNvSpPr>
          <p:nvPr>
            <p:ph type="body" sz="quarter" idx="49" hasCustomPrompt="1"/>
          </p:nvPr>
        </p:nvSpPr>
        <p:spPr>
          <a:xfrm>
            <a:off x="8839200" y="5105400"/>
            <a:ext cx="2235200" cy="914400"/>
          </a:xfrm>
        </p:spPr>
        <p:txBody>
          <a:bodyPr/>
          <a:lstStyle>
            <a:lvl1pPr>
              <a:lnSpc>
                <a:spcPct val="80000"/>
              </a:lnSpc>
              <a:defRPr sz="1800">
                <a:solidFill>
                  <a:srgbClr val="696969"/>
                </a:solidFill>
                <a:latin typeface="Calibri"/>
                <a:cs typeface="Calibri"/>
              </a:defRPr>
            </a:lvl1pPr>
            <a:lvl2pPr>
              <a:defRPr sz="1400">
                <a:solidFill>
                  <a:srgbClr val="696969"/>
                </a:solidFill>
                <a:latin typeface="Calibri"/>
                <a:cs typeface="Calibri"/>
              </a:defRPr>
            </a:lvl2pPr>
            <a:lvl3pPr>
              <a:defRPr sz="1400">
                <a:solidFill>
                  <a:srgbClr val="696969"/>
                </a:solidFill>
                <a:latin typeface="Calibri"/>
                <a:cs typeface="Calibri"/>
              </a:defRPr>
            </a:lvl3pPr>
            <a:lvl4pPr>
              <a:defRPr sz="1400">
                <a:solidFill>
                  <a:srgbClr val="696969"/>
                </a:solidFill>
                <a:latin typeface="Calibri"/>
                <a:cs typeface="Calibri"/>
              </a:defRPr>
            </a:lvl4pPr>
            <a:lvl5pPr>
              <a:defRPr sz="1400">
                <a:solidFill>
                  <a:srgbClr val="696969"/>
                </a:solidFill>
                <a:latin typeface="Calibri"/>
                <a:cs typeface="Calibri"/>
              </a:defRPr>
            </a:lvl5pPr>
          </a:lstStyle>
          <a:p>
            <a:pPr lvl="0"/>
            <a:r>
              <a:rPr lang="en-US" dirty="0"/>
              <a:t>Agenda item</a:t>
            </a:r>
          </a:p>
        </p:txBody>
      </p:sp>
    </p:spTree>
    <p:extLst>
      <p:ext uri="{BB962C8B-B14F-4D97-AF65-F5344CB8AC3E}">
        <p14:creationId xmlns:p14="http://schemas.microsoft.com/office/powerpoint/2010/main" val="3918912751"/>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p:bg>
      <p:bgPr>
        <a:gradFill flip="none" rotWithShape="1">
          <a:gsLst>
            <a:gs pos="0">
              <a:schemeClr val="accent4">
                <a:lumMod val="90000"/>
              </a:schemeClr>
            </a:gs>
            <a:gs pos="100000">
              <a:srgbClr val="FFFFFF"/>
            </a:gs>
            <a:gs pos="65000">
              <a:schemeClr val="accent4"/>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22400" y="3918725"/>
            <a:ext cx="5080000" cy="389850"/>
          </a:xfrm>
          <a:noFill/>
        </p:spPr>
        <p:txBody>
          <a:bodyPr wrap="square" lIns="91440" anchor="b" anchorCtr="0">
            <a:spAutoFit/>
          </a:bodyPr>
          <a:lstStyle>
            <a:lvl1pPr algn="l">
              <a:lnSpc>
                <a:spcPct val="75000"/>
              </a:lnSpc>
              <a:defRPr sz="3200" b="0" cap="none" baseline="0">
                <a:solidFill>
                  <a:srgbClr val="000000"/>
                </a:solidFill>
                <a:latin typeface="+mn-lt"/>
              </a:defRPr>
            </a:lvl1pPr>
          </a:lstStyle>
          <a:p>
            <a:r>
              <a:rPr lang="en-US" dirty="0"/>
              <a:t>Agenda item title goes here</a:t>
            </a:r>
          </a:p>
        </p:txBody>
      </p:sp>
      <p:sp>
        <p:nvSpPr>
          <p:cNvPr id="3" name="Subtitle 2"/>
          <p:cNvSpPr>
            <a:spLocks noGrp="1"/>
          </p:cNvSpPr>
          <p:nvPr>
            <p:ph type="subTitle" idx="1" hasCustomPrompt="1"/>
          </p:nvPr>
        </p:nvSpPr>
        <p:spPr>
          <a:xfrm>
            <a:off x="1422400" y="4377087"/>
            <a:ext cx="5080000" cy="219291"/>
          </a:xfrm>
        </p:spPr>
        <p:txBody>
          <a:bodyPr wrap="square" lIns="91440">
            <a:spAutoFit/>
          </a:bodyPr>
          <a:lstStyle>
            <a:lvl1pPr marL="0" indent="0" algn="l">
              <a:lnSpc>
                <a:spcPct val="75000"/>
              </a:lnSpc>
              <a:buNone/>
              <a:defRPr sz="1800" b="0" i="0">
                <a:solidFill>
                  <a:srgbClr val="2D2D2A"/>
                </a:solidFill>
                <a:latin typeface="Calibri"/>
                <a:cs typeface="Calibri"/>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Subtitle goes here</a:t>
            </a:r>
          </a:p>
        </p:txBody>
      </p:sp>
      <p:sp>
        <p:nvSpPr>
          <p:cNvPr id="9" name="Content Placeholder 8"/>
          <p:cNvSpPr>
            <a:spLocks noGrp="1"/>
          </p:cNvSpPr>
          <p:nvPr>
            <p:ph sz="quarter" idx="10" hasCustomPrompt="1"/>
          </p:nvPr>
        </p:nvSpPr>
        <p:spPr>
          <a:xfrm>
            <a:off x="7112000" y="457200"/>
            <a:ext cx="4673600" cy="3810000"/>
          </a:xfrm>
        </p:spPr>
        <p:txBody>
          <a:bodyPr anchor="b" anchorCtr="0"/>
          <a:lstStyle>
            <a:lvl1pPr>
              <a:lnSpc>
                <a:spcPct val="100000"/>
              </a:lnSpc>
              <a:spcBef>
                <a:spcPts val="1200"/>
              </a:spcBef>
              <a:defRPr sz="1800" i="0" baseline="0">
                <a:solidFill>
                  <a:srgbClr val="2D2D2A"/>
                </a:solidFill>
                <a:latin typeface="Calibri"/>
                <a:cs typeface="Calibri"/>
              </a:defRPr>
            </a:lvl1pPr>
            <a:lvl2pPr marL="0" indent="4763">
              <a:lnSpc>
                <a:spcPct val="100000"/>
              </a:lnSpc>
              <a:spcBef>
                <a:spcPts val="600"/>
              </a:spcBef>
              <a:tabLst/>
              <a:defRPr sz="1800" i="0">
                <a:solidFill>
                  <a:srgbClr val="2D2D2A"/>
                </a:solidFill>
                <a:latin typeface="Calibri"/>
                <a:cs typeface="Calibri"/>
              </a:defRPr>
            </a:lvl2pPr>
            <a:lvl3pPr marL="0" indent="1588">
              <a:lnSpc>
                <a:spcPct val="100000"/>
              </a:lnSpc>
              <a:spcBef>
                <a:spcPts val="600"/>
              </a:spcBef>
              <a:defRPr sz="1800" i="0">
                <a:solidFill>
                  <a:srgbClr val="2D2D2A"/>
                </a:solidFill>
                <a:latin typeface="Calibri"/>
                <a:cs typeface="Calibri"/>
              </a:defRPr>
            </a:lvl3pPr>
            <a:lvl4pPr marL="0" indent="4763">
              <a:lnSpc>
                <a:spcPct val="100000"/>
              </a:lnSpc>
              <a:spcBef>
                <a:spcPts val="600"/>
              </a:spcBef>
              <a:defRPr sz="1800" i="0">
                <a:solidFill>
                  <a:srgbClr val="2D2D2A"/>
                </a:solidFill>
                <a:latin typeface="Calibri"/>
                <a:cs typeface="Calibri"/>
              </a:defRPr>
            </a:lvl4pPr>
            <a:lvl5pPr marL="0" indent="1588">
              <a:lnSpc>
                <a:spcPct val="100000"/>
              </a:lnSpc>
              <a:spcBef>
                <a:spcPts val="600"/>
              </a:spcBef>
              <a:tabLst/>
              <a:defRPr sz="1800" i="0">
                <a:solidFill>
                  <a:srgbClr val="2D2D2A"/>
                </a:solidFill>
                <a:latin typeface="Calibri"/>
                <a:cs typeface="Calibri"/>
              </a:defRPr>
            </a:lvl5pPr>
          </a:lstStyle>
          <a:p>
            <a:pPr lvl="0"/>
            <a:r>
              <a:rPr lang="en-US" dirty="0"/>
              <a:t>Add a description or a list of all </a:t>
            </a:r>
            <a:r>
              <a:rPr lang="en-US"/>
              <a:t>agenda items in </a:t>
            </a:r>
            <a:r>
              <a:rPr lang="en-US" dirty="0"/>
              <a:t>the deck</a:t>
            </a:r>
          </a:p>
        </p:txBody>
      </p:sp>
      <p:cxnSp>
        <p:nvCxnSpPr>
          <p:cNvPr id="12" name="Straight Connector 11"/>
          <p:cNvCxnSpPr/>
          <p:nvPr userDrawn="1"/>
        </p:nvCxnSpPr>
        <p:spPr>
          <a:xfrm>
            <a:off x="6908800" y="0"/>
            <a:ext cx="0" cy="42672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57982"/>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w/o sidebar">
    <p:bg>
      <p:bgPr>
        <a:gradFill flip="none" rotWithShape="1">
          <a:gsLst>
            <a:gs pos="0">
              <a:schemeClr val="accent4">
                <a:lumMod val="90000"/>
              </a:schemeClr>
            </a:gs>
            <a:gs pos="100000">
              <a:srgbClr val="FFFFFF"/>
            </a:gs>
            <a:gs pos="65000">
              <a:schemeClr val="accent4"/>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22400" y="3572553"/>
            <a:ext cx="9652000" cy="389850"/>
          </a:xfrm>
          <a:noFill/>
        </p:spPr>
        <p:txBody>
          <a:bodyPr wrap="square" lIns="91440" anchor="b" anchorCtr="0">
            <a:spAutoFit/>
          </a:bodyPr>
          <a:lstStyle>
            <a:lvl1pPr algn="l">
              <a:lnSpc>
                <a:spcPct val="75000"/>
              </a:lnSpc>
              <a:defRPr sz="3200" b="0" cap="none" baseline="0">
                <a:solidFill>
                  <a:srgbClr val="000000"/>
                </a:solidFill>
                <a:latin typeface="+mn-lt"/>
              </a:defRPr>
            </a:lvl1pPr>
          </a:lstStyle>
          <a:p>
            <a:r>
              <a:rPr lang="en-US" dirty="0"/>
              <a:t>Section title goes here</a:t>
            </a:r>
          </a:p>
        </p:txBody>
      </p:sp>
      <p:sp>
        <p:nvSpPr>
          <p:cNvPr id="3" name="Subtitle 2"/>
          <p:cNvSpPr>
            <a:spLocks noGrp="1"/>
          </p:cNvSpPr>
          <p:nvPr>
            <p:ph type="subTitle" idx="1" hasCustomPrompt="1"/>
          </p:nvPr>
        </p:nvSpPr>
        <p:spPr>
          <a:xfrm>
            <a:off x="1422400" y="4038610"/>
            <a:ext cx="9652000" cy="219291"/>
          </a:xfrm>
        </p:spPr>
        <p:txBody>
          <a:bodyPr wrap="square" lIns="91440">
            <a:spAutoFit/>
          </a:bodyPr>
          <a:lstStyle>
            <a:lvl1pPr marL="0" indent="0" algn="l">
              <a:lnSpc>
                <a:spcPct val="75000"/>
              </a:lnSpc>
              <a:buNone/>
              <a:defRPr sz="1800" b="0" i="0">
                <a:solidFill>
                  <a:srgbClr val="2D2D2A"/>
                </a:solidFill>
                <a:latin typeface="Calibri"/>
                <a:cs typeface="Calibri"/>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Subtitle goes here</a:t>
            </a:r>
          </a:p>
        </p:txBody>
      </p:sp>
    </p:spTree>
    <p:extLst>
      <p:ext uri="{BB962C8B-B14F-4D97-AF65-F5344CB8AC3E}">
        <p14:creationId xmlns:p14="http://schemas.microsoft.com/office/powerpoint/2010/main" val="4269294330"/>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s">
    <p:bg>
      <p:bgPr>
        <a:gradFill flip="none" rotWithShape="1">
          <a:gsLst>
            <a:gs pos="0">
              <a:schemeClr val="accent4">
                <a:lumMod val="90000"/>
              </a:schemeClr>
            </a:gs>
            <a:gs pos="100000">
              <a:srgbClr val="FFFFFF"/>
            </a:gs>
            <a:gs pos="65000">
              <a:schemeClr val="accent4"/>
            </a:gs>
          </a:gsLst>
          <a:lin ang="8100000" scaled="0"/>
          <a:tileRect/>
        </a:gradFill>
        <a:effectLst/>
      </p:bgPr>
    </p:bg>
    <p:spTree>
      <p:nvGrpSpPr>
        <p:cNvPr id="1" name=""/>
        <p:cNvGrpSpPr/>
        <p:nvPr/>
      </p:nvGrpSpPr>
      <p:grpSpPr>
        <a:xfrm>
          <a:off x="0" y="0"/>
          <a:ext cx="0" cy="0"/>
          <a:chOff x="0" y="0"/>
          <a:chExt cx="0" cy="0"/>
        </a:xfrm>
      </p:grpSpPr>
      <p:sp>
        <p:nvSpPr>
          <p:cNvPr id="11" name="Rectangle 10"/>
          <p:cNvSpPr/>
          <p:nvPr userDrawn="1"/>
        </p:nvSpPr>
        <p:spPr>
          <a:xfrm>
            <a:off x="0" y="6096000"/>
            <a:ext cx="12192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1800" dirty="0"/>
          </a:p>
        </p:txBody>
      </p:sp>
      <p:sp>
        <p:nvSpPr>
          <p:cNvPr id="25" name="TextBox 24"/>
          <p:cNvSpPr txBox="1"/>
          <p:nvPr userDrawn="1"/>
        </p:nvSpPr>
        <p:spPr>
          <a:xfrm>
            <a:off x="-1270000" y="2959112"/>
            <a:ext cx="0" cy="323165"/>
          </a:xfrm>
          <a:prstGeom prst="rect">
            <a:avLst/>
          </a:prstGeom>
          <a:noFill/>
        </p:spPr>
        <p:txBody>
          <a:bodyPr wrap="none" lIns="0" tIns="0" rIns="0" bIns="0" rtlCol="0">
            <a:spAutoFit/>
          </a:bodyPr>
          <a:lstStyle/>
          <a:p>
            <a:pPr>
              <a:lnSpc>
                <a:spcPct val="120000"/>
              </a:lnSpc>
            </a:pPr>
            <a:endParaRPr lang="en-US" sz="1800" dirty="0">
              <a:solidFill>
                <a:schemeClr val="tx2"/>
              </a:solidFill>
            </a:endParaRPr>
          </a:p>
        </p:txBody>
      </p:sp>
      <p:sp>
        <p:nvSpPr>
          <p:cNvPr id="37" name="Text Placeholder 31"/>
          <p:cNvSpPr>
            <a:spLocks noGrp="1"/>
          </p:cNvSpPr>
          <p:nvPr>
            <p:ph type="body" sz="quarter" idx="10" hasCustomPrompt="1"/>
          </p:nvPr>
        </p:nvSpPr>
        <p:spPr>
          <a:xfrm>
            <a:off x="7104871" y="914400"/>
            <a:ext cx="4883932" cy="2746756"/>
          </a:xfrm>
        </p:spPr>
        <p:txBody>
          <a:bodyPr anchor="b" anchorCtr="0"/>
          <a:lstStyle>
            <a:lvl1pPr marL="0" indent="0">
              <a:lnSpc>
                <a:spcPct val="100000"/>
              </a:lnSpc>
              <a:spcBef>
                <a:spcPts val="0"/>
              </a:spcBef>
              <a:spcAft>
                <a:spcPts val="0"/>
              </a:spcAft>
              <a:defRPr lang="en-US" sz="1800" baseline="0" dirty="0" smtClean="0">
                <a:solidFill>
                  <a:schemeClr val="tx1"/>
                </a:solidFill>
                <a:latin typeface="Calibri"/>
                <a:cs typeface="Calibri"/>
              </a:defRPr>
            </a:lvl1pPr>
            <a:lvl2pPr marL="0" indent="0">
              <a:lnSpc>
                <a:spcPct val="110000"/>
              </a:lnSpc>
              <a:spcBef>
                <a:spcPts val="0"/>
              </a:spcBef>
              <a:spcAft>
                <a:spcPts val="0"/>
              </a:spcAft>
              <a:buFont typeface="Arial" panose="020B0604020202020204" pitchFamily="34" charset="0"/>
              <a:buChar char="​"/>
              <a:defRPr sz="1500">
                <a:solidFill>
                  <a:schemeClr val="tx2"/>
                </a:solidFill>
              </a:defRPr>
            </a:lvl2pPr>
            <a:lvl3pPr marL="0" indent="0">
              <a:lnSpc>
                <a:spcPct val="110000"/>
              </a:lnSpc>
              <a:spcBef>
                <a:spcPts val="0"/>
              </a:spcBef>
              <a:spcAft>
                <a:spcPts val="0"/>
              </a:spcAft>
              <a:buFont typeface="Arial" panose="020B0604020202020204" pitchFamily="34" charset="0"/>
              <a:buChar char="​"/>
              <a:defRPr sz="1500">
                <a:solidFill>
                  <a:schemeClr val="tx2"/>
                </a:solidFill>
              </a:defRPr>
            </a:lvl3pPr>
            <a:lvl4pPr marL="0" indent="0">
              <a:lnSpc>
                <a:spcPct val="110000"/>
              </a:lnSpc>
              <a:spcBef>
                <a:spcPts val="0"/>
              </a:spcBef>
              <a:spcAft>
                <a:spcPts val="0"/>
              </a:spcAft>
              <a:buFont typeface="Arial" panose="020B0604020202020204" pitchFamily="34" charset="0"/>
              <a:buChar char="​"/>
              <a:defRPr sz="1500">
                <a:solidFill>
                  <a:schemeClr val="tx2"/>
                </a:solidFill>
              </a:defRPr>
            </a:lvl4pPr>
            <a:lvl5pPr marL="0" indent="0">
              <a:lnSpc>
                <a:spcPct val="110000"/>
              </a:lnSpc>
              <a:spcBef>
                <a:spcPts val="0"/>
              </a:spcBef>
              <a:spcAft>
                <a:spcPts val="0"/>
              </a:spcAft>
              <a:buFont typeface="Arial" panose="020B0604020202020204" pitchFamily="34" charset="0"/>
              <a:buChar char="​"/>
              <a:defRPr sz="1500">
                <a:solidFill>
                  <a:schemeClr val="tx2"/>
                </a:solidFill>
              </a:defRPr>
            </a:lvl5pPr>
          </a:lstStyle>
          <a:p>
            <a:pPr lvl="0"/>
            <a:r>
              <a:rPr lang="en-US" dirty="0"/>
              <a:t>Add contact info, etc.</a:t>
            </a:r>
          </a:p>
        </p:txBody>
      </p:sp>
      <p:sp>
        <p:nvSpPr>
          <p:cNvPr id="4" name="Text Placeholder 3"/>
          <p:cNvSpPr>
            <a:spLocks noGrp="1"/>
          </p:cNvSpPr>
          <p:nvPr>
            <p:ph type="body" sz="quarter" idx="11" hasCustomPrompt="1"/>
          </p:nvPr>
        </p:nvSpPr>
        <p:spPr>
          <a:xfrm>
            <a:off x="1422400" y="2548593"/>
            <a:ext cx="5283200" cy="1238843"/>
          </a:xfrm>
        </p:spPr>
        <p:txBody>
          <a:bodyPr anchor="b" anchorCtr="0"/>
          <a:lstStyle>
            <a:lvl1pPr marL="0" algn="l" defTabSz="914400" rtl="0" eaLnBrk="1" latinLnBrk="0" hangingPunct="1">
              <a:lnSpc>
                <a:spcPct val="70000"/>
              </a:lnSpc>
              <a:buNone/>
              <a:defRPr lang="en-US" sz="3200" kern="1200" dirty="0" smtClean="0">
                <a:solidFill>
                  <a:schemeClr val="tx1"/>
                </a:solidFill>
                <a:latin typeface="+mn-lt"/>
                <a:ea typeface="+mn-ea"/>
                <a:cs typeface="+mn-cs"/>
              </a:defRPr>
            </a:lvl1pPr>
            <a:lvl2pPr algn="r">
              <a:defRPr/>
            </a:lvl2pPr>
            <a:lvl3pPr algn="r">
              <a:defRPr/>
            </a:lvl3pPr>
            <a:lvl4pPr algn="r">
              <a:defRPr/>
            </a:lvl4pPr>
            <a:lvl5pPr algn="r">
              <a:defRPr/>
            </a:lvl5pPr>
          </a:lstStyle>
          <a:p>
            <a:pPr lvl="0"/>
            <a:r>
              <a:rPr lang="en-US" dirty="0"/>
              <a:t>Thank-you text goes here</a:t>
            </a:r>
          </a:p>
        </p:txBody>
      </p:sp>
      <p:cxnSp>
        <p:nvCxnSpPr>
          <p:cNvPr id="6" name="Straight Connector 5"/>
          <p:cNvCxnSpPr/>
          <p:nvPr userDrawn="1"/>
        </p:nvCxnSpPr>
        <p:spPr>
          <a:xfrm>
            <a:off x="6931376" y="0"/>
            <a:ext cx="0" cy="37338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6908800" y="6119336"/>
            <a:ext cx="5181600" cy="630942"/>
          </a:xfrm>
          <a:prstGeom prst="rect">
            <a:avLst/>
          </a:prstGeom>
        </p:spPr>
        <p:txBody>
          <a:bodyPr wrap="square" lIns="91440" tIns="45720" rIns="91440" bIns="45720">
            <a:spAutoFit/>
          </a:bodyPr>
          <a:lstStyle/>
          <a:p>
            <a:pPr algn="l">
              <a:defRPr/>
            </a:pPr>
            <a:endParaRPr lang="en-US" sz="700" b="0" i="0" dirty="0">
              <a:solidFill>
                <a:srgbClr val="7F7F7F"/>
              </a:solidFill>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spc="0" baseline="0" dirty="0">
                <a:solidFill>
                  <a:srgbClr val="7F7F7F"/>
                </a:solidFill>
                <a:latin typeface="Calibri"/>
                <a:ea typeface="+mn-ea"/>
                <a:cs typeface="Calibri"/>
              </a:rPr>
              <a:t>© 2016 VirtusaPolaris Corporation. </a:t>
            </a:r>
            <a:r>
              <a:rPr lang="en-US" sz="700" b="0" i="0" dirty="0">
                <a:solidFill>
                  <a:srgbClr val="7F7F7F"/>
                </a:solidFill>
                <a:latin typeface="Calibri"/>
                <a:cs typeface="Calibri"/>
              </a:rPr>
              <a:t>All rights reserved. VirtusaPolaris and all other related logos are either registered trademarks or trademarks of VirtusaPolaris Corporation in the United States, the European Union, and/or India. All other company and service names are the property of their respective holders and may be registered trademarks or trademarks in the United States and/or other countries.</a:t>
            </a:r>
          </a:p>
          <a:p>
            <a:pPr algn="l">
              <a:defRPr/>
            </a:pPr>
            <a:endParaRPr lang="en-US" sz="700" b="0" i="0" dirty="0">
              <a:solidFill>
                <a:srgbClr val="7F7F7F"/>
              </a:solidFill>
              <a:latin typeface="Calibri"/>
              <a:cs typeface="Calibri"/>
            </a:endParaRPr>
          </a:p>
        </p:txBody>
      </p:sp>
      <p:grpSp>
        <p:nvGrpSpPr>
          <p:cNvPr id="10" name="Group 9"/>
          <p:cNvGrpSpPr/>
          <p:nvPr userDrawn="1"/>
        </p:nvGrpSpPr>
        <p:grpSpPr>
          <a:xfrm>
            <a:off x="1341640" y="6108572"/>
            <a:ext cx="2540219" cy="733369"/>
            <a:chOff x="1071148" y="6108561"/>
            <a:chExt cx="2540219" cy="733369"/>
          </a:xfrm>
        </p:grpSpPr>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1148" y="6108561"/>
              <a:ext cx="2540219" cy="733369"/>
            </a:xfrm>
            <a:prstGeom prst="rect">
              <a:avLst/>
            </a:prstGeom>
          </p:spPr>
        </p:pic>
        <p:cxnSp>
          <p:nvCxnSpPr>
            <p:cNvPr id="15" name="Straight Connector 14"/>
            <p:cNvCxnSpPr/>
            <p:nvPr userDrawn="1"/>
          </p:nvCxnSpPr>
          <p:spPr>
            <a:xfrm>
              <a:off x="1143000" y="6836352"/>
              <a:ext cx="2362200" cy="0"/>
            </a:xfrm>
            <a:prstGeom prst="line">
              <a:avLst/>
            </a:prstGeom>
            <a:ln w="57150" cmpd="sng">
              <a:solidFill>
                <a:srgbClr val="F3702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3404460"/>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s w/o sidebar">
    <p:bg>
      <p:bgPr>
        <a:gradFill flip="none" rotWithShape="1">
          <a:gsLst>
            <a:gs pos="0">
              <a:schemeClr val="accent4">
                <a:lumMod val="90000"/>
              </a:schemeClr>
            </a:gs>
            <a:gs pos="100000">
              <a:srgbClr val="FFFFFF"/>
            </a:gs>
            <a:gs pos="65000">
              <a:schemeClr val="accent4"/>
            </a:gs>
          </a:gsLst>
          <a:lin ang="8100000" scaled="0"/>
          <a:tileRect/>
        </a:gradFill>
        <a:effectLst/>
      </p:bgPr>
    </p:bg>
    <p:spTree>
      <p:nvGrpSpPr>
        <p:cNvPr id="1" name=""/>
        <p:cNvGrpSpPr/>
        <p:nvPr/>
      </p:nvGrpSpPr>
      <p:grpSpPr>
        <a:xfrm>
          <a:off x="0" y="0"/>
          <a:ext cx="0" cy="0"/>
          <a:chOff x="0" y="0"/>
          <a:chExt cx="0" cy="0"/>
        </a:xfrm>
      </p:grpSpPr>
      <p:sp>
        <p:nvSpPr>
          <p:cNvPr id="8" name="Rectangle 7"/>
          <p:cNvSpPr/>
          <p:nvPr userDrawn="1"/>
        </p:nvSpPr>
        <p:spPr>
          <a:xfrm>
            <a:off x="0" y="6096000"/>
            <a:ext cx="12192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1800" dirty="0"/>
          </a:p>
        </p:txBody>
      </p:sp>
      <p:sp>
        <p:nvSpPr>
          <p:cNvPr id="25" name="TextBox 24"/>
          <p:cNvSpPr txBox="1"/>
          <p:nvPr userDrawn="1"/>
        </p:nvSpPr>
        <p:spPr>
          <a:xfrm>
            <a:off x="-1270000" y="2959112"/>
            <a:ext cx="0" cy="323165"/>
          </a:xfrm>
          <a:prstGeom prst="rect">
            <a:avLst/>
          </a:prstGeom>
          <a:noFill/>
        </p:spPr>
        <p:txBody>
          <a:bodyPr wrap="none" lIns="0" tIns="0" rIns="0" bIns="0" rtlCol="0">
            <a:spAutoFit/>
          </a:bodyPr>
          <a:lstStyle/>
          <a:p>
            <a:pPr>
              <a:lnSpc>
                <a:spcPct val="120000"/>
              </a:lnSpc>
            </a:pPr>
            <a:endParaRPr lang="en-US" sz="1800" dirty="0">
              <a:solidFill>
                <a:schemeClr val="tx2"/>
              </a:solidFill>
            </a:endParaRPr>
          </a:p>
        </p:txBody>
      </p:sp>
      <p:sp>
        <p:nvSpPr>
          <p:cNvPr id="4" name="Text Placeholder 3"/>
          <p:cNvSpPr>
            <a:spLocks noGrp="1"/>
          </p:cNvSpPr>
          <p:nvPr>
            <p:ph type="body" sz="quarter" idx="11" hasCustomPrompt="1"/>
          </p:nvPr>
        </p:nvSpPr>
        <p:spPr>
          <a:xfrm>
            <a:off x="1422400" y="2548593"/>
            <a:ext cx="5283200" cy="1238843"/>
          </a:xfrm>
        </p:spPr>
        <p:txBody>
          <a:bodyPr anchor="b" anchorCtr="0"/>
          <a:lstStyle>
            <a:lvl1pPr marL="0" algn="l" defTabSz="914400" rtl="0" eaLnBrk="1" latinLnBrk="0" hangingPunct="1">
              <a:lnSpc>
                <a:spcPct val="70000"/>
              </a:lnSpc>
              <a:buNone/>
              <a:defRPr lang="en-US" sz="3200" kern="1200" dirty="0" smtClean="0">
                <a:solidFill>
                  <a:schemeClr val="tx1"/>
                </a:solidFill>
                <a:latin typeface="+mn-lt"/>
                <a:ea typeface="+mn-ea"/>
                <a:cs typeface="+mn-cs"/>
              </a:defRPr>
            </a:lvl1pPr>
            <a:lvl2pPr algn="r">
              <a:defRPr/>
            </a:lvl2pPr>
            <a:lvl3pPr algn="r">
              <a:defRPr/>
            </a:lvl3pPr>
            <a:lvl4pPr algn="r">
              <a:defRPr/>
            </a:lvl4pPr>
            <a:lvl5pPr algn="r">
              <a:defRPr/>
            </a:lvl5pPr>
          </a:lstStyle>
          <a:p>
            <a:pPr lvl="0"/>
            <a:r>
              <a:rPr lang="en-US" dirty="0"/>
              <a:t>Thank-you text goes here</a:t>
            </a:r>
          </a:p>
        </p:txBody>
      </p:sp>
      <p:sp>
        <p:nvSpPr>
          <p:cNvPr id="2" name="Rectangle 1"/>
          <p:cNvSpPr/>
          <p:nvPr userDrawn="1"/>
        </p:nvSpPr>
        <p:spPr>
          <a:xfrm>
            <a:off x="6908800" y="6119336"/>
            <a:ext cx="5181600" cy="630942"/>
          </a:xfrm>
          <a:prstGeom prst="rect">
            <a:avLst/>
          </a:prstGeom>
        </p:spPr>
        <p:txBody>
          <a:bodyPr wrap="square" lIns="91440" tIns="45720" rIns="91440" bIns="45720">
            <a:spAutoFit/>
          </a:bodyPr>
          <a:lstStyle/>
          <a:p>
            <a:pPr algn="l">
              <a:defRPr/>
            </a:pPr>
            <a:endParaRPr lang="en-US" sz="700" b="0" i="0" dirty="0">
              <a:solidFill>
                <a:schemeClr val="bg1">
                  <a:lumMod val="50000"/>
                </a:schemeClr>
              </a:solidFill>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spc="0" baseline="0" dirty="0">
                <a:solidFill>
                  <a:schemeClr val="bg1">
                    <a:lumMod val="50000"/>
                  </a:schemeClr>
                </a:solidFill>
                <a:latin typeface="Calibri"/>
                <a:ea typeface="+mn-ea"/>
                <a:cs typeface="Calibri"/>
              </a:rPr>
              <a:t>© 2016 VirtusaPolaris Corporation. </a:t>
            </a:r>
            <a:r>
              <a:rPr lang="en-US" sz="700" b="0" i="0" dirty="0">
                <a:solidFill>
                  <a:schemeClr val="bg1">
                    <a:lumMod val="50000"/>
                  </a:schemeClr>
                </a:solidFill>
                <a:latin typeface="Calibri"/>
                <a:cs typeface="Calibri"/>
              </a:rPr>
              <a:t>All rights reserved. VirtusaPolaris and all other related logos are either registered trademarks or trademarks of VirtusaPolaris Corporation in the United States, the European Union, and/or India. All other company and service names are the property of their respective holders and may be registered trademarks or trademarks in the United States and/or other countries.</a:t>
            </a:r>
          </a:p>
          <a:p>
            <a:pPr algn="l">
              <a:defRPr/>
            </a:pPr>
            <a:endParaRPr lang="en-US" sz="700" b="0" i="0" dirty="0">
              <a:solidFill>
                <a:schemeClr val="bg1">
                  <a:lumMod val="50000"/>
                </a:schemeClr>
              </a:solidFill>
              <a:latin typeface="Calibri"/>
              <a:cs typeface="Calibri"/>
            </a:endParaRPr>
          </a:p>
        </p:txBody>
      </p:sp>
      <p:grpSp>
        <p:nvGrpSpPr>
          <p:cNvPr id="11" name="Group 10"/>
          <p:cNvGrpSpPr/>
          <p:nvPr userDrawn="1"/>
        </p:nvGrpSpPr>
        <p:grpSpPr>
          <a:xfrm>
            <a:off x="1341640" y="6108572"/>
            <a:ext cx="2540219" cy="733369"/>
            <a:chOff x="1071148" y="6108561"/>
            <a:chExt cx="2540219" cy="733369"/>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1148" y="6108561"/>
              <a:ext cx="2540219" cy="733369"/>
            </a:xfrm>
            <a:prstGeom prst="rect">
              <a:avLst/>
            </a:prstGeom>
          </p:spPr>
        </p:pic>
        <p:cxnSp>
          <p:nvCxnSpPr>
            <p:cNvPr id="13" name="Straight Connector 12"/>
            <p:cNvCxnSpPr/>
            <p:nvPr userDrawn="1"/>
          </p:nvCxnSpPr>
          <p:spPr>
            <a:xfrm>
              <a:off x="1143000" y="6836352"/>
              <a:ext cx="2362200" cy="0"/>
            </a:xfrm>
            <a:prstGeom prst="line">
              <a:avLst/>
            </a:prstGeom>
            <a:ln w="57150" cmpd="sng">
              <a:solidFill>
                <a:srgbClr val="F3702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1849223"/>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p:bg>
      <p:bgPr>
        <a:solidFill>
          <a:schemeClr val="accent4"/>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1117600" y="990600"/>
            <a:ext cx="10058400" cy="5029200"/>
          </a:xfrm>
        </p:spPr>
        <p:txBody>
          <a:bodyPr anchor="ctr" anchorCtr="0">
            <a:noAutofit/>
          </a:bodyPr>
          <a:lstStyle>
            <a:lvl1pPr>
              <a:lnSpc>
                <a:spcPct val="90000"/>
              </a:lnSpc>
              <a:defRPr sz="4400">
                <a:solidFill>
                  <a:schemeClr val="accent4">
                    <a:lumMod val="50000"/>
                  </a:schemeClr>
                </a:solidFill>
              </a:defRPr>
            </a:lvl1pPr>
            <a:lvl2pPr>
              <a:lnSpc>
                <a:spcPct val="90000"/>
              </a:lnSpc>
              <a:defRPr sz="4400">
                <a:solidFill>
                  <a:schemeClr val="accent4">
                    <a:lumMod val="50000"/>
                  </a:schemeClr>
                </a:solidFill>
              </a:defRPr>
            </a:lvl2pPr>
            <a:lvl3pPr>
              <a:lnSpc>
                <a:spcPct val="90000"/>
              </a:lnSpc>
              <a:defRPr sz="4400">
                <a:solidFill>
                  <a:schemeClr val="accent4">
                    <a:lumMod val="50000"/>
                  </a:schemeClr>
                </a:solidFill>
              </a:defRPr>
            </a:lvl3pPr>
            <a:lvl4pPr>
              <a:lnSpc>
                <a:spcPct val="90000"/>
              </a:lnSpc>
              <a:defRPr sz="4400">
                <a:solidFill>
                  <a:schemeClr val="accent4">
                    <a:lumMod val="50000"/>
                  </a:schemeClr>
                </a:solidFill>
              </a:defRPr>
            </a:lvl4pPr>
            <a:lvl5pPr>
              <a:lnSpc>
                <a:spcPct val="90000"/>
              </a:lnSpc>
              <a:defRPr sz="4400">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229803"/>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ck">
    <p:bg>
      <p:bgPr>
        <a:solidFill>
          <a:srgbClr val="000000"/>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1117600" y="990600"/>
            <a:ext cx="10058400" cy="5029200"/>
          </a:xfrm>
        </p:spPr>
        <p:txBody>
          <a:bodyPr anchor="ctr" anchorCtr="0">
            <a:noAutofit/>
          </a:bodyPr>
          <a:lstStyle>
            <a:lvl1pPr>
              <a:lnSpc>
                <a:spcPct val="90000"/>
              </a:lnSpc>
              <a:defRPr sz="4400">
                <a:solidFill>
                  <a:srgbClr val="FFFFFF"/>
                </a:solidFill>
              </a:defRPr>
            </a:lvl1pPr>
            <a:lvl2pPr>
              <a:lnSpc>
                <a:spcPct val="90000"/>
              </a:lnSpc>
              <a:defRPr sz="4400">
                <a:solidFill>
                  <a:srgbClr val="FFFFFF"/>
                </a:solidFill>
              </a:defRPr>
            </a:lvl2pPr>
            <a:lvl3pPr>
              <a:lnSpc>
                <a:spcPct val="90000"/>
              </a:lnSpc>
              <a:defRPr sz="4400">
                <a:solidFill>
                  <a:srgbClr val="FFFFFF"/>
                </a:solidFill>
              </a:defRPr>
            </a:lvl3pPr>
            <a:lvl4pPr>
              <a:lnSpc>
                <a:spcPct val="90000"/>
              </a:lnSpc>
              <a:defRPr sz="4400">
                <a:solidFill>
                  <a:srgbClr val="FFFFFF"/>
                </a:solidFill>
              </a:defRPr>
            </a:lvl4pPr>
            <a:lvl5pPr>
              <a:lnSpc>
                <a:spcPct val="90000"/>
              </a:lnSpc>
              <a:defRPr sz="44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203200" y="6629400"/>
            <a:ext cx="1244600" cy="228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3404" y="6684252"/>
            <a:ext cx="843955" cy="97548"/>
          </a:xfrm>
          <a:prstGeom prst="rect">
            <a:avLst/>
          </a:prstGeom>
        </p:spPr>
      </p:pic>
    </p:spTree>
    <p:extLst>
      <p:ext uri="{BB962C8B-B14F-4D97-AF65-F5344CB8AC3E}">
        <p14:creationId xmlns:p14="http://schemas.microsoft.com/office/powerpoint/2010/main" val="1441965463"/>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grey">
    <p:bg>
      <p:bgPr>
        <a:solidFill>
          <a:schemeClr val="tx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1117600" y="990600"/>
            <a:ext cx="10058400" cy="5029200"/>
          </a:xfrm>
        </p:spPr>
        <p:txBody>
          <a:bodyPr anchor="ctr" anchorCtr="0">
            <a:noAutofit/>
          </a:bodyPr>
          <a:lstStyle>
            <a:lvl1pPr>
              <a:lnSpc>
                <a:spcPct val="90000"/>
              </a:lnSpc>
              <a:defRPr sz="4400">
                <a:solidFill>
                  <a:srgbClr val="FFFFFF"/>
                </a:solidFill>
              </a:defRPr>
            </a:lvl1pPr>
            <a:lvl2pPr>
              <a:lnSpc>
                <a:spcPct val="90000"/>
              </a:lnSpc>
              <a:defRPr sz="4400">
                <a:solidFill>
                  <a:srgbClr val="FFFFFF"/>
                </a:solidFill>
              </a:defRPr>
            </a:lvl2pPr>
            <a:lvl3pPr>
              <a:lnSpc>
                <a:spcPct val="90000"/>
              </a:lnSpc>
              <a:defRPr sz="4400">
                <a:solidFill>
                  <a:srgbClr val="FFFFFF"/>
                </a:solidFill>
              </a:defRPr>
            </a:lvl3pPr>
            <a:lvl4pPr>
              <a:lnSpc>
                <a:spcPct val="90000"/>
              </a:lnSpc>
              <a:defRPr sz="4400">
                <a:solidFill>
                  <a:srgbClr val="FFFFFF"/>
                </a:solidFill>
              </a:defRPr>
            </a:lvl4pPr>
            <a:lvl5pPr>
              <a:lnSpc>
                <a:spcPct val="90000"/>
              </a:lnSpc>
              <a:defRPr sz="44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userDrawn="1"/>
        </p:nvSpPr>
        <p:spPr>
          <a:xfrm>
            <a:off x="508000" y="6629400"/>
            <a:ext cx="787400" cy="2286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3404" y="6684252"/>
            <a:ext cx="843955" cy="97548"/>
          </a:xfrm>
          <a:prstGeom prst="rect">
            <a:avLst/>
          </a:prstGeom>
        </p:spPr>
      </p:pic>
    </p:spTree>
    <p:extLst>
      <p:ext uri="{BB962C8B-B14F-4D97-AF65-F5344CB8AC3E}">
        <p14:creationId xmlns:p14="http://schemas.microsoft.com/office/powerpoint/2010/main" val="3429524053"/>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89402"/>
            <a:ext cx="11582400" cy="524998"/>
          </a:xfrm>
        </p:spPr>
        <p:txBody>
          <a:bodyPr lIns="91440" rIns="91440" anchor="t" anchorCtr="0"/>
          <a:lstStyle>
            <a:lvl1pPr>
              <a:defRPr sz="2400">
                <a:solidFill>
                  <a:srgbClr val="000000"/>
                </a:solidFill>
                <a:latin typeface="Calibri"/>
                <a:cs typeface="Calibri"/>
              </a:defRPr>
            </a:lvl1pPr>
          </a:lstStyle>
          <a:p>
            <a:r>
              <a:rPr lang="en-US" dirty="0"/>
              <a:t>Click to edit slide headline</a:t>
            </a:r>
          </a:p>
        </p:txBody>
      </p:sp>
      <p:sp>
        <p:nvSpPr>
          <p:cNvPr id="19" name="Text Placeholder 2"/>
          <p:cNvSpPr>
            <a:spLocks noGrp="1"/>
          </p:cNvSpPr>
          <p:nvPr>
            <p:ph type="body" idx="28" hasCustomPrompt="1"/>
          </p:nvPr>
        </p:nvSpPr>
        <p:spPr>
          <a:xfrm>
            <a:off x="304801" y="995852"/>
            <a:ext cx="11582400" cy="299548"/>
          </a:xfrm>
          <a:prstGeom prst="rect">
            <a:avLst/>
          </a:prstGeom>
        </p:spPr>
        <p:txBody>
          <a:bodyPr anchor="t">
            <a:noAutofit/>
          </a:bodyPr>
          <a:lstStyle>
            <a:lvl1pPr marL="0" indent="0" algn="ctr">
              <a:lnSpc>
                <a:spcPct val="85000"/>
              </a:lnSpc>
              <a:spcBef>
                <a:spcPts val="0"/>
              </a:spcBef>
              <a:spcAft>
                <a:spcPts val="0"/>
              </a:spcAft>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sp>
        <p:nvSpPr>
          <p:cNvPr id="9" name="Text Placeholder 2"/>
          <p:cNvSpPr>
            <a:spLocks noGrp="1"/>
          </p:cNvSpPr>
          <p:nvPr>
            <p:ph type="body" idx="17" hasCustomPrompt="1"/>
          </p:nvPr>
        </p:nvSpPr>
        <p:spPr>
          <a:xfrm>
            <a:off x="304800" y="76200"/>
            <a:ext cx="11582400"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
        <p:nvSpPr>
          <p:cNvPr id="6" name="Rectangle 5"/>
          <p:cNvSpPr/>
          <p:nvPr userDrawn="1"/>
        </p:nvSpPr>
        <p:spPr>
          <a:xfrm rot="5400000">
            <a:off x="6019809"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spTree>
    <p:extLst>
      <p:ext uri="{BB962C8B-B14F-4D97-AF65-F5344CB8AC3E}">
        <p14:creationId xmlns:p14="http://schemas.microsoft.com/office/powerpoint/2010/main" val="1865406654"/>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389402"/>
            <a:ext cx="11582400" cy="524998"/>
          </a:xfrm>
        </p:spPr>
        <p:txBody>
          <a:bodyPr lIns="91440" rIns="91440" anchor="t" anchorCtr="0">
            <a:noAutofit/>
          </a:bodyPr>
          <a:lstStyle>
            <a:lvl1pPr>
              <a:defRPr sz="2400"/>
            </a:lvl1pPr>
          </a:lstStyle>
          <a:p>
            <a:r>
              <a:rPr lang="en-US" dirty="0"/>
              <a:t>Click to edit slide headline</a:t>
            </a:r>
          </a:p>
        </p:txBody>
      </p:sp>
      <p:sp>
        <p:nvSpPr>
          <p:cNvPr id="152" name="Text Placeholder 2"/>
          <p:cNvSpPr>
            <a:spLocks noGrp="1"/>
          </p:cNvSpPr>
          <p:nvPr>
            <p:ph type="body" idx="10" hasCustomPrompt="1"/>
          </p:nvPr>
        </p:nvSpPr>
        <p:spPr>
          <a:xfrm>
            <a:off x="304800" y="990600"/>
            <a:ext cx="11582400" cy="381000"/>
          </a:xfrm>
          <a:prstGeom prst="rect">
            <a:avLst/>
          </a:prstGeom>
        </p:spPr>
        <p:txBody>
          <a:bodyPr anchor="t">
            <a:noAutofit/>
          </a:bodyPr>
          <a:lstStyle>
            <a:lvl1pPr marL="0" indent="0" algn="ctr">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sp>
        <p:nvSpPr>
          <p:cNvPr id="154" name="Text Placeholder 2"/>
          <p:cNvSpPr>
            <a:spLocks noGrp="1"/>
          </p:cNvSpPr>
          <p:nvPr>
            <p:ph type="body" idx="15" hasCustomPrompt="1"/>
          </p:nvPr>
        </p:nvSpPr>
        <p:spPr>
          <a:xfrm>
            <a:off x="304800" y="76200"/>
            <a:ext cx="11582400"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TOPIC</a:t>
            </a:r>
          </a:p>
        </p:txBody>
      </p:sp>
      <p:sp>
        <p:nvSpPr>
          <p:cNvPr id="6" name="Content Placeholder 2"/>
          <p:cNvSpPr>
            <a:spLocks noGrp="1"/>
          </p:cNvSpPr>
          <p:nvPr>
            <p:ph idx="1" hasCustomPrompt="1"/>
          </p:nvPr>
        </p:nvSpPr>
        <p:spPr>
          <a:xfrm>
            <a:off x="304800" y="1524006"/>
            <a:ext cx="11582400" cy="4875211"/>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 (great for body text)</a:t>
            </a:r>
          </a:p>
          <a:p>
            <a:pPr lvl="3">
              <a:spcBef>
                <a:spcPts val="1200"/>
              </a:spcBef>
            </a:pPr>
            <a:r>
              <a:rPr lang="en-US" sz="1400" dirty="0"/>
              <a:t>Click tab for fourth level (great for sub-heads)</a:t>
            </a:r>
          </a:p>
          <a:p>
            <a:pPr lvl="4"/>
            <a:r>
              <a:rPr lang="en-US" sz="1600" dirty="0"/>
              <a:t>Click tab for fifth level</a:t>
            </a:r>
          </a:p>
          <a:p>
            <a:pPr lvl="5"/>
            <a:r>
              <a:rPr lang="en-US" sz="1600" dirty="0"/>
              <a:t>Click tab for sixth level (great for body text)</a:t>
            </a:r>
          </a:p>
        </p:txBody>
      </p:sp>
      <p:sp>
        <p:nvSpPr>
          <p:cNvPr id="8" name="Rectangle 7"/>
          <p:cNvSpPr/>
          <p:nvPr userDrawn="1"/>
        </p:nvSpPr>
        <p:spPr>
          <a:xfrm rot="5400000">
            <a:off x="6019809"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spTree>
    <p:extLst>
      <p:ext uri="{BB962C8B-B14F-4D97-AF65-F5344CB8AC3E}">
        <p14:creationId xmlns:p14="http://schemas.microsoft.com/office/powerpoint/2010/main" val="3959111380"/>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176386"/>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7117" y="381000"/>
            <a:ext cx="11378465" cy="524998"/>
          </a:xfrm>
        </p:spPr>
        <p:txBody>
          <a:bodyPr lIns="91440" rIns="91440" anchor="t" anchorCtr="0">
            <a:noAutofit/>
          </a:bodyPr>
          <a:lstStyle>
            <a:lvl1pPr>
              <a:defRPr sz="2400"/>
            </a:lvl1pPr>
          </a:lstStyle>
          <a:p>
            <a:r>
              <a:rPr lang="en-US" dirty="0"/>
              <a:t>Click to edit slide headline</a:t>
            </a:r>
          </a:p>
        </p:txBody>
      </p:sp>
      <p:sp>
        <p:nvSpPr>
          <p:cNvPr id="152" name="Text Placeholder 2"/>
          <p:cNvSpPr>
            <a:spLocks noGrp="1"/>
          </p:cNvSpPr>
          <p:nvPr>
            <p:ph type="body" idx="10" hasCustomPrompt="1"/>
          </p:nvPr>
        </p:nvSpPr>
        <p:spPr>
          <a:xfrm>
            <a:off x="406400" y="987492"/>
            <a:ext cx="11379200" cy="384119"/>
          </a:xfrm>
          <a:prstGeom prst="rect">
            <a:avLst/>
          </a:prstGeom>
        </p:spPr>
        <p:txBody>
          <a:bodyPr anchor="t">
            <a:noAutofit/>
          </a:bodyPr>
          <a:lstStyle>
            <a:lvl1pPr marL="0" indent="0" algn="ctr">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grpSp>
        <p:nvGrpSpPr>
          <p:cNvPr id="303" name="Group 302"/>
          <p:cNvGrpSpPr/>
          <p:nvPr userDrawn="1"/>
        </p:nvGrpSpPr>
        <p:grpSpPr>
          <a:xfrm>
            <a:off x="-201766" y="-141165"/>
            <a:ext cx="12586564" cy="7136527"/>
            <a:chOff x="-151325" y="-141165"/>
            <a:chExt cx="9439923" cy="7136527"/>
          </a:xfrm>
        </p:grpSpPr>
        <p:grpSp>
          <p:nvGrpSpPr>
            <p:cNvPr id="304" name="Group 303"/>
            <p:cNvGrpSpPr/>
            <p:nvPr userDrawn="1"/>
          </p:nvGrpSpPr>
          <p:grpSpPr>
            <a:xfrm>
              <a:off x="457731" y="6873247"/>
              <a:ext cx="8226688" cy="122115"/>
              <a:chOff x="457731" y="6582508"/>
              <a:chExt cx="8226688" cy="486507"/>
            </a:xfrm>
          </p:grpSpPr>
          <p:cxnSp>
            <p:nvCxnSpPr>
              <p:cNvPr id="413" name="Straight Connector 41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5" name="Group 414"/>
              <p:cNvGrpSpPr/>
              <p:nvPr userDrawn="1"/>
            </p:nvGrpSpPr>
            <p:grpSpPr>
              <a:xfrm>
                <a:off x="7986158" y="6582508"/>
                <a:ext cx="152400" cy="486507"/>
                <a:chOff x="7983415" y="6582508"/>
                <a:chExt cx="152400" cy="486507"/>
              </a:xfrm>
            </p:grpSpPr>
            <p:cxnSp>
              <p:nvCxnSpPr>
                <p:cNvPr id="446" name="Straight Connector 4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a:off x="7287901" y="6582508"/>
                <a:ext cx="152400" cy="486507"/>
                <a:chOff x="7983415" y="6582508"/>
                <a:chExt cx="152400" cy="486507"/>
              </a:xfrm>
            </p:grpSpPr>
            <p:cxnSp>
              <p:nvCxnSpPr>
                <p:cNvPr id="444" name="Straight Connector 4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7" name="Group 416"/>
              <p:cNvGrpSpPr/>
              <p:nvPr userDrawn="1"/>
            </p:nvGrpSpPr>
            <p:grpSpPr>
              <a:xfrm>
                <a:off x="6589644" y="6582508"/>
                <a:ext cx="152400" cy="486507"/>
                <a:chOff x="7983415" y="6582508"/>
                <a:chExt cx="152400" cy="486507"/>
              </a:xfrm>
            </p:grpSpPr>
            <p:cxnSp>
              <p:nvCxnSpPr>
                <p:cNvPr id="442" name="Straight Connector 4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Group 417"/>
              <p:cNvGrpSpPr/>
              <p:nvPr userDrawn="1"/>
            </p:nvGrpSpPr>
            <p:grpSpPr>
              <a:xfrm>
                <a:off x="5891387" y="6582508"/>
                <a:ext cx="152400" cy="486507"/>
                <a:chOff x="7983415" y="6582508"/>
                <a:chExt cx="152400" cy="486507"/>
              </a:xfrm>
            </p:grpSpPr>
            <p:cxnSp>
              <p:nvCxnSpPr>
                <p:cNvPr id="440" name="Straight Connector 4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a:off x="5193130" y="6582508"/>
                <a:ext cx="152400" cy="486507"/>
                <a:chOff x="7983415" y="6582508"/>
                <a:chExt cx="152400" cy="486507"/>
              </a:xfrm>
            </p:grpSpPr>
            <p:cxnSp>
              <p:nvCxnSpPr>
                <p:cNvPr id="438" name="Straight Connector 4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0" name="Group 419"/>
              <p:cNvGrpSpPr/>
              <p:nvPr userDrawn="1"/>
            </p:nvGrpSpPr>
            <p:grpSpPr>
              <a:xfrm>
                <a:off x="4494873" y="6582508"/>
                <a:ext cx="152400" cy="486507"/>
                <a:chOff x="7983415" y="6582508"/>
                <a:chExt cx="152400" cy="486507"/>
              </a:xfrm>
            </p:grpSpPr>
            <p:cxnSp>
              <p:nvCxnSpPr>
                <p:cNvPr id="436" name="Straight Connector 4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p:cNvGrpSpPr/>
              <p:nvPr userDrawn="1"/>
            </p:nvGrpSpPr>
            <p:grpSpPr>
              <a:xfrm>
                <a:off x="3796616" y="6582508"/>
                <a:ext cx="152400" cy="486507"/>
                <a:chOff x="7983415" y="6582508"/>
                <a:chExt cx="152400" cy="486507"/>
              </a:xfrm>
            </p:grpSpPr>
            <p:cxnSp>
              <p:nvCxnSpPr>
                <p:cNvPr id="434" name="Straight Connector 4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3098359" y="6582508"/>
                <a:ext cx="152400" cy="486507"/>
                <a:chOff x="7983415" y="6582508"/>
                <a:chExt cx="152400" cy="486507"/>
              </a:xfrm>
            </p:grpSpPr>
            <p:cxnSp>
              <p:nvCxnSpPr>
                <p:cNvPr id="432" name="Straight Connector 4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3" name="Group 422"/>
              <p:cNvGrpSpPr/>
              <p:nvPr userDrawn="1"/>
            </p:nvGrpSpPr>
            <p:grpSpPr>
              <a:xfrm>
                <a:off x="2400102" y="6582508"/>
                <a:ext cx="152400" cy="486507"/>
                <a:chOff x="7983415" y="6582508"/>
                <a:chExt cx="152400" cy="486507"/>
              </a:xfrm>
            </p:grpSpPr>
            <p:cxnSp>
              <p:nvCxnSpPr>
                <p:cNvPr id="430" name="Straight Connector 4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4" name="Group 423"/>
              <p:cNvGrpSpPr/>
              <p:nvPr userDrawn="1"/>
            </p:nvGrpSpPr>
            <p:grpSpPr>
              <a:xfrm>
                <a:off x="1701845" y="6582508"/>
                <a:ext cx="152400" cy="486507"/>
                <a:chOff x="7983415" y="6582508"/>
                <a:chExt cx="152400" cy="486507"/>
              </a:xfrm>
            </p:grpSpPr>
            <p:cxnSp>
              <p:nvCxnSpPr>
                <p:cNvPr id="428" name="Straight Connector 4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a:off x="1003588" y="6582508"/>
                <a:ext cx="152400" cy="486507"/>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5" name="Group 304"/>
            <p:cNvGrpSpPr/>
            <p:nvPr userDrawn="1"/>
          </p:nvGrpSpPr>
          <p:grpSpPr>
            <a:xfrm>
              <a:off x="-151325" y="454007"/>
              <a:ext cx="122115" cy="5945205"/>
              <a:chOff x="-238875" y="454007"/>
              <a:chExt cx="122115" cy="5945205"/>
            </a:xfrm>
          </p:grpSpPr>
          <p:cxnSp>
            <p:nvCxnSpPr>
              <p:cNvPr id="378" name="Straight Connector 37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rot="5400000">
                <a:off x="-254017" y="5940709"/>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userDrawn="1"/>
            </p:nvGrpSpPr>
            <p:grpSpPr>
              <a:xfrm rot="5400000">
                <a:off x="-254017" y="5467067"/>
                <a:ext cx="152400" cy="122115"/>
                <a:chOff x="7983415" y="6582508"/>
                <a:chExt cx="152400" cy="486507"/>
              </a:xfrm>
            </p:grpSpPr>
            <p:cxnSp>
              <p:nvCxnSpPr>
                <p:cNvPr id="409" name="Straight Connector 4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userDrawn="1"/>
            </p:nvGrpSpPr>
            <p:grpSpPr>
              <a:xfrm rot="5400000">
                <a:off x="-254017" y="4993425"/>
                <a:ext cx="152400" cy="122115"/>
                <a:chOff x="7983415" y="6582508"/>
                <a:chExt cx="152400" cy="486507"/>
              </a:xfrm>
            </p:grpSpPr>
            <p:cxnSp>
              <p:nvCxnSpPr>
                <p:cNvPr id="407" name="Straight Connector 4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rot="5400000">
                <a:off x="-254017" y="4519783"/>
                <a:ext cx="152400" cy="122115"/>
                <a:chOff x="7983415" y="6582508"/>
                <a:chExt cx="152400" cy="486507"/>
              </a:xfrm>
            </p:grpSpPr>
            <p:cxnSp>
              <p:nvCxnSpPr>
                <p:cNvPr id="405" name="Straight Connector 4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userDrawn="1"/>
            </p:nvGrpSpPr>
            <p:grpSpPr>
              <a:xfrm rot="5400000">
                <a:off x="-254017" y="4046141"/>
                <a:ext cx="152400" cy="122115"/>
                <a:chOff x="7983415" y="6582508"/>
                <a:chExt cx="152400" cy="486507"/>
              </a:xfrm>
            </p:grpSpPr>
            <p:cxnSp>
              <p:nvCxnSpPr>
                <p:cNvPr id="403" name="Straight Connector 4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oup 383"/>
              <p:cNvGrpSpPr/>
              <p:nvPr userDrawn="1"/>
            </p:nvGrpSpPr>
            <p:grpSpPr>
              <a:xfrm rot="5400000">
                <a:off x="-254017" y="3572499"/>
                <a:ext cx="152400" cy="122115"/>
                <a:chOff x="7983415" y="6582508"/>
                <a:chExt cx="152400" cy="486507"/>
              </a:xfrm>
            </p:grpSpPr>
            <p:cxnSp>
              <p:nvCxnSpPr>
                <p:cNvPr id="401" name="Straight Connector 4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userDrawn="1"/>
            </p:nvGrpSpPr>
            <p:grpSpPr>
              <a:xfrm rot="5400000">
                <a:off x="-254017" y="3098857"/>
                <a:ext cx="152400" cy="122115"/>
                <a:chOff x="7983415" y="6582508"/>
                <a:chExt cx="152400" cy="486507"/>
              </a:xfrm>
            </p:grpSpPr>
            <p:cxnSp>
              <p:nvCxnSpPr>
                <p:cNvPr id="399" name="Straight Connector 3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userDrawn="1"/>
            </p:nvGrpSpPr>
            <p:grpSpPr>
              <a:xfrm rot="5400000">
                <a:off x="-254017" y="2625215"/>
                <a:ext cx="152400" cy="122115"/>
                <a:chOff x="7983415" y="6582508"/>
                <a:chExt cx="152400" cy="486507"/>
              </a:xfrm>
            </p:grpSpPr>
            <p:cxnSp>
              <p:nvCxnSpPr>
                <p:cNvPr id="397" name="Straight Connector 3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userDrawn="1"/>
            </p:nvGrpSpPr>
            <p:grpSpPr>
              <a:xfrm rot="5400000">
                <a:off x="-254017" y="2151573"/>
                <a:ext cx="152400" cy="122115"/>
                <a:chOff x="7983415" y="6582508"/>
                <a:chExt cx="152400" cy="486507"/>
              </a:xfrm>
            </p:grpSpPr>
            <p:cxnSp>
              <p:nvCxnSpPr>
                <p:cNvPr id="395" name="Straight Connector 3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userDrawn="1"/>
            </p:nvGrpSpPr>
            <p:grpSpPr>
              <a:xfrm rot="5400000">
                <a:off x="-254017" y="1677931"/>
                <a:ext cx="152400" cy="122115"/>
                <a:chOff x="7983415" y="6582508"/>
                <a:chExt cx="152400" cy="486507"/>
              </a:xfrm>
            </p:grpSpPr>
            <p:cxnSp>
              <p:nvCxnSpPr>
                <p:cNvPr id="393" name="Straight Connector 3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rot="5400000">
                <a:off x="-254017" y="997340"/>
                <a:ext cx="152400" cy="122115"/>
                <a:chOff x="7983415" y="6582508"/>
                <a:chExt cx="152400" cy="486507"/>
              </a:xfrm>
            </p:grpSpPr>
            <p:cxnSp>
              <p:nvCxnSpPr>
                <p:cNvPr id="391" name="Straight Connector 3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90" name="Straight Connector 38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6" name="Group 305"/>
            <p:cNvGrpSpPr/>
            <p:nvPr userDrawn="1"/>
          </p:nvGrpSpPr>
          <p:grpSpPr>
            <a:xfrm>
              <a:off x="9166483" y="454007"/>
              <a:ext cx="122115" cy="5945205"/>
              <a:chOff x="-238875" y="454007"/>
              <a:chExt cx="122115" cy="5945205"/>
            </a:xfrm>
          </p:grpSpPr>
          <p:cxnSp>
            <p:nvCxnSpPr>
              <p:cNvPr id="343" name="Straight Connector 34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4" name="Group 343"/>
              <p:cNvGrpSpPr/>
              <p:nvPr userDrawn="1"/>
            </p:nvGrpSpPr>
            <p:grpSpPr>
              <a:xfrm rot="5400000">
                <a:off x="-254017" y="5940709"/>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5" name="Group 344"/>
              <p:cNvGrpSpPr/>
              <p:nvPr userDrawn="1"/>
            </p:nvGrpSpPr>
            <p:grpSpPr>
              <a:xfrm rot="5400000">
                <a:off x="-254017" y="5467067"/>
                <a:ext cx="152400" cy="122115"/>
                <a:chOff x="7983415" y="6582508"/>
                <a:chExt cx="152400" cy="486507"/>
              </a:xfrm>
            </p:grpSpPr>
            <p:cxnSp>
              <p:nvCxnSpPr>
                <p:cNvPr id="374" name="Straight Connector 3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userDrawn="1"/>
            </p:nvGrpSpPr>
            <p:grpSpPr>
              <a:xfrm rot="5400000">
                <a:off x="-254017" y="4993425"/>
                <a:ext cx="152400" cy="122115"/>
                <a:chOff x="7983415" y="6582508"/>
                <a:chExt cx="152400" cy="486507"/>
              </a:xfrm>
            </p:grpSpPr>
            <p:cxnSp>
              <p:nvCxnSpPr>
                <p:cNvPr id="372" name="Straight Connector 3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rot="5400000">
                <a:off x="-254017" y="4519783"/>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8" name="Group 347"/>
              <p:cNvGrpSpPr/>
              <p:nvPr userDrawn="1"/>
            </p:nvGrpSpPr>
            <p:grpSpPr>
              <a:xfrm rot="5400000">
                <a:off x="-254017" y="4046141"/>
                <a:ext cx="152400" cy="122115"/>
                <a:chOff x="7983415" y="6582508"/>
                <a:chExt cx="152400" cy="486507"/>
              </a:xfrm>
            </p:grpSpPr>
            <p:cxnSp>
              <p:nvCxnSpPr>
                <p:cNvPr id="368" name="Straight Connector 3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userDrawn="1"/>
            </p:nvGrpSpPr>
            <p:grpSpPr>
              <a:xfrm rot="5400000">
                <a:off x="-254017" y="3572499"/>
                <a:ext cx="152400" cy="122115"/>
                <a:chOff x="7983415" y="6582508"/>
                <a:chExt cx="152400" cy="486507"/>
              </a:xfrm>
            </p:grpSpPr>
            <p:cxnSp>
              <p:nvCxnSpPr>
                <p:cNvPr id="366" name="Straight Connector 3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userDrawn="1"/>
            </p:nvGrpSpPr>
            <p:grpSpPr>
              <a:xfrm rot="5400000">
                <a:off x="-254017" y="309885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1" name="Group 350"/>
              <p:cNvGrpSpPr/>
              <p:nvPr userDrawn="1"/>
            </p:nvGrpSpPr>
            <p:grpSpPr>
              <a:xfrm rot="5400000">
                <a:off x="-254017" y="2625215"/>
                <a:ext cx="152400" cy="122115"/>
                <a:chOff x="7983415" y="6582508"/>
                <a:chExt cx="152400" cy="486507"/>
              </a:xfrm>
            </p:grpSpPr>
            <p:cxnSp>
              <p:nvCxnSpPr>
                <p:cNvPr id="362" name="Straight Connector 3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userDrawn="1"/>
            </p:nvGrpSpPr>
            <p:grpSpPr>
              <a:xfrm rot="5400000">
                <a:off x="-254017" y="2151573"/>
                <a:ext cx="152400" cy="122115"/>
                <a:chOff x="7983415" y="6582508"/>
                <a:chExt cx="152400" cy="486507"/>
              </a:xfrm>
            </p:grpSpPr>
            <p:cxnSp>
              <p:nvCxnSpPr>
                <p:cNvPr id="360" name="Straight Connector 3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userDrawn="1"/>
            </p:nvGrpSpPr>
            <p:grpSpPr>
              <a:xfrm rot="5400000">
                <a:off x="-254017" y="1677931"/>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rot="5400000">
                <a:off x="-254017" y="997340"/>
                <a:ext cx="152400" cy="122115"/>
                <a:chOff x="7983415" y="6582508"/>
                <a:chExt cx="152400" cy="486507"/>
              </a:xfrm>
            </p:grpSpPr>
            <p:cxnSp>
              <p:nvCxnSpPr>
                <p:cNvPr id="356" name="Straight Connector 3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5" name="Straight Connector 35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userDrawn="1"/>
          </p:nvGrpSpPr>
          <p:grpSpPr>
            <a:xfrm>
              <a:off x="457731" y="-141165"/>
              <a:ext cx="8226688" cy="122115"/>
              <a:chOff x="457731" y="6582508"/>
              <a:chExt cx="8226688" cy="486507"/>
            </a:xfrm>
          </p:grpSpPr>
          <p:cxnSp>
            <p:nvCxnSpPr>
              <p:cNvPr id="308" name="Straight Connector 30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0" name="Group 309"/>
              <p:cNvGrpSpPr/>
              <p:nvPr userDrawn="1"/>
            </p:nvGrpSpPr>
            <p:grpSpPr>
              <a:xfrm>
                <a:off x="7986158" y="6582508"/>
                <a:ext cx="152400" cy="486507"/>
                <a:chOff x="7983415" y="6582508"/>
                <a:chExt cx="152400" cy="486507"/>
              </a:xfrm>
            </p:grpSpPr>
            <p:cxnSp>
              <p:nvCxnSpPr>
                <p:cNvPr id="341" name="Straight Connector 3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userDrawn="1"/>
            </p:nvGrpSpPr>
            <p:grpSpPr>
              <a:xfrm>
                <a:off x="7287901" y="6582508"/>
                <a:ext cx="152400" cy="486507"/>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userDrawn="1"/>
            </p:nvGrpSpPr>
            <p:grpSpPr>
              <a:xfrm>
                <a:off x="6589644" y="6582508"/>
                <a:ext cx="152400" cy="486507"/>
                <a:chOff x="7983415" y="6582508"/>
                <a:chExt cx="152400" cy="486507"/>
              </a:xfrm>
            </p:grpSpPr>
            <p:cxnSp>
              <p:nvCxnSpPr>
                <p:cNvPr id="337" name="Straight Connector 3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userDrawn="1"/>
            </p:nvGrpSpPr>
            <p:grpSpPr>
              <a:xfrm>
                <a:off x="5891387" y="6582508"/>
                <a:ext cx="152400" cy="486507"/>
                <a:chOff x="7983415" y="6582508"/>
                <a:chExt cx="152400" cy="486507"/>
              </a:xfrm>
            </p:grpSpPr>
            <p:cxnSp>
              <p:nvCxnSpPr>
                <p:cNvPr id="335" name="Straight Connector 3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userDrawn="1"/>
            </p:nvGrpSpPr>
            <p:grpSpPr>
              <a:xfrm>
                <a:off x="5193130" y="6582508"/>
                <a:ext cx="152400" cy="486507"/>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userDrawn="1"/>
            </p:nvGrpSpPr>
            <p:grpSpPr>
              <a:xfrm>
                <a:off x="4494873" y="6582508"/>
                <a:ext cx="152400" cy="486507"/>
                <a:chOff x="7983415" y="6582508"/>
                <a:chExt cx="152400" cy="486507"/>
              </a:xfrm>
            </p:grpSpPr>
            <p:cxnSp>
              <p:nvCxnSpPr>
                <p:cNvPr id="331" name="Straight Connector 3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6" name="Group 315"/>
              <p:cNvGrpSpPr/>
              <p:nvPr userDrawn="1"/>
            </p:nvGrpSpPr>
            <p:grpSpPr>
              <a:xfrm>
                <a:off x="3796616" y="6582508"/>
                <a:ext cx="152400" cy="486507"/>
                <a:chOff x="7983415" y="6582508"/>
                <a:chExt cx="152400" cy="486507"/>
              </a:xfrm>
            </p:grpSpPr>
            <p:cxnSp>
              <p:nvCxnSpPr>
                <p:cNvPr id="329" name="Straight Connector 3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userDrawn="1"/>
            </p:nvGrpSpPr>
            <p:grpSpPr>
              <a:xfrm>
                <a:off x="3098359" y="6582508"/>
                <a:ext cx="152400" cy="486507"/>
                <a:chOff x="7983415" y="6582508"/>
                <a:chExt cx="152400" cy="486507"/>
              </a:xfrm>
            </p:grpSpPr>
            <p:cxnSp>
              <p:nvCxnSpPr>
                <p:cNvPr id="327" name="Straight Connector 3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userDrawn="1"/>
            </p:nvGrpSpPr>
            <p:grpSpPr>
              <a:xfrm>
                <a:off x="2400102" y="6582508"/>
                <a:ext cx="152400" cy="486507"/>
                <a:chOff x="7983415" y="6582508"/>
                <a:chExt cx="152400" cy="486507"/>
              </a:xfrm>
            </p:grpSpPr>
            <p:cxnSp>
              <p:nvCxnSpPr>
                <p:cNvPr id="325" name="Straight Connector 3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userDrawn="1"/>
            </p:nvGrpSpPr>
            <p:grpSpPr>
              <a:xfrm>
                <a:off x="1701845" y="6582508"/>
                <a:ext cx="152400" cy="486507"/>
                <a:chOff x="7983415" y="6582508"/>
                <a:chExt cx="152400" cy="486507"/>
              </a:xfrm>
            </p:grpSpPr>
            <p:cxnSp>
              <p:nvCxnSpPr>
                <p:cNvPr id="323" name="Straight Connector 3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319"/>
              <p:cNvGrpSpPr/>
              <p:nvPr userDrawn="1"/>
            </p:nvGrpSpPr>
            <p:grpSpPr>
              <a:xfrm>
                <a:off x="1003588" y="6582508"/>
                <a:ext cx="152400" cy="486507"/>
                <a:chOff x="7983415" y="6582508"/>
                <a:chExt cx="152400" cy="486507"/>
              </a:xfrm>
            </p:grpSpPr>
            <p:cxnSp>
              <p:nvCxnSpPr>
                <p:cNvPr id="321" name="Straight Connector 3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8" name="Text Placeholder 2"/>
          <p:cNvSpPr>
            <a:spLocks noGrp="1"/>
          </p:cNvSpPr>
          <p:nvPr>
            <p:ph type="body" idx="15" hasCustomPrompt="1"/>
          </p:nvPr>
        </p:nvSpPr>
        <p:spPr>
          <a:xfrm>
            <a:off x="406404" y="76200"/>
            <a:ext cx="11376027"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
        <p:nvSpPr>
          <p:cNvPr id="153" name="Content Placeholder 2"/>
          <p:cNvSpPr>
            <a:spLocks noGrp="1"/>
          </p:cNvSpPr>
          <p:nvPr>
            <p:ph idx="1" hasCustomPrompt="1"/>
          </p:nvPr>
        </p:nvSpPr>
        <p:spPr>
          <a:xfrm>
            <a:off x="6403976" y="1676402"/>
            <a:ext cx="5381627" cy="4722811"/>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154" name="Content Placeholder 2"/>
          <p:cNvSpPr>
            <a:spLocks noGrp="1"/>
          </p:cNvSpPr>
          <p:nvPr>
            <p:ph idx="16" hasCustomPrompt="1"/>
          </p:nvPr>
        </p:nvSpPr>
        <p:spPr>
          <a:xfrm>
            <a:off x="406400" y="1676402"/>
            <a:ext cx="5384800" cy="4722811"/>
          </a:xfrm>
          <a:prstGeom prst="rect">
            <a:avLst/>
          </a:prstGeom>
        </p:spPr>
        <p:txBody>
          <a:bodyPr>
            <a:noAutofit/>
          </a:bodyPr>
          <a:lstStyle>
            <a:lvl1pPr marL="0" indent="0">
              <a:lnSpc>
                <a:spcPct val="100000"/>
              </a:lnSpc>
              <a:buFont typeface="Arial"/>
              <a:buNone/>
              <a:defRPr sz="1600" b="1" i="0">
                <a:solidFill>
                  <a:srgbClr val="F37021"/>
                </a:solidFill>
                <a:latin typeface="Calibri"/>
                <a:cs typeface="Calibri"/>
              </a:defRPr>
            </a:lvl1pPr>
            <a:lvl2pPr marL="0" indent="0">
              <a:lnSpc>
                <a:spcPct val="100000"/>
              </a:lnSpc>
              <a:buFont typeface="Arial"/>
              <a:buNone/>
              <a:defRPr sz="1600" b="1">
                <a:solidFill>
                  <a:schemeClr val="tx1"/>
                </a:solidFill>
                <a:latin typeface="Calibri"/>
                <a:cs typeface="Calibri"/>
              </a:defRPr>
            </a:lvl2pPr>
            <a:lvl3pPr marL="0" indent="0">
              <a:lnSpc>
                <a:spcPct val="100000"/>
              </a:lnSpc>
              <a:buFont typeface="Arial"/>
              <a:buNone/>
              <a:defRPr sz="1600" b="0">
                <a:solidFill>
                  <a:schemeClr val="tx1"/>
                </a:solidFill>
                <a:latin typeface="Calibri"/>
                <a:cs typeface="Calibri"/>
              </a:defRPr>
            </a:lvl3pPr>
            <a:lvl4pPr marL="0" indent="0">
              <a:lnSpc>
                <a:spcPct val="100000"/>
              </a:lnSpc>
              <a:buFont typeface="Arial"/>
              <a:buNone/>
              <a:defRPr sz="1200" b="1" i="0" cap="all">
                <a:solidFill>
                  <a:srgbClr val="2D2D2A"/>
                </a:solidFill>
                <a:latin typeface="Calibri"/>
                <a:cs typeface="Calibri"/>
              </a:defRPr>
            </a:lvl4pPr>
            <a:lvl5pPr marL="0" indent="0">
              <a:lnSpc>
                <a:spcPct val="100000"/>
              </a:lnSpc>
              <a:buFont typeface="Arial"/>
              <a:buNone/>
              <a:defRPr sz="1200" b="1" baseline="0">
                <a:latin typeface="Calibri"/>
                <a:cs typeface="Calibri"/>
              </a:defRPr>
            </a:lvl5pPr>
            <a:lvl6pPr marL="0" indent="0">
              <a:spcBef>
                <a:spcPts val="600"/>
              </a:spcBef>
              <a:buFont typeface="Arial"/>
              <a:buNone/>
              <a:defRPr sz="1200">
                <a:solidFill>
                  <a:schemeClr val="tx2"/>
                </a:solidFill>
                <a:latin typeface="Calibri"/>
                <a:cs typeface="Calibri"/>
              </a:defRPr>
            </a:lvl6pPr>
          </a:lstStyle>
          <a:p>
            <a:r>
              <a:rPr lang="en-US" sz="1800" dirty="0"/>
              <a:t>Click to edit text</a:t>
            </a:r>
          </a:p>
          <a:p>
            <a:pPr lvl="1"/>
            <a:r>
              <a:rPr lang="en-US" sz="1800" dirty="0"/>
              <a:t>Click tab for second level</a:t>
            </a:r>
          </a:p>
          <a:p>
            <a:pPr lvl="2"/>
            <a:r>
              <a:rPr lang="en-US" sz="1800" dirty="0"/>
              <a:t>Click tab for third level</a:t>
            </a:r>
          </a:p>
          <a:p>
            <a:pPr lvl="3">
              <a:spcBef>
                <a:spcPts val="1200"/>
              </a:spcBef>
            </a:pPr>
            <a:r>
              <a:rPr lang="en-US" sz="1400" dirty="0"/>
              <a:t>Click tab for fourth level</a:t>
            </a:r>
          </a:p>
          <a:p>
            <a:pPr lvl="4"/>
            <a:r>
              <a:rPr lang="en-US" sz="1600" dirty="0"/>
              <a:t>Click tab for fifth level</a:t>
            </a:r>
          </a:p>
          <a:p>
            <a:pPr lvl="5"/>
            <a:r>
              <a:rPr lang="en-US" sz="1600" dirty="0"/>
              <a:t>Click tab for sixth level</a:t>
            </a:r>
          </a:p>
        </p:txBody>
      </p:sp>
      <p:sp>
        <p:nvSpPr>
          <p:cNvPr id="156" name="Rectangle 155"/>
          <p:cNvSpPr/>
          <p:nvPr userDrawn="1"/>
        </p:nvSpPr>
        <p:spPr>
          <a:xfrm rot="5400000">
            <a:off x="6019809" y="-1142999"/>
            <a:ext cx="152401" cy="2438400"/>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00" dirty="0">
              <a:latin typeface="+mj-lt"/>
            </a:endParaRPr>
          </a:p>
        </p:txBody>
      </p:sp>
    </p:spTree>
    <p:extLst>
      <p:ext uri="{BB962C8B-B14F-4D97-AF65-F5344CB8AC3E}">
        <p14:creationId xmlns:p14="http://schemas.microsoft.com/office/powerpoint/2010/main" val="2984116753"/>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6.xml"/><Relationship Id="rId7"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userDrawn="1"/>
        </p:nvGrpSpPr>
        <p:grpSpPr>
          <a:xfrm>
            <a:off x="-201766" y="-141165"/>
            <a:ext cx="12586564" cy="7136527"/>
            <a:chOff x="-151325" y="-141165"/>
            <a:chExt cx="9439923" cy="7136527"/>
          </a:xfrm>
        </p:grpSpPr>
        <p:grpSp>
          <p:nvGrpSpPr>
            <p:cNvPr id="11" name="Group 10"/>
            <p:cNvGrpSpPr/>
            <p:nvPr userDrawn="1"/>
          </p:nvGrpSpPr>
          <p:grpSpPr>
            <a:xfrm>
              <a:off x="457731" y="6873247"/>
              <a:ext cx="8226688" cy="122115"/>
              <a:chOff x="457731" y="6582508"/>
              <a:chExt cx="8226688" cy="486507"/>
            </a:xfrm>
          </p:grpSpPr>
          <p:cxnSp>
            <p:nvCxnSpPr>
              <p:cNvPr id="120" name="Straight Connector 119"/>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22" name="Group 121"/>
              <p:cNvGrpSpPr/>
              <p:nvPr userDrawn="1"/>
            </p:nvGrpSpPr>
            <p:grpSpPr>
              <a:xfrm>
                <a:off x="7986158" y="6582508"/>
                <a:ext cx="152400" cy="486507"/>
                <a:chOff x="7983415" y="6582508"/>
                <a:chExt cx="152400" cy="486507"/>
              </a:xfrm>
            </p:grpSpPr>
            <p:cxnSp>
              <p:nvCxnSpPr>
                <p:cNvPr id="153" name="Straight Connector 15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3" name="Group 122"/>
              <p:cNvGrpSpPr/>
              <p:nvPr userDrawn="1"/>
            </p:nvGrpSpPr>
            <p:grpSpPr>
              <a:xfrm>
                <a:off x="7287901" y="6582508"/>
                <a:ext cx="152400" cy="486507"/>
                <a:chOff x="7983415" y="6582508"/>
                <a:chExt cx="152400" cy="486507"/>
              </a:xfrm>
            </p:grpSpPr>
            <p:cxnSp>
              <p:nvCxnSpPr>
                <p:cNvPr id="151" name="Straight Connector 15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userDrawn="1"/>
            </p:nvGrpSpPr>
            <p:grpSpPr>
              <a:xfrm>
                <a:off x="6589644" y="6582508"/>
                <a:ext cx="152400" cy="486507"/>
                <a:chOff x="7983415" y="6582508"/>
                <a:chExt cx="152400" cy="486507"/>
              </a:xfrm>
            </p:grpSpPr>
            <p:cxnSp>
              <p:nvCxnSpPr>
                <p:cNvPr id="149" name="Straight Connector 1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userDrawn="1"/>
            </p:nvGrpSpPr>
            <p:grpSpPr>
              <a:xfrm>
                <a:off x="5891387" y="6582508"/>
                <a:ext cx="152400" cy="486507"/>
                <a:chOff x="7983415" y="6582508"/>
                <a:chExt cx="152400" cy="486507"/>
              </a:xfrm>
            </p:grpSpPr>
            <p:cxnSp>
              <p:nvCxnSpPr>
                <p:cNvPr id="147" name="Straight Connector 14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userDrawn="1"/>
            </p:nvGrpSpPr>
            <p:grpSpPr>
              <a:xfrm>
                <a:off x="5193130" y="6582508"/>
                <a:ext cx="152400" cy="486507"/>
                <a:chOff x="7983415" y="6582508"/>
                <a:chExt cx="152400" cy="486507"/>
              </a:xfrm>
            </p:grpSpPr>
            <p:cxnSp>
              <p:nvCxnSpPr>
                <p:cNvPr id="145" name="Straight Connector 14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7" name="Group 126"/>
              <p:cNvGrpSpPr/>
              <p:nvPr userDrawn="1"/>
            </p:nvGrpSpPr>
            <p:grpSpPr>
              <a:xfrm>
                <a:off x="4494873" y="6582508"/>
                <a:ext cx="152400" cy="486507"/>
                <a:chOff x="7983415" y="6582508"/>
                <a:chExt cx="152400" cy="486507"/>
              </a:xfrm>
            </p:grpSpPr>
            <p:cxnSp>
              <p:nvCxnSpPr>
                <p:cNvPr id="143" name="Straight Connector 14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userDrawn="1"/>
            </p:nvGrpSpPr>
            <p:grpSpPr>
              <a:xfrm>
                <a:off x="3796616" y="6582508"/>
                <a:ext cx="152400" cy="486507"/>
                <a:chOff x="7983415" y="6582508"/>
                <a:chExt cx="152400" cy="486507"/>
              </a:xfrm>
            </p:grpSpPr>
            <p:cxnSp>
              <p:nvCxnSpPr>
                <p:cNvPr id="141" name="Straight Connector 1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userDrawn="1"/>
            </p:nvGrpSpPr>
            <p:grpSpPr>
              <a:xfrm>
                <a:off x="3098359" y="6582508"/>
                <a:ext cx="152400" cy="486507"/>
                <a:chOff x="7983415" y="6582508"/>
                <a:chExt cx="152400" cy="486507"/>
              </a:xfrm>
            </p:grpSpPr>
            <p:cxnSp>
              <p:nvCxnSpPr>
                <p:cNvPr id="139" name="Straight Connector 1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0" name="Group 129"/>
              <p:cNvGrpSpPr/>
              <p:nvPr userDrawn="1"/>
            </p:nvGrpSpPr>
            <p:grpSpPr>
              <a:xfrm>
                <a:off x="2400102" y="6582508"/>
                <a:ext cx="152400" cy="486507"/>
                <a:chOff x="7983415" y="6582508"/>
                <a:chExt cx="152400" cy="486507"/>
              </a:xfrm>
            </p:grpSpPr>
            <p:cxnSp>
              <p:nvCxnSpPr>
                <p:cNvPr id="137" name="Straight Connector 1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userDrawn="1"/>
            </p:nvGrpSpPr>
            <p:grpSpPr>
              <a:xfrm>
                <a:off x="1701845" y="6582508"/>
                <a:ext cx="152400" cy="486507"/>
                <a:chOff x="7983415" y="6582508"/>
                <a:chExt cx="152400" cy="486507"/>
              </a:xfrm>
            </p:grpSpPr>
            <p:cxnSp>
              <p:nvCxnSpPr>
                <p:cNvPr id="135" name="Straight Connector 1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userDrawn="1"/>
            </p:nvGrpSpPr>
            <p:grpSpPr>
              <a:xfrm>
                <a:off x="1003588" y="6582508"/>
                <a:ext cx="152400" cy="486507"/>
                <a:chOff x="7983415" y="6582508"/>
                <a:chExt cx="152400" cy="486507"/>
              </a:xfrm>
            </p:grpSpPr>
            <p:cxnSp>
              <p:nvCxnSpPr>
                <p:cNvPr id="133" name="Straight Connector 1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userDrawn="1"/>
          </p:nvGrpSpPr>
          <p:grpSpPr>
            <a:xfrm>
              <a:off x="-151325" y="454007"/>
              <a:ext cx="122115" cy="5945205"/>
              <a:chOff x="-238875" y="454007"/>
              <a:chExt cx="122115" cy="5945205"/>
            </a:xfrm>
          </p:grpSpPr>
          <p:cxnSp>
            <p:nvCxnSpPr>
              <p:cNvPr id="85" name="Straight Connector 84"/>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86" name="Group 85"/>
              <p:cNvGrpSpPr/>
              <p:nvPr userDrawn="1"/>
            </p:nvGrpSpPr>
            <p:grpSpPr>
              <a:xfrm rot="5400000">
                <a:off x="-254017" y="5940709"/>
                <a:ext cx="152400" cy="122115"/>
                <a:chOff x="7983415" y="6582508"/>
                <a:chExt cx="152400" cy="486507"/>
              </a:xfrm>
            </p:grpSpPr>
            <p:cxnSp>
              <p:nvCxnSpPr>
                <p:cNvPr id="118" name="Straight Connector 1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userDrawn="1"/>
            </p:nvGrpSpPr>
            <p:grpSpPr>
              <a:xfrm rot="5400000">
                <a:off x="-254017" y="5467067"/>
                <a:ext cx="152400" cy="122115"/>
                <a:chOff x="7983415" y="6582508"/>
                <a:chExt cx="152400" cy="486507"/>
              </a:xfrm>
            </p:grpSpPr>
            <p:cxnSp>
              <p:nvCxnSpPr>
                <p:cNvPr id="116" name="Straight Connector 1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userDrawn="1"/>
            </p:nvGrpSpPr>
            <p:grpSpPr>
              <a:xfrm rot="5400000">
                <a:off x="-254017" y="4993425"/>
                <a:ext cx="152400" cy="122115"/>
                <a:chOff x="7983415" y="6582508"/>
                <a:chExt cx="152400" cy="486507"/>
              </a:xfrm>
            </p:grpSpPr>
            <p:cxnSp>
              <p:nvCxnSpPr>
                <p:cNvPr id="114" name="Straight Connector 1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rot="5400000">
                <a:off x="-254017" y="4519783"/>
                <a:ext cx="152400" cy="122115"/>
                <a:chOff x="7983415" y="6582508"/>
                <a:chExt cx="152400" cy="486507"/>
              </a:xfrm>
            </p:grpSpPr>
            <p:cxnSp>
              <p:nvCxnSpPr>
                <p:cNvPr id="112" name="Straight Connector 1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userDrawn="1"/>
            </p:nvGrpSpPr>
            <p:grpSpPr>
              <a:xfrm rot="5400000">
                <a:off x="-254017" y="4046141"/>
                <a:ext cx="152400" cy="122115"/>
                <a:chOff x="7983415" y="6582508"/>
                <a:chExt cx="152400" cy="486507"/>
              </a:xfrm>
            </p:grpSpPr>
            <p:cxnSp>
              <p:nvCxnSpPr>
                <p:cNvPr id="110" name="Straight Connector 1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userDrawn="1"/>
            </p:nvGrpSpPr>
            <p:grpSpPr>
              <a:xfrm rot="5400000">
                <a:off x="-254017" y="3572499"/>
                <a:ext cx="152400" cy="122115"/>
                <a:chOff x="7983415" y="6582508"/>
                <a:chExt cx="152400" cy="486507"/>
              </a:xfrm>
            </p:grpSpPr>
            <p:cxnSp>
              <p:nvCxnSpPr>
                <p:cNvPr id="108" name="Straight Connector 1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rot="5400000">
                <a:off x="-254017" y="3098857"/>
                <a:ext cx="152400" cy="122115"/>
                <a:chOff x="7983415" y="6582508"/>
                <a:chExt cx="152400" cy="486507"/>
              </a:xfrm>
            </p:grpSpPr>
            <p:cxnSp>
              <p:nvCxnSpPr>
                <p:cNvPr id="106" name="Straight Connector 1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userDrawn="1"/>
            </p:nvGrpSpPr>
            <p:grpSpPr>
              <a:xfrm rot="5400000">
                <a:off x="-254017" y="2625215"/>
                <a:ext cx="152400" cy="122115"/>
                <a:chOff x="7983415" y="6582508"/>
                <a:chExt cx="152400" cy="486507"/>
              </a:xfrm>
            </p:grpSpPr>
            <p:cxnSp>
              <p:nvCxnSpPr>
                <p:cNvPr id="104" name="Straight Connector 1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rot="5400000">
                <a:off x="-254017" y="2151573"/>
                <a:ext cx="152400" cy="122115"/>
                <a:chOff x="7983415" y="6582508"/>
                <a:chExt cx="152400" cy="486507"/>
              </a:xfrm>
            </p:grpSpPr>
            <p:cxnSp>
              <p:nvCxnSpPr>
                <p:cNvPr id="102" name="Straight Connector 1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userDrawn="1"/>
            </p:nvGrpSpPr>
            <p:grpSpPr>
              <a:xfrm rot="5400000">
                <a:off x="-254017" y="1677931"/>
                <a:ext cx="152400" cy="122115"/>
                <a:chOff x="7983415" y="6582508"/>
                <a:chExt cx="152400" cy="486507"/>
              </a:xfrm>
            </p:grpSpPr>
            <p:cxnSp>
              <p:nvCxnSpPr>
                <p:cNvPr id="100" name="Straight Connector 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userDrawn="1"/>
            </p:nvGrpSpPr>
            <p:grpSpPr>
              <a:xfrm rot="5400000">
                <a:off x="-254017" y="997340"/>
                <a:ext cx="152400" cy="122115"/>
                <a:chOff x="7983415" y="6582508"/>
                <a:chExt cx="152400" cy="486507"/>
              </a:xfrm>
            </p:grpSpPr>
            <p:cxnSp>
              <p:nvCxnSpPr>
                <p:cNvPr id="98" name="Straight Connector 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7" name="Straight Connector 96"/>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userDrawn="1"/>
          </p:nvGrpSpPr>
          <p:grpSpPr>
            <a:xfrm>
              <a:off x="9166483" y="454007"/>
              <a:ext cx="122115" cy="5945205"/>
              <a:chOff x="-238875" y="454007"/>
              <a:chExt cx="122115" cy="5945205"/>
            </a:xfrm>
          </p:grpSpPr>
          <p:cxnSp>
            <p:nvCxnSpPr>
              <p:cNvPr id="50" name="Straight Connector 49"/>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51" name="Group 50"/>
              <p:cNvGrpSpPr/>
              <p:nvPr userDrawn="1"/>
            </p:nvGrpSpPr>
            <p:grpSpPr>
              <a:xfrm rot="5400000">
                <a:off x="-254017" y="5940709"/>
                <a:ext cx="152400" cy="122115"/>
                <a:chOff x="7983415" y="6582508"/>
                <a:chExt cx="152400" cy="486507"/>
              </a:xfrm>
            </p:grpSpPr>
            <p:cxnSp>
              <p:nvCxnSpPr>
                <p:cNvPr id="83" name="Straight Connector 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userDrawn="1"/>
            </p:nvGrpSpPr>
            <p:grpSpPr>
              <a:xfrm rot="5400000">
                <a:off x="-254017" y="5467067"/>
                <a:ext cx="152400" cy="122115"/>
                <a:chOff x="7983415" y="6582508"/>
                <a:chExt cx="152400" cy="486507"/>
              </a:xfrm>
            </p:grpSpPr>
            <p:cxnSp>
              <p:nvCxnSpPr>
                <p:cNvPr id="81" name="Straight Connector 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userDrawn="1"/>
            </p:nvGrpSpPr>
            <p:grpSpPr>
              <a:xfrm rot="5400000">
                <a:off x="-254017" y="4993425"/>
                <a:ext cx="152400" cy="122115"/>
                <a:chOff x="7983415" y="6582508"/>
                <a:chExt cx="152400" cy="486507"/>
              </a:xfrm>
            </p:grpSpPr>
            <p:cxnSp>
              <p:nvCxnSpPr>
                <p:cNvPr id="79" name="Straight Connector 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userDrawn="1"/>
            </p:nvGrpSpPr>
            <p:grpSpPr>
              <a:xfrm rot="5400000">
                <a:off x="-254017" y="4519783"/>
                <a:ext cx="152400" cy="122115"/>
                <a:chOff x="7983415" y="6582508"/>
                <a:chExt cx="152400" cy="486507"/>
              </a:xfrm>
            </p:grpSpPr>
            <p:cxnSp>
              <p:nvCxnSpPr>
                <p:cNvPr id="77" name="Straight Connector 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userDrawn="1"/>
            </p:nvGrpSpPr>
            <p:grpSpPr>
              <a:xfrm rot="5400000">
                <a:off x="-254017" y="4046141"/>
                <a:ext cx="152400" cy="122115"/>
                <a:chOff x="7983415" y="6582508"/>
                <a:chExt cx="152400" cy="486507"/>
              </a:xfrm>
            </p:grpSpPr>
            <p:cxnSp>
              <p:nvCxnSpPr>
                <p:cNvPr id="75" name="Straight Connector 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userDrawn="1"/>
            </p:nvGrpSpPr>
            <p:grpSpPr>
              <a:xfrm rot="5400000">
                <a:off x="-254017" y="3572499"/>
                <a:ext cx="152400" cy="122115"/>
                <a:chOff x="7983415" y="6582508"/>
                <a:chExt cx="152400" cy="486507"/>
              </a:xfrm>
            </p:grpSpPr>
            <p:cxnSp>
              <p:nvCxnSpPr>
                <p:cNvPr id="73" name="Straight Connector 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userDrawn="1"/>
            </p:nvGrpSpPr>
            <p:grpSpPr>
              <a:xfrm rot="5400000">
                <a:off x="-254017" y="3098857"/>
                <a:ext cx="152400" cy="122115"/>
                <a:chOff x="7983415" y="6582508"/>
                <a:chExt cx="152400" cy="486507"/>
              </a:xfrm>
            </p:grpSpPr>
            <p:cxnSp>
              <p:nvCxnSpPr>
                <p:cNvPr id="71" name="Straight Connector 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userDrawn="1"/>
            </p:nvGrpSpPr>
            <p:grpSpPr>
              <a:xfrm rot="5400000">
                <a:off x="-254017" y="2625215"/>
                <a:ext cx="152400" cy="122115"/>
                <a:chOff x="7983415" y="6582508"/>
                <a:chExt cx="152400" cy="486507"/>
              </a:xfrm>
            </p:grpSpPr>
            <p:cxnSp>
              <p:nvCxnSpPr>
                <p:cNvPr id="69" name="Straight Connector 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rot="5400000">
                <a:off x="-254017" y="2151573"/>
                <a:ext cx="152400" cy="122115"/>
                <a:chOff x="7983415" y="6582508"/>
                <a:chExt cx="152400" cy="486507"/>
              </a:xfrm>
            </p:grpSpPr>
            <p:cxnSp>
              <p:nvCxnSpPr>
                <p:cNvPr id="67" name="Straight Connector 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userDrawn="1"/>
            </p:nvGrpSpPr>
            <p:grpSpPr>
              <a:xfrm rot="5400000">
                <a:off x="-254017" y="1677931"/>
                <a:ext cx="152400" cy="122115"/>
                <a:chOff x="7983415" y="6582508"/>
                <a:chExt cx="152400" cy="486507"/>
              </a:xfrm>
            </p:grpSpPr>
            <p:cxnSp>
              <p:nvCxnSpPr>
                <p:cNvPr id="65" name="Straight Connector 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userDrawn="1"/>
            </p:nvGrpSpPr>
            <p:grpSpPr>
              <a:xfrm rot="5400000">
                <a:off x="-254017" y="997340"/>
                <a:ext cx="152400" cy="122115"/>
                <a:chOff x="7983415" y="6582508"/>
                <a:chExt cx="152400" cy="486507"/>
              </a:xfrm>
            </p:grpSpPr>
            <p:cxnSp>
              <p:nvCxnSpPr>
                <p:cNvPr id="63" name="Straight Connector 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userDrawn="1"/>
          </p:nvGrpSpPr>
          <p:grpSpPr>
            <a:xfrm>
              <a:off x="457731" y="-141165"/>
              <a:ext cx="8226688" cy="122115"/>
              <a:chOff x="457731" y="6582508"/>
              <a:chExt cx="8226688" cy="486507"/>
            </a:xfrm>
          </p:grpSpPr>
          <p:cxnSp>
            <p:nvCxnSpPr>
              <p:cNvPr id="15" name="Straight Connector 14"/>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 name="Group 16"/>
              <p:cNvGrpSpPr/>
              <p:nvPr userDrawn="1"/>
            </p:nvGrpSpPr>
            <p:grpSpPr>
              <a:xfrm>
                <a:off x="7986158" y="6582508"/>
                <a:ext cx="152400" cy="486507"/>
                <a:chOff x="7983415" y="6582508"/>
                <a:chExt cx="152400" cy="486507"/>
              </a:xfrm>
            </p:grpSpPr>
            <p:cxnSp>
              <p:nvCxnSpPr>
                <p:cNvPr id="48" name="Straight Connector 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userDrawn="1"/>
            </p:nvGrpSpPr>
            <p:grpSpPr>
              <a:xfrm>
                <a:off x="7287901" y="6582508"/>
                <a:ext cx="152400" cy="486507"/>
                <a:chOff x="7983415" y="6582508"/>
                <a:chExt cx="152400" cy="486507"/>
              </a:xfrm>
            </p:grpSpPr>
            <p:cxnSp>
              <p:nvCxnSpPr>
                <p:cNvPr id="46" name="Straight Connector 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userDrawn="1"/>
            </p:nvGrpSpPr>
            <p:grpSpPr>
              <a:xfrm>
                <a:off x="6589644" y="6582508"/>
                <a:ext cx="152400" cy="486507"/>
                <a:chOff x="7983415" y="6582508"/>
                <a:chExt cx="152400" cy="486507"/>
              </a:xfrm>
            </p:grpSpPr>
            <p:cxnSp>
              <p:nvCxnSpPr>
                <p:cNvPr id="44" name="Straight Connector 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userDrawn="1"/>
            </p:nvGrpSpPr>
            <p:grpSpPr>
              <a:xfrm>
                <a:off x="5891387" y="6582508"/>
                <a:ext cx="152400" cy="486507"/>
                <a:chOff x="7983415" y="6582508"/>
                <a:chExt cx="152400" cy="486507"/>
              </a:xfrm>
            </p:grpSpPr>
            <p:cxnSp>
              <p:nvCxnSpPr>
                <p:cNvPr id="42" name="Straight Connector 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userDrawn="1"/>
            </p:nvGrpSpPr>
            <p:grpSpPr>
              <a:xfrm>
                <a:off x="5193130" y="6582508"/>
                <a:ext cx="152400" cy="486507"/>
                <a:chOff x="7983415" y="6582508"/>
                <a:chExt cx="152400" cy="486507"/>
              </a:xfrm>
            </p:grpSpPr>
            <p:cxnSp>
              <p:nvCxnSpPr>
                <p:cNvPr id="40" name="Straight Connector 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userDrawn="1"/>
            </p:nvGrpSpPr>
            <p:grpSpPr>
              <a:xfrm>
                <a:off x="4494873" y="6582508"/>
                <a:ext cx="152400" cy="486507"/>
                <a:chOff x="7983415" y="6582508"/>
                <a:chExt cx="152400" cy="486507"/>
              </a:xfrm>
            </p:grpSpPr>
            <p:cxnSp>
              <p:nvCxnSpPr>
                <p:cNvPr id="38" name="Straight Connector 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3796616" y="6582508"/>
                <a:ext cx="152400" cy="486507"/>
                <a:chOff x="7983415" y="6582508"/>
                <a:chExt cx="152400" cy="486507"/>
              </a:xfrm>
            </p:grpSpPr>
            <p:cxnSp>
              <p:nvCxnSpPr>
                <p:cNvPr id="36" name="Straight Connector 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3098359" y="6582508"/>
                <a:ext cx="152400" cy="486507"/>
                <a:chOff x="7983415" y="6582508"/>
                <a:chExt cx="152400" cy="486507"/>
              </a:xfrm>
            </p:grpSpPr>
            <p:cxnSp>
              <p:nvCxnSpPr>
                <p:cNvPr id="34" name="Straight Connector 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a:xfrm>
                <a:off x="2400102" y="6582508"/>
                <a:ext cx="152400" cy="486507"/>
                <a:chOff x="7983415" y="6582508"/>
                <a:chExt cx="152400" cy="486507"/>
              </a:xfrm>
            </p:grpSpPr>
            <p:cxnSp>
              <p:nvCxnSpPr>
                <p:cNvPr id="32" name="Straight Connector 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userDrawn="1"/>
            </p:nvGrpSpPr>
            <p:grpSpPr>
              <a:xfrm>
                <a:off x="1701845" y="6582508"/>
                <a:ext cx="152400" cy="486507"/>
                <a:chOff x="7983415" y="6582508"/>
                <a:chExt cx="152400" cy="486507"/>
              </a:xfrm>
            </p:grpSpPr>
            <p:cxnSp>
              <p:nvCxnSpPr>
                <p:cNvPr id="30" name="Straight Connector 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a:xfrm>
                <a:off x="1003588" y="6582508"/>
                <a:ext cx="152400" cy="486507"/>
                <a:chOff x="7983415" y="6582508"/>
                <a:chExt cx="152400" cy="486507"/>
              </a:xfrm>
            </p:grpSpPr>
            <p:cxnSp>
              <p:nvCxnSpPr>
                <p:cNvPr id="28" name="Straight Connector 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 name="Title Placeholder 1"/>
          <p:cNvSpPr>
            <a:spLocks noGrp="1"/>
          </p:cNvSpPr>
          <p:nvPr>
            <p:ph type="title"/>
          </p:nvPr>
        </p:nvSpPr>
        <p:spPr>
          <a:xfrm>
            <a:off x="407117" y="466597"/>
            <a:ext cx="11378465" cy="524998"/>
          </a:xfrm>
          <a:prstGeom prst="rect">
            <a:avLst/>
          </a:prstGeom>
        </p:spPr>
        <p:txBody>
          <a:bodyPr vert="horz" lIns="0" tIns="0" rIns="0" bIns="0" rtlCol="0" anchor="ctr" anchorCtr="0">
            <a:noAutofit/>
          </a:bodyPr>
          <a:lstStyle/>
          <a:p>
            <a:r>
              <a:rPr lang="en-US" dirty="0"/>
              <a:t>Click to edit slide headline</a:t>
            </a:r>
          </a:p>
        </p:txBody>
      </p:sp>
      <p:sp>
        <p:nvSpPr>
          <p:cNvPr id="231" name="TextBox 230"/>
          <p:cNvSpPr txBox="1"/>
          <p:nvPr/>
        </p:nvSpPr>
        <p:spPr>
          <a:xfrm>
            <a:off x="11659859" y="6708162"/>
            <a:ext cx="524616" cy="138550"/>
          </a:xfrm>
          <a:prstGeom prst="rect">
            <a:avLst/>
          </a:prstGeom>
          <a:noFill/>
        </p:spPr>
        <p:txBody>
          <a:bodyPr wrap="square" lIns="0" tIns="0" rIns="0" bIns="0" rtlCol="0">
            <a:noAutofit/>
          </a:bodyPr>
          <a:lstStyle/>
          <a:p>
            <a:pPr algn="l"/>
            <a:fld id="{567A4CEE-210B-4A43-8E57-98E37E0AC15F}" type="slidenum">
              <a:rPr lang="en-US" sz="800" spc="0" baseline="0" smtClean="0">
                <a:solidFill>
                  <a:srgbClr val="2D2D2A"/>
                </a:solidFill>
                <a:latin typeface="+mj-lt"/>
              </a:rPr>
              <a:pPr algn="l"/>
              <a:t>‹#›</a:t>
            </a:fld>
            <a:endParaRPr lang="en-US" sz="800" spc="0" baseline="0" dirty="0">
              <a:solidFill>
                <a:srgbClr val="2D2D2A"/>
              </a:solidFill>
              <a:latin typeface="+mj-lt"/>
            </a:endParaRPr>
          </a:p>
        </p:txBody>
      </p:sp>
      <p:sp>
        <p:nvSpPr>
          <p:cNvPr id="10" name="Rectangle 9"/>
          <p:cNvSpPr/>
          <p:nvPr userDrawn="1"/>
        </p:nvSpPr>
        <p:spPr>
          <a:xfrm>
            <a:off x="5700680" y="6708173"/>
            <a:ext cx="5771411" cy="138551"/>
          </a:xfrm>
          <a:prstGeom prst="rect">
            <a:avLst/>
          </a:prstGeom>
          <a:noFill/>
        </p:spPr>
        <p:txBody>
          <a:bodyPr wrap="square" lIns="0" tIns="0" rIns="0" bIns="0" rtlCol="0">
            <a:noAutofit/>
          </a:bodyPr>
          <a:lstStyle/>
          <a:p>
            <a:pPr marL="0" lvl="0" indent="0" algn="r"/>
            <a:endParaRPr lang="en-US" sz="800" spc="0" baseline="0" dirty="0">
              <a:solidFill>
                <a:schemeClr val="tx1">
                  <a:lumMod val="75000"/>
                  <a:lumOff val="25000"/>
                </a:schemeClr>
              </a:solidFill>
              <a:latin typeface="+mj-lt"/>
            </a:endParaRPr>
          </a:p>
        </p:txBody>
      </p:sp>
      <p:sp>
        <p:nvSpPr>
          <p:cNvPr id="3" name="Text Placeholder 2"/>
          <p:cNvSpPr>
            <a:spLocks noGrp="1"/>
          </p:cNvSpPr>
          <p:nvPr>
            <p:ph type="body" idx="1"/>
          </p:nvPr>
        </p:nvSpPr>
        <p:spPr>
          <a:xfrm>
            <a:off x="406400" y="1600206"/>
            <a:ext cx="11379200" cy="4525963"/>
          </a:xfrm>
          <a:prstGeom prst="rect">
            <a:avLst/>
          </a:prstGeom>
        </p:spPr>
        <p:txBody>
          <a:bodyPr vert="horz" lIns="91440" tIns="45720" rIns="91440" bIns="45720" rtlCol="0">
            <a:normAutofit/>
          </a:bodyPr>
          <a:lstStyle/>
          <a:p>
            <a:r>
              <a:rPr lang="en-US" sz="1800" dirty="0"/>
              <a:t>Click to edit text</a:t>
            </a:r>
          </a:p>
          <a:p>
            <a:pPr lvl="1"/>
            <a:r>
              <a:rPr lang="en-US" sz="1800" dirty="0"/>
              <a:t>Click tab for second level</a:t>
            </a:r>
          </a:p>
          <a:p>
            <a:pPr lvl="2"/>
            <a:r>
              <a:rPr lang="en-US" sz="1800" dirty="0"/>
              <a:t>Click tab for third level (great for body text)</a:t>
            </a:r>
          </a:p>
          <a:p>
            <a:pPr lvl="3">
              <a:spcBef>
                <a:spcPts val="1200"/>
              </a:spcBef>
            </a:pPr>
            <a:r>
              <a:rPr lang="en-US" sz="1400" dirty="0"/>
              <a:t>Click tab for fourth level (great for sub-heads)</a:t>
            </a:r>
          </a:p>
          <a:p>
            <a:pPr lvl="4"/>
            <a:r>
              <a:rPr lang="en-US" sz="1600" dirty="0"/>
              <a:t>Click tab for fifth level</a:t>
            </a:r>
          </a:p>
          <a:p>
            <a:pPr lvl="5"/>
            <a:r>
              <a:rPr lang="en-US" sz="1600" dirty="0"/>
              <a:t>Click tab for sixth level (great for body text)</a:t>
            </a:r>
          </a:p>
        </p:txBody>
      </p:sp>
      <p:cxnSp>
        <p:nvCxnSpPr>
          <p:cNvPr id="157" name="Straight Connector 156"/>
          <p:cNvCxnSpPr/>
          <p:nvPr userDrawn="1"/>
        </p:nvCxnSpPr>
        <p:spPr>
          <a:xfrm>
            <a:off x="457200" y="6836362"/>
            <a:ext cx="1171936" cy="0"/>
          </a:xfrm>
          <a:prstGeom prst="line">
            <a:avLst/>
          </a:prstGeom>
          <a:ln w="57150" cmpd="sng">
            <a:solidFill>
              <a:srgbClr val="F37021"/>
            </a:solidFill>
          </a:ln>
        </p:spPr>
        <p:style>
          <a:lnRef idx="1">
            <a:schemeClr val="accent1"/>
          </a:lnRef>
          <a:fillRef idx="0">
            <a:schemeClr val="accent1"/>
          </a:fillRef>
          <a:effectRef idx="0">
            <a:schemeClr val="accent1"/>
          </a:effectRef>
          <a:fontRef idx="minor">
            <a:schemeClr val="tx1"/>
          </a:fontRef>
        </p:style>
      </p:cxnSp>
      <p:pic>
        <p:nvPicPr>
          <p:cNvPr id="158" name="Picture 157"/>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604451" y="6414448"/>
            <a:ext cx="920126" cy="322110"/>
          </a:xfrm>
          <a:prstGeom prst="rect">
            <a:avLst/>
          </a:prstGeom>
        </p:spPr>
      </p:pic>
    </p:spTree>
    <p:extLst>
      <p:ext uri="{BB962C8B-B14F-4D97-AF65-F5344CB8AC3E}">
        <p14:creationId xmlns:p14="http://schemas.microsoft.com/office/powerpoint/2010/main" val="4246620440"/>
      </p:ext>
    </p:extLst>
  </p:cSld>
  <p:clrMap bg1="lt1" tx1="dk1" bg2="lt2" tx2="dk2" accent1="accent1" accent2="accent2" accent3="accent3" accent4="accent4" accent5="accent5" accent6="accent6" hlink="hlink" folHlink="folHlink"/>
  <p:sldLayoutIdLst>
    <p:sldLayoutId id="2147483745" r:id="rId1"/>
    <p:sldLayoutId id="2147483758" r:id="rId2"/>
    <p:sldLayoutId id="2147483759" r:id="rId3"/>
    <p:sldLayoutId id="2147483760" r:id="rId4"/>
    <p:sldLayoutId id="2147483761" r:id="rId5"/>
    <p:sldLayoutId id="2147483756" r:id="rId6"/>
    <p:sldLayoutId id="2147483650" r:id="rId7"/>
    <p:sldLayoutId id="2147483763" r:id="rId8"/>
    <p:sldLayoutId id="2147483663" r:id="rId9"/>
    <p:sldLayoutId id="2147483753" r:id="rId10"/>
    <p:sldLayoutId id="2147483668" r:id="rId11"/>
    <p:sldLayoutId id="2147483669" r:id="rId12"/>
    <p:sldLayoutId id="2147483660" r:id="rId13"/>
    <p:sldLayoutId id="2147483754" r:id="rId14"/>
    <p:sldLayoutId id="2147483752" r:id="rId15"/>
    <p:sldLayoutId id="2147483764" r:id="rId16"/>
    <p:sldLayoutId id="2147483765" r:id="rId17"/>
    <p:sldLayoutId id="2147483772" r:id="rId18"/>
    <p:sldLayoutId id="2147483773" r:id="rId19"/>
    <p:sldLayoutId id="2147483774" r:id="rId20"/>
    <p:sldLayoutId id="2147483776" r:id="rId21"/>
    <p:sldLayoutId id="2147483777" r:id="rId22"/>
    <p:sldLayoutId id="2147483778" r:id="rId23"/>
  </p:sldLayoutIdLst>
  <p:transition spd="slow">
    <p:push/>
  </p:transition>
  <p:txStyles>
    <p:titleStyle>
      <a:lvl1pPr algn="ctr" defTabSz="914400" rtl="0" eaLnBrk="1" latinLnBrk="0" hangingPunct="1">
        <a:lnSpc>
          <a:spcPct val="90000"/>
        </a:lnSpc>
        <a:spcBef>
          <a:spcPct val="0"/>
        </a:spcBef>
        <a:buNone/>
        <a:defRPr sz="2400" kern="1200" cap="none" spc="0" baseline="0">
          <a:solidFill>
            <a:srgbClr val="000000"/>
          </a:solidFill>
          <a:latin typeface="Calibri"/>
          <a:ea typeface="+mj-ea"/>
          <a:cs typeface="+mj-cs"/>
        </a:defRPr>
      </a:lvl1pPr>
    </p:titleStyle>
    <p:bodyStyle>
      <a:lvl1pPr marL="0" indent="0" algn="l" defTabSz="914400" rtl="0" eaLnBrk="1" latinLnBrk="0" hangingPunct="1">
        <a:lnSpc>
          <a:spcPct val="120000"/>
        </a:lnSpc>
        <a:spcBef>
          <a:spcPts val="600"/>
        </a:spcBef>
        <a:spcAft>
          <a:spcPts val="0"/>
        </a:spcAft>
        <a:buFont typeface="Calibri" panose="020F0502020204030204" pitchFamily="34" charset="0"/>
        <a:buChar char="​"/>
        <a:defRPr sz="1600" b="1" i="0" kern="1200">
          <a:solidFill>
            <a:srgbClr val="F37021"/>
          </a:solidFill>
          <a:latin typeface="Calibri"/>
          <a:ea typeface="+mn-ea"/>
          <a:cs typeface="Calibri"/>
        </a:defRPr>
      </a:lvl1pPr>
      <a:lvl2pPr marL="0" indent="0" algn="l" defTabSz="914400" rtl="0" eaLnBrk="1" latinLnBrk="0" hangingPunct="1">
        <a:lnSpc>
          <a:spcPct val="100000"/>
        </a:lnSpc>
        <a:spcBef>
          <a:spcPts val="600"/>
        </a:spcBef>
        <a:spcAft>
          <a:spcPts val="0"/>
        </a:spcAft>
        <a:buFont typeface="Calibri" panose="020F0502020204030204" pitchFamily="34" charset="0"/>
        <a:buChar char="​"/>
        <a:defRPr sz="1600" b="1" i="0" kern="1200">
          <a:solidFill>
            <a:srgbClr val="2D2D2A"/>
          </a:solidFill>
          <a:latin typeface="Calibri"/>
          <a:ea typeface="+mn-ea"/>
          <a:cs typeface="Calibri"/>
        </a:defRPr>
      </a:lvl2pPr>
      <a:lvl3pPr marL="0" indent="0" algn="l" defTabSz="914400" rtl="0" eaLnBrk="1" latinLnBrk="0" hangingPunct="1">
        <a:lnSpc>
          <a:spcPct val="100000"/>
        </a:lnSpc>
        <a:spcBef>
          <a:spcPts val="600"/>
        </a:spcBef>
        <a:spcAft>
          <a:spcPts val="0"/>
        </a:spcAft>
        <a:buFont typeface="Calibri" panose="020F0502020204030204" pitchFamily="34" charset="0"/>
        <a:buChar char="​"/>
        <a:defRPr sz="1200" b="0" i="0" kern="1200">
          <a:solidFill>
            <a:schemeClr val="tx1"/>
          </a:solidFill>
          <a:latin typeface="Calibri"/>
          <a:ea typeface="+mn-ea"/>
          <a:cs typeface="Calibri"/>
        </a:defRPr>
      </a:lvl3pPr>
      <a:lvl4pPr marL="0" indent="0" algn="l" defTabSz="914400" rtl="0" eaLnBrk="1" latinLnBrk="0" hangingPunct="1">
        <a:lnSpc>
          <a:spcPct val="110000"/>
        </a:lnSpc>
        <a:spcBef>
          <a:spcPts val="600"/>
        </a:spcBef>
        <a:spcAft>
          <a:spcPts val="0"/>
        </a:spcAft>
        <a:buFont typeface="Calibri" panose="020F0502020204030204" pitchFamily="34" charset="0"/>
        <a:buChar char="​"/>
        <a:defRPr sz="1400" b="1" i="0" kern="1200" cap="all">
          <a:solidFill>
            <a:schemeClr val="tx1"/>
          </a:solidFill>
          <a:latin typeface="Calibri"/>
          <a:ea typeface="+mn-ea"/>
          <a:cs typeface="Calibri"/>
        </a:defRPr>
      </a:lvl4pPr>
      <a:lvl5pPr marL="0" indent="0" algn="l" defTabSz="914400" rtl="0" eaLnBrk="1" latinLnBrk="0" hangingPunct="1">
        <a:lnSpc>
          <a:spcPct val="100000"/>
        </a:lnSpc>
        <a:spcBef>
          <a:spcPts val="600"/>
        </a:spcBef>
        <a:spcAft>
          <a:spcPts val="0"/>
        </a:spcAft>
        <a:buFont typeface="Calibri" panose="020F0502020204030204" pitchFamily="34" charset="0"/>
        <a:buChar char="​"/>
        <a:defRPr sz="1400" b="1" i="0" kern="1200">
          <a:solidFill>
            <a:srgbClr val="7F7F7F"/>
          </a:solidFill>
          <a:latin typeface="Calibri"/>
          <a:ea typeface="+mn-ea"/>
          <a:cs typeface="Calibri"/>
        </a:defRPr>
      </a:lvl5pPr>
      <a:lvl6pPr marL="0" indent="0" algn="l" defTabSz="914400" rtl="0" eaLnBrk="1" latinLnBrk="0" hangingPunct="1">
        <a:lnSpc>
          <a:spcPct val="100000"/>
        </a:lnSpc>
        <a:spcBef>
          <a:spcPts val="600"/>
        </a:spcBef>
        <a:buFont typeface="Arial" panose="020B0604020202020204" pitchFamily="34" charset="0"/>
        <a:buNone/>
        <a:defRPr sz="1400" b="0" i="0" kern="1200" baseline="0">
          <a:solidFill>
            <a:schemeClr val="bg1">
              <a:lumMod val="50000"/>
            </a:schemeClr>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9000">
              <a:schemeClr val="accent4">
                <a:lumMod val="90000"/>
              </a:schemeClr>
            </a:gs>
            <a:gs pos="100000">
              <a:schemeClr val="bg1"/>
            </a:gs>
            <a:gs pos="59000">
              <a:schemeClr val="accent4"/>
            </a:gs>
          </a:gsLst>
          <a:lin ang="8100000" scaled="0"/>
          <a:tileRect/>
        </a:gradFill>
        <a:effectLst/>
      </p:bgPr>
    </p:bg>
    <p:spTree>
      <p:nvGrpSpPr>
        <p:cNvPr id="1" name=""/>
        <p:cNvGrpSpPr/>
        <p:nvPr/>
      </p:nvGrpSpPr>
      <p:grpSpPr>
        <a:xfrm>
          <a:off x="0" y="0"/>
          <a:ext cx="0" cy="0"/>
          <a:chOff x="0" y="0"/>
          <a:chExt cx="0" cy="0"/>
        </a:xfrm>
      </p:grpSpPr>
      <p:grpSp>
        <p:nvGrpSpPr>
          <p:cNvPr id="11" name="Group 10"/>
          <p:cNvGrpSpPr/>
          <p:nvPr userDrawn="1"/>
        </p:nvGrpSpPr>
        <p:grpSpPr>
          <a:xfrm>
            <a:off x="-201766" y="-141165"/>
            <a:ext cx="12586564" cy="7136527"/>
            <a:chOff x="-151325" y="-141165"/>
            <a:chExt cx="9439923" cy="7136527"/>
          </a:xfrm>
        </p:grpSpPr>
        <p:grpSp>
          <p:nvGrpSpPr>
            <p:cNvPr id="12" name="Group 11"/>
            <p:cNvGrpSpPr/>
            <p:nvPr userDrawn="1"/>
          </p:nvGrpSpPr>
          <p:grpSpPr>
            <a:xfrm>
              <a:off x="457731" y="6873247"/>
              <a:ext cx="8226688" cy="122115"/>
              <a:chOff x="457731" y="6582508"/>
              <a:chExt cx="8226688" cy="486507"/>
            </a:xfrm>
          </p:grpSpPr>
          <p:cxnSp>
            <p:nvCxnSpPr>
              <p:cNvPr id="121" name="Straight Connector 12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23" name="Group 122"/>
              <p:cNvGrpSpPr/>
              <p:nvPr userDrawn="1"/>
            </p:nvGrpSpPr>
            <p:grpSpPr>
              <a:xfrm>
                <a:off x="7986158" y="6582508"/>
                <a:ext cx="152400" cy="486507"/>
                <a:chOff x="7983415" y="6582508"/>
                <a:chExt cx="152400" cy="486507"/>
              </a:xfrm>
            </p:grpSpPr>
            <p:cxnSp>
              <p:nvCxnSpPr>
                <p:cNvPr id="154" name="Straight Connector 1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userDrawn="1"/>
            </p:nvGrpSpPr>
            <p:grpSpPr>
              <a:xfrm>
                <a:off x="7287901" y="6582508"/>
                <a:ext cx="152400" cy="486507"/>
                <a:chOff x="7983415" y="6582508"/>
                <a:chExt cx="152400" cy="486507"/>
              </a:xfrm>
            </p:grpSpPr>
            <p:cxnSp>
              <p:nvCxnSpPr>
                <p:cNvPr id="152" name="Straight Connector 1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userDrawn="1"/>
            </p:nvGrpSpPr>
            <p:grpSpPr>
              <a:xfrm>
                <a:off x="6589644" y="6582508"/>
                <a:ext cx="152400" cy="486507"/>
                <a:chOff x="7983415" y="6582508"/>
                <a:chExt cx="152400" cy="486507"/>
              </a:xfrm>
            </p:grpSpPr>
            <p:cxnSp>
              <p:nvCxnSpPr>
                <p:cNvPr id="150" name="Straight Connector 1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userDrawn="1"/>
            </p:nvGrpSpPr>
            <p:grpSpPr>
              <a:xfrm>
                <a:off x="5891387" y="6582508"/>
                <a:ext cx="152400" cy="486507"/>
                <a:chOff x="7983415" y="6582508"/>
                <a:chExt cx="152400" cy="486507"/>
              </a:xfrm>
            </p:grpSpPr>
            <p:cxnSp>
              <p:nvCxnSpPr>
                <p:cNvPr id="148" name="Straight Connector 1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7" name="Group 126"/>
              <p:cNvGrpSpPr/>
              <p:nvPr userDrawn="1"/>
            </p:nvGrpSpPr>
            <p:grpSpPr>
              <a:xfrm>
                <a:off x="5193130" y="6582508"/>
                <a:ext cx="152400" cy="486507"/>
                <a:chOff x="7983415" y="6582508"/>
                <a:chExt cx="152400" cy="486507"/>
              </a:xfrm>
            </p:grpSpPr>
            <p:cxnSp>
              <p:nvCxnSpPr>
                <p:cNvPr id="146" name="Straight Connector 1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userDrawn="1"/>
            </p:nvGrpSpPr>
            <p:grpSpPr>
              <a:xfrm>
                <a:off x="4494873" y="6582508"/>
                <a:ext cx="152400" cy="486507"/>
                <a:chOff x="7983415" y="6582508"/>
                <a:chExt cx="152400" cy="486507"/>
              </a:xfrm>
            </p:grpSpPr>
            <p:cxnSp>
              <p:nvCxnSpPr>
                <p:cNvPr id="144" name="Straight Connector 1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userDrawn="1"/>
            </p:nvGrpSpPr>
            <p:grpSpPr>
              <a:xfrm>
                <a:off x="3796616" y="6582508"/>
                <a:ext cx="152400" cy="486507"/>
                <a:chOff x="7983415" y="6582508"/>
                <a:chExt cx="152400" cy="486507"/>
              </a:xfrm>
            </p:grpSpPr>
            <p:cxnSp>
              <p:nvCxnSpPr>
                <p:cNvPr id="142" name="Straight Connector 1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0" name="Group 129"/>
              <p:cNvGrpSpPr/>
              <p:nvPr userDrawn="1"/>
            </p:nvGrpSpPr>
            <p:grpSpPr>
              <a:xfrm>
                <a:off x="3098359" y="6582508"/>
                <a:ext cx="152400" cy="486507"/>
                <a:chOff x="7983415" y="6582508"/>
                <a:chExt cx="152400" cy="486507"/>
              </a:xfrm>
            </p:grpSpPr>
            <p:cxnSp>
              <p:nvCxnSpPr>
                <p:cNvPr id="140" name="Straight Connector 1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userDrawn="1"/>
            </p:nvGrpSpPr>
            <p:grpSpPr>
              <a:xfrm>
                <a:off x="2400102" y="6582508"/>
                <a:ext cx="152400" cy="486507"/>
                <a:chOff x="7983415" y="6582508"/>
                <a:chExt cx="152400" cy="486507"/>
              </a:xfrm>
            </p:grpSpPr>
            <p:cxnSp>
              <p:nvCxnSpPr>
                <p:cNvPr id="138" name="Straight Connector 1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userDrawn="1"/>
            </p:nvGrpSpPr>
            <p:grpSpPr>
              <a:xfrm>
                <a:off x="1701845" y="6582508"/>
                <a:ext cx="152400" cy="486507"/>
                <a:chOff x="7983415" y="6582508"/>
                <a:chExt cx="152400" cy="486507"/>
              </a:xfrm>
            </p:grpSpPr>
            <p:cxnSp>
              <p:nvCxnSpPr>
                <p:cNvPr id="136" name="Straight Connector 1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3" name="Group 132"/>
              <p:cNvGrpSpPr/>
              <p:nvPr userDrawn="1"/>
            </p:nvGrpSpPr>
            <p:grpSpPr>
              <a:xfrm>
                <a:off x="1003588" y="6582508"/>
                <a:ext cx="152400" cy="486507"/>
                <a:chOff x="7983415" y="6582508"/>
                <a:chExt cx="152400" cy="486507"/>
              </a:xfrm>
            </p:grpSpPr>
            <p:cxnSp>
              <p:nvCxnSpPr>
                <p:cNvPr id="134" name="Straight Connector 1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userDrawn="1"/>
          </p:nvGrpSpPr>
          <p:grpSpPr>
            <a:xfrm>
              <a:off x="-151325" y="454007"/>
              <a:ext cx="122115" cy="5945205"/>
              <a:chOff x="-238875" y="454007"/>
              <a:chExt cx="122115" cy="5945205"/>
            </a:xfrm>
          </p:grpSpPr>
          <p:cxnSp>
            <p:nvCxnSpPr>
              <p:cNvPr id="86" name="Straight Connector 8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87" name="Group 86"/>
              <p:cNvGrpSpPr/>
              <p:nvPr userDrawn="1"/>
            </p:nvGrpSpPr>
            <p:grpSpPr>
              <a:xfrm rot="5400000">
                <a:off x="-254017" y="5940709"/>
                <a:ext cx="152400" cy="122115"/>
                <a:chOff x="7983415" y="6582508"/>
                <a:chExt cx="152400" cy="486507"/>
              </a:xfrm>
            </p:grpSpPr>
            <p:cxnSp>
              <p:nvCxnSpPr>
                <p:cNvPr id="119" name="Straight Connector 1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userDrawn="1"/>
            </p:nvGrpSpPr>
            <p:grpSpPr>
              <a:xfrm rot="5400000">
                <a:off x="-254017" y="5467067"/>
                <a:ext cx="152400" cy="122115"/>
                <a:chOff x="7983415" y="6582508"/>
                <a:chExt cx="152400" cy="486507"/>
              </a:xfrm>
            </p:grpSpPr>
            <p:cxnSp>
              <p:nvCxnSpPr>
                <p:cNvPr id="117" name="Straight Connector 1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rot="5400000">
                <a:off x="-254017" y="4993425"/>
                <a:ext cx="152400" cy="122115"/>
                <a:chOff x="7983415" y="6582508"/>
                <a:chExt cx="152400" cy="486507"/>
              </a:xfrm>
            </p:grpSpPr>
            <p:cxnSp>
              <p:nvCxnSpPr>
                <p:cNvPr id="115" name="Straight Connector 1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userDrawn="1"/>
            </p:nvGrpSpPr>
            <p:grpSpPr>
              <a:xfrm rot="5400000">
                <a:off x="-254017" y="4519783"/>
                <a:ext cx="152400" cy="122115"/>
                <a:chOff x="7983415" y="6582508"/>
                <a:chExt cx="152400" cy="486507"/>
              </a:xfrm>
            </p:grpSpPr>
            <p:cxnSp>
              <p:nvCxnSpPr>
                <p:cNvPr id="113" name="Straight Connector 1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userDrawn="1"/>
            </p:nvGrpSpPr>
            <p:grpSpPr>
              <a:xfrm rot="5400000">
                <a:off x="-254017" y="4046141"/>
                <a:ext cx="152400" cy="122115"/>
                <a:chOff x="7983415" y="6582508"/>
                <a:chExt cx="152400" cy="486507"/>
              </a:xfrm>
            </p:grpSpPr>
            <p:cxnSp>
              <p:nvCxnSpPr>
                <p:cNvPr id="111" name="Straight Connector 1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rot="5400000">
                <a:off x="-254017" y="3572499"/>
                <a:ext cx="152400" cy="122115"/>
                <a:chOff x="7983415" y="6582508"/>
                <a:chExt cx="152400" cy="486507"/>
              </a:xfrm>
            </p:grpSpPr>
            <p:cxnSp>
              <p:nvCxnSpPr>
                <p:cNvPr id="109" name="Straight Connector 1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userDrawn="1"/>
            </p:nvGrpSpPr>
            <p:grpSpPr>
              <a:xfrm rot="5400000">
                <a:off x="-254017" y="3098857"/>
                <a:ext cx="152400" cy="122115"/>
                <a:chOff x="7983415" y="6582508"/>
                <a:chExt cx="152400" cy="486507"/>
              </a:xfrm>
            </p:grpSpPr>
            <p:cxnSp>
              <p:nvCxnSpPr>
                <p:cNvPr id="107" name="Straight Connector 1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rot="5400000">
                <a:off x="-254017" y="2625215"/>
                <a:ext cx="152400" cy="122115"/>
                <a:chOff x="7983415" y="6582508"/>
                <a:chExt cx="152400" cy="486507"/>
              </a:xfrm>
            </p:grpSpPr>
            <p:cxnSp>
              <p:nvCxnSpPr>
                <p:cNvPr id="105" name="Straight Connector 1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userDrawn="1"/>
            </p:nvGrpSpPr>
            <p:grpSpPr>
              <a:xfrm rot="5400000">
                <a:off x="-254017" y="2151573"/>
                <a:ext cx="152400" cy="122115"/>
                <a:chOff x="7983415" y="6582508"/>
                <a:chExt cx="152400" cy="486507"/>
              </a:xfrm>
            </p:grpSpPr>
            <p:cxnSp>
              <p:nvCxnSpPr>
                <p:cNvPr id="103" name="Straight Connector 1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userDrawn="1"/>
            </p:nvGrpSpPr>
            <p:grpSpPr>
              <a:xfrm rot="5400000">
                <a:off x="-254017" y="1677931"/>
                <a:ext cx="152400" cy="122115"/>
                <a:chOff x="7983415" y="6582508"/>
                <a:chExt cx="152400" cy="486507"/>
              </a:xfrm>
            </p:grpSpPr>
            <p:cxnSp>
              <p:nvCxnSpPr>
                <p:cNvPr id="101" name="Straight Connector 1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userDrawn="1"/>
            </p:nvGrpSpPr>
            <p:grpSpPr>
              <a:xfrm rot="5400000">
                <a:off x="-254017" y="997340"/>
                <a:ext cx="152400" cy="122115"/>
                <a:chOff x="7983415" y="6582508"/>
                <a:chExt cx="152400" cy="486507"/>
              </a:xfrm>
            </p:grpSpPr>
            <p:cxnSp>
              <p:nvCxnSpPr>
                <p:cNvPr id="99" name="Straight Connector 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8" name="Straight Connector 9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userDrawn="1"/>
          </p:nvGrpSpPr>
          <p:grpSpPr>
            <a:xfrm>
              <a:off x="9166483" y="454007"/>
              <a:ext cx="122115" cy="5945205"/>
              <a:chOff x="-238875" y="454007"/>
              <a:chExt cx="122115" cy="5945205"/>
            </a:xfrm>
          </p:grpSpPr>
          <p:cxnSp>
            <p:nvCxnSpPr>
              <p:cNvPr id="51" name="Straight Connector 5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52" name="Group 51"/>
              <p:cNvGrpSpPr/>
              <p:nvPr userDrawn="1"/>
            </p:nvGrpSpPr>
            <p:grpSpPr>
              <a:xfrm rot="5400000">
                <a:off x="-254017" y="5940709"/>
                <a:ext cx="152400" cy="122115"/>
                <a:chOff x="7983415" y="6582508"/>
                <a:chExt cx="152400" cy="486507"/>
              </a:xfrm>
            </p:grpSpPr>
            <p:cxnSp>
              <p:nvCxnSpPr>
                <p:cNvPr id="84" name="Straight Connector 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userDrawn="1"/>
            </p:nvGrpSpPr>
            <p:grpSpPr>
              <a:xfrm rot="5400000">
                <a:off x="-254017" y="5467067"/>
                <a:ext cx="152400" cy="122115"/>
                <a:chOff x="7983415" y="6582508"/>
                <a:chExt cx="152400" cy="486507"/>
              </a:xfrm>
            </p:grpSpPr>
            <p:cxnSp>
              <p:nvCxnSpPr>
                <p:cNvPr id="82" name="Straight Connector 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userDrawn="1"/>
            </p:nvGrpSpPr>
            <p:grpSpPr>
              <a:xfrm rot="5400000">
                <a:off x="-254017" y="4993425"/>
                <a:ext cx="152400" cy="122115"/>
                <a:chOff x="7983415" y="6582508"/>
                <a:chExt cx="152400" cy="486507"/>
              </a:xfrm>
            </p:grpSpPr>
            <p:cxnSp>
              <p:nvCxnSpPr>
                <p:cNvPr id="80" name="Straight Connector 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userDrawn="1"/>
            </p:nvGrpSpPr>
            <p:grpSpPr>
              <a:xfrm rot="5400000">
                <a:off x="-254017" y="4519783"/>
                <a:ext cx="152400" cy="122115"/>
                <a:chOff x="7983415" y="6582508"/>
                <a:chExt cx="152400" cy="486507"/>
              </a:xfrm>
            </p:grpSpPr>
            <p:cxnSp>
              <p:nvCxnSpPr>
                <p:cNvPr id="78" name="Straight Connector 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userDrawn="1"/>
            </p:nvGrpSpPr>
            <p:grpSpPr>
              <a:xfrm rot="5400000">
                <a:off x="-254017" y="4046141"/>
                <a:ext cx="152400" cy="122115"/>
                <a:chOff x="7983415" y="6582508"/>
                <a:chExt cx="152400" cy="486507"/>
              </a:xfrm>
            </p:grpSpPr>
            <p:cxnSp>
              <p:nvCxnSpPr>
                <p:cNvPr id="76" name="Straight Connector 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userDrawn="1"/>
            </p:nvGrpSpPr>
            <p:grpSpPr>
              <a:xfrm rot="5400000">
                <a:off x="-254017" y="3572499"/>
                <a:ext cx="152400" cy="122115"/>
                <a:chOff x="7983415" y="6582508"/>
                <a:chExt cx="152400" cy="486507"/>
              </a:xfrm>
            </p:grpSpPr>
            <p:cxnSp>
              <p:nvCxnSpPr>
                <p:cNvPr id="74" name="Straight Connector 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userDrawn="1"/>
            </p:nvGrpSpPr>
            <p:grpSpPr>
              <a:xfrm rot="5400000">
                <a:off x="-254017" y="3098857"/>
                <a:ext cx="152400" cy="122115"/>
                <a:chOff x="7983415" y="6582508"/>
                <a:chExt cx="152400" cy="486507"/>
              </a:xfrm>
            </p:grpSpPr>
            <p:cxnSp>
              <p:nvCxnSpPr>
                <p:cNvPr id="72" name="Straight Connector 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rot="5400000">
                <a:off x="-254017" y="2625215"/>
                <a:ext cx="152400" cy="122115"/>
                <a:chOff x="7983415" y="6582508"/>
                <a:chExt cx="152400" cy="486507"/>
              </a:xfrm>
            </p:grpSpPr>
            <p:cxnSp>
              <p:nvCxnSpPr>
                <p:cNvPr id="70" name="Straight Connector 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userDrawn="1"/>
            </p:nvGrpSpPr>
            <p:grpSpPr>
              <a:xfrm rot="5400000">
                <a:off x="-254017" y="2151573"/>
                <a:ext cx="152400" cy="122115"/>
                <a:chOff x="7983415" y="6582508"/>
                <a:chExt cx="152400" cy="486507"/>
              </a:xfrm>
            </p:grpSpPr>
            <p:cxnSp>
              <p:nvCxnSpPr>
                <p:cNvPr id="68" name="Straight Connector 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userDrawn="1"/>
            </p:nvGrpSpPr>
            <p:grpSpPr>
              <a:xfrm rot="5400000">
                <a:off x="-254017" y="1677931"/>
                <a:ext cx="152400" cy="122115"/>
                <a:chOff x="7983415" y="6582508"/>
                <a:chExt cx="152400" cy="486507"/>
              </a:xfrm>
            </p:grpSpPr>
            <p:cxnSp>
              <p:nvCxnSpPr>
                <p:cNvPr id="66" name="Straight Connector 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userDrawn="1"/>
            </p:nvGrpSpPr>
            <p:grpSpPr>
              <a:xfrm rot="5400000">
                <a:off x="-254017" y="997340"/>
                <a:ext cx="152400" cy="122115"/>
                <a:chOff x="7983415" y="6582508"/>
                <a:chExt cx="152400" cy="486507"/>
              </a:xfrm>
            </p:grpSpPr>
            <p:cxnSp>
              <p:nvCxnSpPr>
                <p:cNvPr id="64" name="Straight Connector 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63" name="Straight Connector 6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userDrawn="1"/>
          </p:nvGrpSpPr>
          <p:grpSpPr>
            <a:xfrm>
              <a:off x="457731" y="-141165"/>
              <a:ext cx="8226688" cy="122115"/>
              <a:chOff x="457731" y="6582508"/>
              <a:chExt cx="8226688" cy="486507"/>
            </a:xfrm>
          </p:grpSpPr>
          <p:cxnSp>
            <p:nvCxnSpPr>
              <p:cNvPr id="16" name="Straight Connector 1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7986158" y="6582508"/>
                <a:ext cx="152400" cy="486507"/>
                <a:chOff x="7983415" y="6582508"/>
                <a:chExt cx="152400" cy="486507"/>
              </a:xfrm>
            </p:grpSpPr>
            <p:cxnSp>
              <p:nvCxnSpPr>
                <p:cNvPr id="49" name="Straight Connector 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userDrawn="1"/>
            </p:nvGrpSpPr>
            <p:grpSpPr>
              <a:xfrm>
                <a:off x="7287901" y="6582508"/>
                <a:ext cx="152400" cy="486507"/>
                <a:chOff x="7983415" y="6582508"/>
                <a:chExt cx="152400" cy="486507"/>
              </a:xfrm>
            </p:grpSpPr>
            <p:cxnSp>
              <p:nvCxnSpPr>
                <p:cNvPr id="47" name="Straight Connector 4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userDrawn="1"/>
            </p:nvGrpSpPr>
            <p:grpSpPr>
              <a:xfrm>
                <a:off x="6589644" y="6582508"/>
                <a:ext cx="152400" cy="486507"/>
                <a:chOff x="7983415" y="6582508"/>
                <a:chExt cx="152400" cy="486507"/>
              </a:xfrm>
            </p:grpSpPr>
            <p:cxnSp>
              <p:nvCxnSpPr>
                <p:cNvPr id="45" name="Straight Connector 4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userDrawn="1"/>
            </p:nvGrpSpPr>
            <p:grpSpPr>
              <a:xfrm>
                <a:off x="5891387" y="6582508"/>
                <a:ext cx="152400" cy="486507"/>
                <a:chOff x="7983415" y="6582508"/>
                <a:chExt cx="152400" cy="486507"/>
              </a:xfrm>
            </p:grpSpPr>
            <p:cxnSp>
              <p:nvCxnSpPr>
                <p:cNvPr id="43" name="Straight Connector 4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userDrawn="1"/>
            </p:nvGrpSpPr>
            <p:grpSpPr>
              <a:xfrm>
                <a:off x="5193130" y="6582508"/>
                <a:ext cx="152400" cy="486507"/>
                <a:chOff x="7983415" y="6582508"/>
                <a:chExt cx="152400" cy="486507"/>
              </a:xfrm>
            </p:grpSpPr>
            <p:cxnSp>
              <p:nvCxnSpPr>
                <p:cNvPr id="41" name="Straight Connector 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userDrawn="1"/>
            </p:nvGrpSpPr>
            <p:grpSpPr>
              <a:xfrm>
                <a:off x="4494873" y="6582508"/>
                <a:ext cx="152400" cy="486507"/>
                <a:chOff x="7983415" y="6582508"/>
                <a:chExt cx="152400" cy="486507"/>
              </a:xfrm>
            </p:grpSpPr>
            <p:cxnSp>
              <p:nvCxnSpPr>
                <p:cNvPr id="39" name="Straight Connector 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3796616" y="6582508"/>
                <a:ext cx="152400" cy="486507"/>
                <a:chOff x="7983415" y="6582508"/>
                <a:chExt cx="152400" cy="486507"/>
              </a:xfrm>
            </p:grpSpPr>
            <p:cxnSp>
              <p:nvCxnSpPr>
                <p:cNvPr id="37" name="Straight Connector 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a:xfrm>
                <a:off x="3098359" y="6582508"/>
                <a:ext cx="152400" cy="486507"/>
                <a:chOff x="7983415" y="6582508"/>
                <a:chExt cx="152400" cy="486507"/>
              </a:xfrm>
            </p:grpSpPr>
            <p:cxnSp>
              <p:nvCxnSpPr>
                <p:cNvPr id="35" name="Straight Connector 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userDrawn="1"/>
            </p:nvGrpSpPr>
            <p:grpSpPr>
              <a:xfrm>
                <a:off x="2400102" y="6582508"/>
                <a:ext cx="152400" cy="486507"/>
                <a:chOff x="7983415" y="6582508"/>
                <a:chExt cx="152400" cy="486507"/>
              </a:xfrm>
            </p:grpSpPr>
            <p:cxnSp>
              <p:nvCxnSpPr>
                <p:cNvPr id="33" name="Straight Connector 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a:xfrm>
                <a:off x="1701845" y="6582508"/>
                <a:ext cx="152400" cy="486507"/>
                <a:chOff x="7983415" y="6582508"/>
                <a:chExt cx="152400" cy="486507"/>
              </a:xfrm>
            </p:grpSpPr>
            <p:cxnSp>
              <p:nvCxnSpPr>
                <p:cNvPr id="31" name="Straight Connector 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userDrawn="1"/>
            </p:nvGrpSpPr>
            <p:grpSpPr>
              <a:xfrm>
                <a:off x="1003588" y="6582508"/>
                <a:ext cx="152400" cy="486507"/>
                <a:chOff x="7983415" y="6582508"/>
                <a:chExt cx="152400" cy="486507"/>
              </a:xfrm>
            </p:grpSpPr>
            <p:cxnSp>
              <p:nvCxnSpPr>
                <p:cNvPr id="29" name="Straight Connector 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 name="Title Placeholder 1"/>
          <p:cNvSpPr>
            <a:spLocks noGrp="1"/>
          </p:cNvSpPr>
          <p:nvPr>
            <p:ph type="title"/>
          </p:nvPr>
        </p:nvSpPr>
        <p:spPr>
          <a:xfrm>
            <a:off x="1524004" y="457200"/>
            <a:ext cx="10055227" cy="524998"/>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1524004" y="1816102"/>
            <a:ext cx="10055227" cy="458311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1" name="TextBox 230"/>
          <p:cNvSpPr txBox="1"/>
          <p:nvPr/>
        </p:nvSpPr>
        <p:spPr>
          <a:xfrm>
            <a:off x="10854584" y="6719462"/>
            <a:ext cx="727816" cy="123111"/>
          </a:xfrm>
          <a:prstGeom prst="rect">
            <a:avLst/>
          </a:prstGeom>
          <a:noFill/>
        </p:spPr>
        <p:txBody>
          <a:bodyPr wrap="square" lIns="0" tIns="0" rIns="0" bIns="0" rtlCol="0">
            <a:noAutofit/>
          </a:bodyPr>
          <a:lstStyle/>
          <a:p>
            <a:pPr algn="r"/>
            <a:fld id="{567A4CEE-210B-4A43-8E57-98E37E0AC15F}" type="slidenum">
              <a:rPr lang="en-US" sz="800" spc="0" baseline="0" smtClean="0">
                <a:solidFill>
                  <a:schemeClr val="tx1"/>
                </a:solidFill>
                <a:latin typeface="+mj-lt"/>
              </a:rPr>
              <a:pPr algn="r"/>
              <a:t>‹#›</a:t>
            </a:fld>
            <a:endParaRPr lang="en-US" sz="800" spc="0" baseline="0" dirty="0">
              <a:solidFill>
                <a:schemeClr val="tx1"/>
              </a:solidFill>
              <a:latin typeface="+mj-lt"/>
            </a:endParaRPr>
          </a:p>
        </p:txBody>
      </p:sp>
      <p:pic>
        <p:nvPicPr>
          <p:cNvPr id="156" name="Picture 15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57207" y="6645568"/>
            <a:ext cx="887415" cy="212432"/>
          </a:xfrm>
          <a:prstGeom prst="rect">
            <a:avLst/>
          </a:prstGeom>
        </p:spPr>
      </p:pic>
    </p:spTree>
    <p:extLst>
      <p:ext uri="{BB962C8B-B14F-4D97-AF65-F5344CB8AC3E}">
        <p14:creationId xmlns:p14="http://schemas.microsoft.com/office/powerpoint/2010/main" val="3079111271"/>
      </p:ext>
    </p:extLst>
  </p:cSld>
  <p:clrMap bg1="lt1" tx1="dk1" bg2="lt2" tx2="dk2" accent1="accent1" accent2="accent2" accent3="accent3" accent4="accent4" accent5="accent5" accent6="accent6" hlink="hlink" folHlink="folHlink"/>
  <p:sldLayoutIdLst>
    <p:sldLayoutId id="2147483732" r:id="rId1"/>
    <p:sldLayoutId id="2147483737" r:id="rId2"/>
    <p:sldLayoutId id="2147483733" r:id="rId3"/>
    <p:sldLayoutId id="2147483750" r:id="rId4"/>
    <p:sldLayoutId id="2147483734" r:id="rId5"/>
    <p:sldLayoutId id="2147483751" r:id="rId6"/>
  </p:sldLayoutIdLst>
  <p:transition spd="slow">
    <p:push/>
  </p:transition>
  <p:txStyles>
    <p:titleStyle>
      <a:lvl1pPr algn="l" defTabSz="914400" rtl="0" eaLnBrk="1" latinLnBrk="0" hangingPunct="1">
        <a:lnSpc>
          <a:spcPct val="90000"/>
        </a:lnSpc>
        <a:spcBef>
          <a:spcPct val="0"/>
        </a:spcBef>
        <a:buNone/>
        <a:defRPr sz="2200" kern="1200" cap="none" baseline="0">
          <a:solidFill>
            <a:schemeClr val="tx1">
              <a:lumMod val="75000"/>
              <a:lumOff val="25000"/>
            </a:schemeClr>
          </a:solidFill>
          <a:latin typeface="Calibri"/>
          <a:ea typeface="+mj-ea"/>
          <a:cs typeface="+mj-cs"/>
        </a:defRPr>
      </a:lvl1pPr>
    </p:titleStyle>
    <p:body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0" kern="1200">
          <a:solidFill>
            <a:srgbClr val="2D2D2A"/>
          </a:solidFill>
          <a:latin typeface="Calibri"/>
          <a:ea typeface="+mn-ea"/>
          <a:cs typeface="Calibri"/>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0" kern="1200">
          <a:solidFill>
            <a:schemeClr val="tx2"/>
          </a:solidFill>
          <a:latin typeface="Calibri"/>
          <a:ea typeface="+mn-ea"/>
          <a:cs typeface="Calibri"/>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i="0" kern="1200">
          <a:solidFill>
            <a:schemeClr val="tx2"/>
          </a:solidFill>
          <a:latin typeface="Calibri"/>
          <a:ea typeface="+mn-ea"/>
          <a:cs typeface="Calibri"/>
        </a:defRPr>
      </a:lvl3pPr>
      <a:lvl4pPr marL="0" indent="0" algn="l" defTabSz="914400" rtl="0" eaLnBrk="1" latinLnBrk="0" hangingPunct="1">
        <a:lnSpc>
          <a:spcPct val="110000"/>
        </a:lnSpc>
        <a:spcBef>
          <a:spcPts val="0"/>
        </a:spcBef>
        <a:buFont typeface="Calibri" panose="020F0502020204030204" pitchFamily="34" charset="0"/>
        <a:buChar char="​"/>
        <a:defRPr sz="1100" i="0" kern="1200">
          <a:solidFill>
            <a:schemeClr val="accent5"/>
          </a:solidFill>
          <a:latin typeface="Calibri"/>
          <a:ea typeface="+mn-ea"/>
          <a:cs typeface="Calibri"/>
        </a:defRPr>
      </a:lvl4pPr>
      <a:lvl5pPr marL="0" indent="0" algn="l" defTabSz="914400" rtl="0" eaLnBrk="1" latinLnBrk="0" hangingPunct="1">
        <a:lnSpc>
          <a:spcPct val="150000"/>
        </a:lnSpc>
        <a:spcBef>
          <a:spcPts val="0"/>
        </a:spcBef>
        <a:buFont typeface="Calibri" panose="020F0502020204030204" pitchFamily="34" charset="0"/>
        <a:buChar char="​"/>
        <a:defRPr sz="700" i="0" kern="1200">
          <a:solidFill>
            <a:schemeClr val="tx2"/>
          </a:solidFill>
          <a:latin typeface="Calibri"/>
          <a:ea typeface="+mn-ea"/>
          <a:cs typeface="Calibri"/>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4.png"/><Relationship Id="rId2" Type="http://schemas.openxmlformats.org/officeDocument/2006/relationships/image" Target="../media/image60.png"/><Relationship Id="rId16"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17.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jpg"/><Relationship Id="rId1" Type="http://schemas.openxmlformats.org/officeDocument/2006/relationships/slideLayout" Target="../slideLayouts/slideLayout6.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image" Target="../media/image77.jpg"/></Relationships>
</file>

<file path=ppt/slides/_rels/slide1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9.png"/><Relationship Id="rId18" Type="http://schemas.openxmlformats.org/officeDocument/2006/relationships/image" Target="../media/image72.png"/><Relationship Id="rId3" Type="http://schemas.openxmlformats.org/officeDocument/2006/relationships/image" Target="../media/image82.png"/><Relationship Id="rId21" Type="http://schemas.openxmlformats.org/officeDocument/2006/relationships/image" Target="../media/image92.png"/><Relationship Id="rId7" Type="http://schemas.openxmlformats.org/officeDocument/2006/relationships/image" Target="../media/image85.png"/><Relationship Id="rId12" Type="http://schemas.openxmlformats.org/officeDocument/2006/relationships/image" Target="../media/image66.png"/><Relationship Id="rId17" Type="http://schemas.openxmlformats.org/officeDocument/2006/relationships/image" Target="../media/image91.png"/><Relationship Id="rId2" Type="http://schemas.openxmlformats.org/officeDocument/2006/relationships/image" Target="../media/image81.png"/><Relationship Id="rId16" Type="http://schemas.openxmlformats.org/officeDocument/2006/relationships/image" Target="../media/image70.png"/><Relationship Id="rId20"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84.png"/><Relationship Id="rId15" Type="http://schemas.openxmlformats.org/officeDocument/2006/relationships/image" Target="../media/image69.png"/><Relationship Id="rId10" Type="http://schemas.openxmlformats.org/officeDocument/2006/relationships/image" Target="../media/image88.png"/><Relationship Id="rId19" Type="http://schemas.openxmlformats.org/officeDocument/2006/relationships/image" Target="../media/image17.png"/><Relationship Id="rId4" Type="http://schemas.openxmlformats.org/officeDocument/2006/relationships/image" Target="../media/image83.png"/><Relationship Id="rId9" Type="http://schemas.openxmlformats.org/officeDocument/2006/relationships/image" Target="../media/image87.png"/><Relationship Id="rId14" Type="http://schemas.openxmlformats.org/officeDocument/2006/relationships/image" Target="../media/image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slideLayout" Target="../slideLayouts/slideLayout6.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14.emf"/><Relationship Id="rId5" Type="http://schemas.openxmlformats.org/officeDocument/2006/relationships/image" Target="../media/image113.emf"/><Relationship Id="rId10" Type="http://schemas.openxmlformats.org/officeDocument/2006/relationships/image" Target="../media/image118.emf"/><Relationship Id="rId4" Type="http://schemas.openxmlformats.org/officeDocument/2006/relationships/image" Target="../media/image112.emf"/><Relationship Id="rId9" Type="http://schemas.openxmlformats.org/officeDocument/2006/relationships/image" Target="../media/image117.emf"/></Relationships>
</file>

<file path=ppt/slides/_rels/slide35.xml.rels><?xml version="1.0" encoding="UTF-8" standalone="yes"?>
<Relationships xmlns="http://schemas.openxmlformats.org/package/2006/relationships"><Relationship Id="rId8" Type="http://schemas.openxmlformats.org/officeDocument/2006/relationships/image" Target="../media/image125.emf"/><Relationship Id="rId13" Type="http://schemas.openxmlformats.org/officeDocument/2006/relationships/image" Target="../media/image130.emf"/><Relationship Id="rId3" Type="http://schemas.openxmlformats.org/officeDocument/2006/relationships/image" Target="../media/image120.emf"/><Relationship Id="rId7" Type="http://schemas.openxmlformats.org/officeDocument/2006/relationships/image" Target="../media/image124.emf"/><Relationship Id="rId12" Type="http://schemas.openxmlformats.org/officeDocument/2006/relationships/image" Target="../media/image129.emf"/><Relationship Id="rId2" Type="http://schemas.openxmlformats.org/officeDocument/2006/relationships/image" Target="../media/image119.emf"/><Relationship Id="rId1" Type="http://schemas.openxmlformats.org/officeDocument/2006/relationships/slideLayout" Target="../slideLayouts/slideLayout6.xml"/><Relationship Id="rId6" Type="http://schemas.openxmlformats.org/officeDocument/2006/relationships/image" Target="../media/image123.emf"/><Relationship Id="rId11" Type="http://schemas.openxmlformats.org/officeDocument/2006/relationships/image" Target="../media/image128.emf"/><Relationship Id="rId5" Type="http://schemas.openxmlformats.org/officeDocument/2006/relationships/image" Target="../media/image122.emf"/><Relationship Id="rId15" Type="http://schemas.openxmlformats.org/officeDocument/2006/relationships/image" Target="../media/image132.emf"/><Relationship Id="rId10" Type="http://schemas.openxmlformats.org/officeDocument/2006/relationships/image" Target="../media/image127.emf"/><Relationship Id="rId4" Type="http://schemas.openxmlformats.org/officeDocument/2006/relationships/image" Target="../media/image121.emf"/><Relationship Id="rId9" Type="http://schemas.openxmlformats.org/officeDocument/2006/relationships/image" Target="../media/image126.emf"/><Relationship Id="rId14" Type="http://schemas.openxmlformats.org/officeDocument/2006/relationships/image" Target="../media/image131.emf"/></Relationships>
</file>

<file path=ppt/slides/_rels/slide36.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image" Target="../media/image134.png"/><Relationship Id="rId21" Type="http://schemas.openxmlformats.org/officeDocument/2006/relationships/image" Target="../media/image152.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image" Target="../media/image156.png"/><Relationship Id="rId2" Type="http://schemas.openxmlformats.org/officeDocument/2006/relationships/image" Target="../media/image133.png"/><Relationship Id="rId16" Type="http://schemas.openxmlformats.org/officeDocument/2006/relationships/image" Target="../media/image147.png"/><Relationship Id="rId20" Type="http://schemas.openxmlformats.org/officeDocument/2006/relationships/image" Target="../media/image151.png"/><Relationship Id="rId1" Type="http://schemas.openxmlformats.org/officeDocument/2006/relationships/slideLayout" Target="../slideLayouts/slideLayout6.xml"/><Relationship Id="rId6" Type="http://schemas.openxmlformats.org/officeDocument/2006/relationships/image" Target="../media/image137.png"/><Relationship Id="rId11" Type="http://schemas.openxmlformats.org/officeDocument/2006/relationships/image" Target="../media/image142.tiff"/><Relationship Id="rId24" Type="http://schemas.openxmlformats.org/officeDocument/2006/relationships/image" Target="../media/image155.png"/><Relationship Id="rId5" Type="http://schemas.openxmlformats.org/officeDocument/2006/relationships/image" Target="../media/image136.png"/><Relationship Id="rId15" Type="http://schemas.openxmlformats.org/officeDocument/2006/relationships/image" Target="../media/image146.png"/><Relationship Id="rId23" Type="http://schemas.openxmlformats.org/officeDocument/2006/relationships/image" Target="../media/image154.png"/><Relationship Id="rId10" Type="http://schemas.openxmlformats.org/officeDocument/2006/relationships/image" Target="../media/image141.pn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tiff"/><Relationship Id="rId14" Type="http://schemas.openxmlformats.org/officeDocument/2006/relationships/image" Target="../media/image145.png"/><Relationship Id="rId22" Type="http://schemas.openxmlformats.org/officeDocument/2006/relationships/image" Target="../media/image153.png"/><Relationship Id="rId27" Type="http://schemas.openxmlformats.org/officeDocument/2006/relationships/image" Target="../media/image158.png"/></Relationships>
</file>

<file path=ppt/slides/_rels/slide3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156.png"/><Relationship Id="rId16"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5" Type="http://schemas.openxmlformats.org/officeDocument/2006/relationships/image" Target="../media/image16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2.png"/><Relationship Id="rId12"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39023" y="3248891"/>
            <a:ext cx="5018778" cy="865909"/>
          </a:xfrm>
        </p:spPr>
        <p:txBody>
          <a:bodyPr/>
          <a:lstStyle/>
          <a:p>
            <a:r>
              <a:rPr lang="en-US" dirty="0"/>
              <a:t>Virtusa Blueprint for Microservices</a:t>
            </a:r>
          </a:p>
        </p:txBody>
      </p:sp>
      <p:sp>
        <p:nvSpPr>
          <p:cNvPr id="11" name="Title 10"/>
          <p:cNvSpPr>
            <a:spLocks noGrp="1"/>
          </p:cNvSpPr>
          <p:nvPr>
            <p:ph type="ctrTitle"/>
          </p:nvPr>
        </p:nvSpPr>
        <p:spPr>
          <a:xfrm>
            <a:off x="239022" y="1289872"/>
            <a:ext cx="6618977" cy="1986728"/>
          </a:xfrm>
        </p:spPr>
        <p:txBody>
          <a:bodyPr>
            <a:noAutofit/>
          </a:bodyPr>
          <a:lstStyle/>
          <a:p>
            <a:r>
              <a:rPr lang="en-US" sz="3600" dirty="0"/>
              <a:t>vSURF</a:t>
            </a:r>
          </a:p>
        </p:txBody>
      </p:sp>
      <p:sp>
        <p:nvSpPr>
          <p:cNvPr id="2" name="Content Placeholder 1"/>
          <p:cNvSpPr>
            <a:spLocks noGrp="1"/>
          </p:cNvSpPr>
          <p:nvPr>
            <p:ph sz="quarter" idx="11"/>
          </p:nvPr>
        </p:nvSpPr>
        <p:spPr>
          <a:xfrm>
            <a:off x="4191000" y="6172200"/>
            <a:ext cx="7756789" cy="683764"/>
          </a:xfrm>
        </p:spPr>
        <p:txBody>
          <a:bodyPr>
            <a:normAutofit/>
          </a:bodyPr>
          <a:lstStyle/>
          <a:p>
            <a:r>
              <a:rPr lang="en-US" sz="1600" dirty="0"/>
              <a:t>Srinivas Gopinath Parimi (srinivasgopinathp@virtusa.com)</a:t>
            </a:r>
          </a:p>
          <a:p>
            <a:r>
              <a:rPr lang="en-US" sz="1600" dirty="0"/>
              <a:t>13-February-2018</a:t>
            </a:r>
          </a:p>
        </p:txBody>
      </p:sp>
      <p:sp>
        <p:nvSpPr>
          <p:cNvPr id="8" name="Content Placeholder 7"/>
          <p:cNvSpPr>
            <a:spLocks noGrp="1"/>
          </p:cNvSpPr>
          <p:nvPr>
            <p:ph sz="quarter" idx="12"/>
          </p:nvPr>
        </p:nvSpPr>
        <p:spPr/>
        <p:txBody>
          <a:bodyPr/>
          <a:lstStyle/>
          <a:p>
            <a:r>
              <a:rPr lang="en-US" dirty="0"/>
              <a:t>Cem practice</a:t>
            </a:r>
          </a:p>
        </p:txBody>
      </p:sp>
      <p:cxnSp>
        <p:nvCxnSpPr>
          <p:cNvPr id="9" name="Straight Connector 8"/>
          <p:cNvCxnSpPr/>
          <p:nvPr/>
        </p:nvCxnSpPr>
        <p:spPr>
          <a:xfrm>
            <a:off x="457200" y="6855964"/>
            <a:ext cx="1171936" cy="0"/>
          </a:xfrm>
          <a:prstGeom prst="line">
            <a:avLst/>
          </a:prstGeom>
          <a:ln w="57150" cmpd="sng">
            <a:solidFill>
              <a:srgbClr val="F3702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51" y="6434050"/>
            <a:ext cx="920126" cy="322110"/>
          </a:xfrm>
          <a:prstGeom prst="rect">
            <a:avLst/>
          </a:prstGeom>
        </p:spPr>
      </p:pic>
    </p:spTree>
    <p:extLst>
      <p:ext uri="{BB962C8B-B14F-4D97-AF65-F5344CB8AC3E}">
        <p14:creationId xmlns:p14="http://schemas.microsoft.com/office/powerpoint/2010/main" val="90784715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7"/>
          </p:nvPr>
        </p:nvSpPr>
        <p:spPr/>
        <p:txBody>
          <a:bodyPr/>
          <a:lstStyle/>
          <a:p>
            <a:r>
              <a:rPr lang="en-US" dirty="0"/>
              <a:t>Legato – Solution overview</a:t>
            </a:r>
          </a:p>
        </p:txBody>
      </p:sp>
      <p:sp>
        <p:nvSpPr>
          <p:cNvPr id="27" name="Title 1"/>
          <p:cNvSpPr txBox="1">
            <a:spLocks/>
          </p:cNvSpPr>
          <p:nvPr/>
        </p:nvSpPr>
        <p:spPr>
          <a:xfrm>
            <a:off x="152400" y="438189"/>
            <a:ext cx="11887200" cy="247611"/>
          </a:xfrm>
          <a:prstGeom prst="rect">
            <a:avLst/>
          </a:prstGeom>
        </p:spPr>
        <p:txBody>
          <a:bodyPr vert="horz" lIns="91440" tIns="0" rIns="91440" bIns="0" rtlCol="0" anchor="t" anchorCtr="0">
            <a:noAutofit/>
          </a:bodyPr>
          <a:lstStyle>
            <a:lvl1pPr algn="ctr" defTabSz="914400" rtl="0" eaLnBrk="1" latinLnBrk="0" hangingPunct="1">
              <a:lnSpc>
                <a:spcPct val="90000"/>
              </a:lnSpc>
              <a:spcBef>
                <a:spcPct val="0"/>
              </a:spcBef>
              <a:buNone/>
              <a:defRPr sz="2400" kern="1200" cap="none" spc="0" baseline="0">
                <a:solidFill>
                  <a:srgbClr val="000000"/>
                </a:solidFill>
                <a:latin typeface="Calibri"/>
                <a:ea typeface="+mj-ea"/>
                <a:cs typeface="Calibri"/>
              </a:defRPr>
            </a:lvl1pPr>
          </a:lstStyle>
          <a:p>
            <a:r>
              <a:rPr lang="en-US" sz="2000" dirty="0">
                <a:latin typeface="Calibri" panose="020F0502020204030204" pitchFamily="34" charset="0"/>
                <a:ea typeface="Calibri" panose="020F0502020204030204" pitchFamily="34" charset="0"/>
                <a:cs typeface="Calibri" panose="020F0502020204030204" pitchFamily="34" charset="0"/>
              </a:rPr>
              <a:t>Smart trading solution for profitability and protection from the domino effects of markets</a:t>
            </a:r>
          </a:p>
        </p:txBody>
      </p:sp>
      <p:sp>
        <p:nvSpPr>
          <p:cNvPr id="38" name="TextBox 37"/>
          <p:cNvSpPr txBox="1"/>
          <p:nvPr/>
        </p:nvSpPr>
        <p:spPr>
          <a:xfrm>
            <a:off x="363322" y="1352264"/>
            <a:ext cx="11465356" cy="2708434"/>
          </a:xfrm>
          <a:prstGeom prst="rect">
            <a:avLst/>
          </a:prstGeom>
          <a:noFill/>
        </p:spPr>
        <p:txBody>
          <a:bodyPr wrap="square" lIns="0" tIns="0" rIns="0" bIns="0" rtlCol="0">
            <a:spAutoFit/>
          </a:bodyPr>
          <a:lstStyle/>
          <a:p>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Virtusa develops a robust trading solution for Lloyds bank that offers the industry best investor protection, profitability and MIFID-II compliance.</a:t>
            </a:r>
          </a:p>
          <a:p>
            <a:endPar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Features</a:t>
            </a:r>
            <a:endParaRPr lang="en-US" sz="1400" b="1"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spcBef>
                <a:spcPts val="0"/>
              </a:spcBef>
              <a:spcAft>
                <a:spcPts val="0"/>
              </a:spcAft>
              <a:buFont typeface="+mj-lt"/>
              <a:buAutoNum type="arabicPeriod"/>
            </a:pPr>
            <a:r>
              <a:rPr 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rPr>
              <a:t>Selection of the best trading venue for the execution of orders for the specified covering price, volume and repetition. </a:t>
            </a: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marR="0" lvl="0" indent="-342900">
              <a:spcBef>
                <a:spcPts val="0"/>
              </a:spcBef>
              <a:spcAft>
                <a:spcPts val="0"/>
              </a:spcAft>
              <a:buFont typeface="+mj-lt"/>
              <a:buAutoNum type="arabicPeriod"/>
            </a:pPr>
            <a:r>
              <a:rPr 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rPr>
              <a:t>Simulation of High-Frequency Trading (HFT) Algorithms over aggregated pre-trade and post-trade data and thereby reducing the propensity for errant algorithms to propagate shocks through the financial system.</a:t>
            </a: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marR="0" lvl="0" indent="-342900">
              <a:spcBef>
                <a:spcPts val="0"/>
              </a:spcBef>
              <a:spcAft>
                <a:spcPts val="0"/>
              </a:spcAft>
              <a:buFont typeface="+mj-lt"/>
              <a:buAutoNum type="arabicPeriod"/>
            </a:pPr>
            <a:r>
              <a:rPr 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rPr>
              <a:t>Real-time recording and disclosure of Pre-trade and post-trade activities involving exemptions from the general obligation to display prices and sizes for orders that are large in scale, orders executed via negotiated transactions, orders executed on reference price systems and iceberg orders (orders executed via an order management facility).</a:t>
            </a: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marR="0" lvl="0" indent="-342900">
              <a:spcBef>
                <a:spcPts val="0"/>
              </a:spcBef>
              <a:spcAft>
                <a:spcPts val="0"/>
              </a:spcAft>
              <a:buFont typeface="+mj-lt"/>
              <a:buAutoNum type="arabicPeriod"/>
            </a:pPr>
            <a:r>
              <a:rPr 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rPr>
              <a:t>Implementation of the “double volume cap” regulatory mechanism to limit dark pool trading. Under this mechanism, trading volume in a given stock on any venue operating under a pre-trade transparency waiver (e.g., a dark pool) cannot exceed 4% of total volume on organized trading venues, and total trading under these waivers (across all venues) for a given stock cannot exceed 8%.</a:t>
            </a:r>
          </a:p>
          <a:p>
            <a:endPar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Technology 		</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Microservices architecture* with Kafka, Spring Boot, Netflix OSS, React-Redux  (Reference: </a:t>
            </a:r>
            <a:r>
              <a:rPr lang="en-US" sz="1200" b="1" i="1" dirty="0">
                <a:solidFill>
                  <a:srgbClr val="000000"/>
                </a:solidFill>
                <a:latin typeface="Calibri" panose="020F0502020204030204" pitchFamily="34" charset="0"/>
                <a:ea typeface="Calibri" panose="020F0502020204030204" pitchFamily="34" charset="0"/>
                <a:cs typeface="Calibri" panose="020F0502020204030204" pitchFamily="34" charset="0"/>
              </a:rPr>
              <a:t>vSURF</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Team 		</a:t>
            </a: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rPr>
              <a:t>4 offsite + 9 onsite</a:t>
            </a: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44" name="TextBox 43"/>
          <p:cNvSpPr txBox="1"/>
          <p:nvPr/>
        </p:nvSpPr>
        <p:spPr>
          <a:xfrm>
            <a:off x="363322" y="4607256"/>
            <a:ext cx="11371478" cy="553998"/>
          </a:xfrm>
          <a:prstGeom prst="rect">
            <a:avLst/>
          </a:prstGeom>
          <a:noFill/>
        </p:spPr>
        <p:txBody>
          <a:bodyPr wrap="square" lIns="0" tIns="0" rIns="0" bIns="0" rtlCol="0">
            <a:spAutoFit/>
          </a:bodyPr>
          <a:lstStyle/>
          <a:p>
            <a:pPr marL="342900" marR="0" lvl="0" indent="-342900">
              <a:spcBef>
                <a:spcPts val="0"/>
              </a:spcBef>
              <a:spcAft>
                <a:spcPts val="0"/>
              </a:spcAft>
              <a:buFont typeface="+mj-lt"/>
              <a:buAutoNum type="arabicPeriod"/>
            </a:pPr>
            <a:r>
              <a:rPr 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rPr>
              <a:t>Successful delivery of 900+ user stories. On-time completion of 8 sprints.</a:t>
            </a:r>
          </a:p>
          <a:p>
            <a:pPr marL="342900" marR="0" lvl="0" indent="-342900">
              <a:spcBef>
                <a:spcPts val="0"/>
              </a:spcBef>
              <a:spcAft>
                <a:spcPts val="0"/>
              </a:spcAft>
              <a:buFont typeface="+mj-lt"/>
              <a:buAutoNum type="arabicPeriod"/>
            </a:pPr>
            <a:r>
              <a:rPr 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rPr>
              <a:t>20% reduction in defects / sprint</a:t>
            </a:r>
          </a:p>
          <a:p>
            <a:pPr marL="342900" marR="0" lvl="0" indent="-342900">
              <a:spcBef>
                <a:spcPts val="0"/>
              </a:spcBef>
              <a:spcAft>
                <a:spcPts val="0"/>
              </a:spcAft>
              <a:buFont typeface="+mj-lt"/>
              <a:buAutoNum type="arabicPeriod"/>
            </a:pPr>
            <a:r>
              <a:rPr lang="en-US" sz="1200" dirty="0">
                <a:solidFill>
                  <a:srgbClr val="000000"/>
                </a:solidFill>
                <a:latin typeface="Calibri" panose="020F0502020204030204" pitchFamily="34" charset="0"/>
                <a:ea typeface="Times New Roman" panose="02020603050405020304" pitchFamily="18" charset="0"/>
                <a:cs typeface="Calibri" panose="020F0502020204030204" pitchFamily="34" charset="0"/>
              </a:rPr>
              <a:t>MTTR for defects &lt; 1 day</a:t>
            </a:r>
          </a:p>
        </p:txBody>
      </p:sp>
      <p:sp>
        <p:nvSpPr>
          <p:cNvPr id="31" name="Rectangle 30"/>
          <p:cNvSpPr/>
          <p:nvPr/>
        </p:nvSpPr>
        <p:spPr>
          <a:xfrm>
            <a:off x="0" y="4114800"/>
            <a:ext cx="12192000" cy="457519"/>
          </a:xfrm>
          <a:prstGeom prst="rect">
            <a:avLst/>
          </a:prstGeom>
          <a:solidFill>
            <a:schemeClr val="accent4">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2400" dirty="0"/>
          </a:p>
        </p:txBody>
      </p:sp>
      <p:sp>
        <p:nvSpPr>
          <p:cNvPr id="32" name="Rectangle 31"/>
          <p:cNvSpPr/>
          <p:nvPr/>
        </p:nvSpPr>
        <p:spPr>
          <a:xfrm>
            <a:off x="0" y="865496"/>
            <a:ext cx="12192000" cy="465042"/>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2400" dirty="0"/>
          </a:p>
        </p:txBody>
      </p:sp>
      <p:pic>
        <p:nvPicPr>
          <p:cNvPr id="36" name="Picture 3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 y="4178896"/>
            <a:ext cx="304705" cy="301260"/>
          </a:xfrm>
          <a:prstGeom prst="rect">
            <a:avLst/>
          </a:prstGeom>
        </p:spPr>
      </p:pic>
      <p:pic>
        <p:nvPicPr>
          <p:cNvPr id="39" name="Picture 3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6196" y="983111"/>
            <a:ext cx="251925" cy="249689"/>
          </a:xfrm>
          <a:prstGeom prst="rect">
            <a:avLst/>
          </a:prstGeom>
        </p:spPr>
      </p:pic>
      <p:sp>
        <p:nvSpPr>
          <p:cNvPr id="41" name="Rectangle 40"/>
          <p:cNvSpPr/>
          <p:nvPr/>
        </p:nvSpPr>
        <p:spPr>
          <a:xfrm>
            <a:off x="840521" y="838200"/>
            <a:ext cx="3275409" cy="461665"/>
          </a:xfrm>
          <a:prstGeom prst="rect">
            <a:avLst/>
          </a:prstGeom>
        </p:spPr>
        <p:txBody>
          <a:bodyPr wrap="square" lIns="91440" tIns="45720" rIns="91440" bIns="45720">
            <a:spAutoFit/>
          </a:bodyPr>
          <a:lstStyle/>
          <a:p>
            <a:pPr>
              <a:spcBef>
                <a:spcPts val="133"/>
              </a:spcBef>
              <a:buClr>
                <a:schemeClr val="accent1"/>
              </a:buClr>
            </a:pPr>
            <a:r>
              <a:rPr lang="en-US" sz="2400" dirty="0">
                <a:solidFill>
                  <a:schemeClr val="bg1"/>
                </a:solidFill>
                <a:cs typeface="Calibri"/>
              </a:rPr>
              <a:t>Solution Development</a:t>
            </a:r>
          </a:p>
        </p:txBody>
      </p:sp>
      <p:sp>
        <p:nvSpPr>
          <p:cNvPr id="42" name="Rectangle 41"/>
          <p:cNvSpPr/>
          <p:nvPr/>
        </p:nvSpPr>
        <p:spPr>
          <a:xfrm>
            <a:off x="749969" y="4116231"/>
            <a:ext cx="3001014" cy="461665"/>
          </a:xfrm>
          <a:prstGeom prst="rect">
            <a:avLst/>
          </a:prstGeom>
        </p:spPr>
        <p:txBody>
          <a:bodyPr wrap="none" lIns="91440" tIns="45720" rIns="91440" bIns="45720">
            <a:spAutoFit/>
          </a:bodyPr>
          <a:lstStyle/>
          <a:p>
            <a:pPr>
              <a:spcBef>
                <a:spcPts val="133"/>
              </a:spcBef>
              <a:buClr>
                <a:schemeClr val="accent1"/>
              </a:buClr>
            </a:pPr>
            <a:r>
              <a:rPr lang="en-US" sz="2400" dirty="0">
                <a:solidFill>
                  <a:schemeClr val="bg1"/>
                </a:solidFill>
                <a:cs typeface="Calibri"/>
              </a:rPr>
              <a:t>Key Accomplishments</a:t>
            </a:r>
          </a:p>
        </p:txBody>
      </p:sp>
      <p:sp>
        <p:nvSpPr>
          <p:cNvPr id="48" name="Rectangle 47">
            <a:extLst>
              <a:ext uri="{FF2B5EF4-FFF2-40B4-BE49-F238E27FC236}">
                <a16:creationId xmlns:a16="http://schemas.microsoft.com/office/drawing/2014/main" id="{7997A542-A0B2-48B6-A5D2-3F85142DE564}"/>
              </a:ext>
            </a:extLst>
          </p:cNvPr>
          <p:cNvSpPr/>
          <p:nvPr/>
        </p:nvSpPr>
        <p:spPr>
          <a:xfrm>
            <a:off x="0" y="5211970"/>
            <a:ext cx="12192000" cy="457519"/>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2400" dirty="0">
              <a:solidFill>
                <a:schemeClr val="tx1"/>
              </a:solidFill>
            </a:endParaRPr>
          </a:p>
        </p:txBody>
      </p:sp>
      <p:sp>
        <p:nvSpPr>
          <p:cNvPr id="51" name="Rectangle 50">
            <a:extLst>
              <a:ext uri="{FF2B5EF4-FFF2-40B4-BE49-F238E27FC236}">
                <a16:creationId xmlns:a16="http://schemas.microsoft.com/office/drawing/2014/main" id="{04F86210-7116-42B1-8494-A1AAB35ED683}"/>
              </a:ext>
            </a:extLst>
          </p:cNvPr>
          <p:cNvSpPr/>
          <p:nvPr/>
        </p:nvSpPr>
        <p:spPr>
          <a:xfrm>
            <a:off x="749969" y="5213401"/>
            <a:ext cx="4450193" cy="461665"/>
          </a:xfrm>
          <a:prstGeom prst="rect">
            <a:avLst/>
          </a:prstGeom>
        </p:spPr>
        <p:txBody>
          <a:bodyPr wrap="none" lIns="91440" tIns="45720" rIns="91440" bIns="45720">
            <a:spAutoFit/>
          </a:bodyPr>
          <a:lstStyle/>
          <a:p>
            <a:pPr>
              <a:spcBef>
                <a:spcPts val="133"/>
              </a:spcBef>
              <a:buClr>
                <a:schemeClr val="accent1"/>
              </a:buClr>
            </a:pPr>
            <a:r>
              <a:rPr lang="en-US" sz="2400" dirty="0">
                <a:cs typeface="Calibri"/>
              </a:rPr>
              <a:t>Innovation &amp; Value-add by Virtusa</a:t>
            </a:r>
          </a:p>
        </p:txBody>
      </p:sp>
      <p:pic>
        <p:nvPicPr>
          <p:cNvPr id="10" name="Picture 9">
            <a:extLst>
              <a:ext uri="{FF2B5EF4-FFF2-40B4-BE49-F238E27FC236}">
                <a16:creationId xmlns:a16="http://schemas.microsoft.com/office/drawing/2014/main" id="{8619B0E3-A0D2-4A7F-8308-D36C70E21A52}"/>
              </a:ext>
            </a:extLst>
          </p:cNvPr>
          <p:cNvPicPr>
            <a:picLocks noChangeAspect="1"/>
          </p:cNvPicPr>
          <p:nvPr/>
        </p:nvPicPr>
        <p:blipFill>
          <a:blip r:embed="rId5"/>
          <a:stretch>
            <a:fillRect/>
          </a:stretch>
        </p:blipFill>
        <p:spPr>
          <a:xfrm>
            <a:off x="261014" y="5230736"/>
            <a:ext cx="441541" cy="441541"/>
          </a:xfrm>
          <a:prstGeom prst="rect">
            <a:avLst/>
          </a:prstGeom>
        </p:spPr>
      </p:pic>
      <p:sp>
        <p:nvSpPr>
          <p:cNvPr id="79" name="TextBox 78">
            <a:extLst>
              <a:ext uri="{FF2B5EF4-FFF2-40B4-BE49-F238E27FC236}">
                <a16:creationId xmlns:a16="http://schemas.microsoft.com/office/drawing/2014/main" id="{27EEE215-874A-48DF-BD9C-744D752441FF}"/>
              </a:ext>
            </a:extLst>
          </p:cNvPr>
          <p:cNvSpPr txBox="1"/>
          <p:nvPr/>
        </p:nvSpPr>
        <p:spPr>
          <a:xfrm>
            <a:off x="304800" y="5694402"/>
            <a:ext cx="11887200" cy="553998"/>
          </a:xfrm>
          <a:prstGeom prst="rect">
            <a:avLst/>
          </a:prstGeom>
          <a:noFill/>
        </p:spPr>
        <p:txBody>
          <a:bodyPr wrap="square" lIns="0" tIns="0" rIns="0" bIns="0" rtlCol="0">
            <a:spAutoFit/>
          </a:bodyPr>
          <a:lstStyle/>
          <a:p>
            <a:pPr marL="228600" marR="0" indent="-228600">
              <a:spcBef>
                <a:spcPts val="0"/>
              </a:spcBef>
              <a:spcAft>
                <a:spcPts val="0"/>
              </a:spcAft>
              <a:buFont typeface="+mj-lt"/>
              <a:buAutoNum type="arabicPeriod"/>
            </a:pPr>
            <a:r>
              <a:rPr lang="en-US" sz="1200" dirty="0"/>
              <a:t>Intelligent Log Analytics solution to drive elastic scaling, rapid  recovery and security incident responses.</a:t>
            </a:r>
          </a:p>
          <a:p>
            <a:pPr marL="228600" indent="-228600">
              <a:buFont typeface="+mj-lt"/>
              <a:buAutoNum type="arabicPeriod"/>
            </a:pPr>
            <a:r>
              <a:rPr lang="en-US" sz="1200" b="1" i="1" dirty="0"/>
              <a:t>vSURF</a:t>
            </a:r>
            <a:r>
              <a:rPr lang="en-US" sz="1200" dirty="0"/>
              <a:t> is Virtusa’s blueprint for Microservices, which incorporates the best-practices in building the 4 core principles of Microservices – Security, Upgradeability, Resilience, Fast processing.</a:t>
            </a:r>
          </a:p>
          <a:p>
            <a:pPr marL="228600" marR="0" indent="-228600">
              <a:spcBef>
                <a:spcPts val="0"/>
              </a:spcBef>
              <a:spcAft>
                <a:spcPts val="0"/>
              </a:spcAft>
              <a:buFont typeface="+mj-lt"/>
              <a:buAutoNum type="arabicPeriod"/>
            </a:pPr>
            <a:r>
              <a:rPr lang="en-US" sz="1200" dirty="0"/>
              <a:t>Offshore team  operates as an extension of the onsite team, with Streamlined operations for development, testing, deployment and application support</a:t>
            </a:r>
            <a:endParaRPr lang="en-US" sz="12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00158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648790"/>
            <a:ext cx="12192000" cy="1560427"/>
          </a:xfrm>
          <a:solidFill>
            <a:schemeClr val="accent6"/>
          </a:solidFill>
        </p:spPr>
        <p:txBody>
          <a:bodyPr/>
          <a:lstStyle/>
          <a:p>
            <a:r>
              <a:rPr lang="en-US" dirty="0"/>
              <a:t>Success story: </a:t>
            </a:r>
            <a:br>
              <a:rPr lang="en-US" dirty="0"/>
            </a:br>
            <a:r>
              <a:rPr lang="en-US" dirty="0"/>
              <a:t>Nanyang Technological University</a:t>
            </a:r>
          </a:p>
        </p:txBody>
      </p:sp>
    </p:spTree>
    <p:extLst>
      <p:ext uri="{BB962C8B-B14F-4D97-AF65-F5344CB8AC3E}">
        <p14:creationId xmlns:p14="http://schemas.microsoft.com/office/powerpoint/2010/main" val="410252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562020"/>
            <a:ext cx="11582400" cy="406286"/>
          </a:xfrm>
        </p:spPr>
        <p:txBody>
          <a:bodyPr/>
          <a:lstStyle/>
          <a:p>
            <a:r>
              <a:rPr lang="en-US" dirty="0"/>
              <a:t>Solution Architecture</a:t>
            </a:r>
          </a:p>
        </p:txBody>
      </p:sp>
      <p:sp>
        <p:nvSpPr>
          <p:cNvPr id="4" name="Text Placeholder 3"/>
          <p:cNvSpPr>
            <a:spLocks noGrp="1"/>
          </p:cNvSpPr>
          <p:nvPr>
            <p:ph type="body" idx="17"/>
          </p:nvPr>
        </p:nvSpPr>
        <p:spPr>
          <a:xfrm>
            <a:off x="304801" y="147204"/>
            <a:ext cx="11582400" cy="304800"/>
          </a:xfrm>
        </p:spPr>
        <p:txBody>
          <a:bodyPr/>
          <a:lstStyle/>
          <a:p>
            <a:r>
              <a:rPr lang="en-US" dirty="0"/>
              <a:t>Ntu singapore</a:t>
            </a:r>
          </a:p>
        </p:txBody>
      </p:sp>
      <p:sp>
        <p:nvSpPr>
          <p:cNvPr id="121" name="object 103"/>
          <p:cNvSpPr/>
          <p:nvPr/>
        </p:nvSpPr>
        <p:spPr>
          <a:xfrm>
            <a:off x="1955418" y="5347566"/>
            <a:ext cx="7557070" cy="982381"/>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chemeClr val="accent2">
              <a:lumMod val="60000"/>
              <a:lumOff val="40000"/>
            </a:schemeClr>
          </a:solidFill>
          <a:ln>
            <a:noFill/>
          </a:ln>
        </p:spPr>
        <p:txBody>
          <a:bodyPr wrap="square" lIns="0" tIns="0" rIns="0" bIns="0" rtlCol="0"/>
          <a:lstStyle/>
          <a:p>
            <a:pPr marL="9525" defTabSz="457200"/>
            <a:endParaRPr lang="en-US" sz="1400" b="1" dirty="0">
              <a:solidFill>
                <a:prstClr val="black"/>
              </a:solidFill>
              <a:cs typeface="Arial"/>
            </a:endParaRPr>
          </a:p>
        </p:txBody>
      </p:sp>
      <p:sp>
        <p:nvSpPr>
          <p:cNvPr id="88" name="object 103"/>
          <p:cNvSpPr/>
          <p:nvPr/>
        </p:nvSpPr>
        <p:spPr>
          <a:xfrm>
            <a:off x="1948787" y="1078322"/>
            <a:ext cx="7563701" cy="1525096"/>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rgbClr val="F8FAF4"/>
          </a:solidFill>
          <a:ln>
            <a:noFill/>
          </a:ln>
        </p:spPr>
        <p:txBody>
          <a:bodyPr wrap="square" lIns="0" tIns="0" rIns="0" bIns="0" rtlCol="0"/>
          <a:lstStyle/>
          <a:p>
            <a:pPr marL="9525" defTabSz="457200"/>
            <a:endParaRPr lang="en-US" sz="1400" b="1" dirty="0">
              <a:solidFill>
                <a:prstClr val="black"/>
              </a:solidFill>
              <a:cs typeface="Arial"/>
            </a:endParaRPr>
          </a:p>
        </p:txBody>
      </p:sp>
      <p:sp>
        <p:nvSpPr>
          <p:cNvPr id="148" name="object 89"/>
          <p:cNvSpPr txBox="1"/>
          <p:nvPr/>
        </p:nvSpPr>
        <p:spPr>
          <a:xfrm>
            <a:off x="9573885" y="1625426"/>
            <a:ext cx="989480" cy="430887"/>
          </a:xfrm>
          <a:prstGeom prst="rect">
            <a:avLst/>
          </a:prstGeom>
        </p:spPr>
        <p:txBody>
          <a:bodyPr vert="horz" wrap="square" lIns="0" tIns="0" rIns="0" bIns="0" rtlCol="0">
            <a:spAutoFit/>
          </a:bodyPr>
          <a:lstStyle/>
          <a:p>
            <a:pPr marL="193358" marR="3810" indent="-184309" defTabSz="457200"/>
            <a:r>
              <a:rPr lang="en-US" sz="1400" dirty="0">
                <a:solidFill>
                  <a:srgbClr val="0062BD"/>
                </a:solidFill>
                <a:cs typeface="Arial"/>
              </a:rPr>
              <a:t>Presentation</a:t>
            </a:r>
          </a:p>
          <a:p>
            <a:pPr marL="193358" marR="3810" indent="-184309" defTabSz="457200"/>
            <a:r>
              <a:rPr lang="en-US" sz="1400" dirty="0">
                <a:solidFill>
                  <a:srgbClr val="0062BD"/>
                </a:solidFill>
                <a:cs typeface="Arial"/>
              </a:rPr>
              <a:t> Layer</a:t>
            </a:r>
            <a:endParaRPr sz="1400" dirty="0">
              <a:solidFill>
                <a:prstClr val="black"/>
              </a:solidFill>
              <a:cs typeface="Arial"/>
            </a:endParaRPr>
          </a:p>
        </p:txBody>
      </p:sp>
      <p:pic>
        <p:nvPicPr>
          <p:cNvPr id="163" name="Picture 1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8316" y="1234821"/>
            <a:ext cx="1119745" cy="1119745"/>
          </a:xfrm>
          <a:prstGeom prst="rect">
            <a:avLst/>
          </a:prstGeom>
        </p:spPr>
      </p:pic>
      <p:pic>
        <p:nvPicPr>
          <p:cNvPr id="166" name="Picture 1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3202" y="1124109"/>
            <a:ext cx="2223760" cy="1440758"/>
          </a:xfrm>
          <a:prstGeom prst="rect">
            <a:avLst/>
          </a:prstGeom>
        </p:spPr>
      </p:pic>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2383" y="1473281"/>
            <a:ext cx="678700" cy="1091586"/>
          </a:xfrm>
          <a:prstGeom prst="rect">
            <a:avLst/>
          </a:prstGeom>
        </p:spPr>
      </p:pic>
      <p:pic>
        <p:nvPicPr>
          <p:cNvPr id="168" name="Picture 1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848" y="1819268"/>
            <a:ext cx="336691" cy="743904"/>
          </a:xfrm>
          <a:prstGeom prst="rect">
            <a:avLst/>
          </a:prstGeom>
        </p:spPr>
      </p:pic>
      <p:sp>
        <p:nvSpPr>
          <p:cNvPr id="175" name="object 103"/>
          <p:cNvSpPr/>
          <p:nvPr/>
        </p:nvSpPr>
        <p:spPr>
          <a:xfrm>
            <a:off x="1955418" y="2655912"/>
            <a:ext cx="7557070" cy="1447008"/>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rgbClr val="EFF5FB"/>
          </a:solidFill>
          <a:ln>
            <a:noFill/>
          </a:ln>
        </p:spPr>
        <p:txBody>
          <a:bodyPr wrap="square" lIns="0" tIns="0" rIns="0" bIns="0" rtlCol="0"/>
          <a:lstStyle/>
          <a:p>
            <a:pPr marL="9525" defTabSz="457200"/>
            <a:endParaRPr lang="en-US" sz="1400" b="1" dirty="0">
              <a:solidFill>
                <a:prstClr val="black"/>
              </a:solidFill>
              <a:cs typeface="Arial"/>
            </a:endParaRPr>
          </a:p>
        </p:txBody>
      </p:sp>
      <p:sp>
        <p:nvSpPr>
          <p:cNvPr id="176" name="object 89"/>
          <p:cNvSpPr txBox="1"/>
          <p:nvPr/>
        </p:nvSpPr>
        <p:spPr>
          <a:xfrm>
            <a:off x="9617632" y="3074313"/>
            <a:ext cx="1784859" cy="430887"/>
          </a:xfrm>
          <a:prstGeom prst="rect">
            <a:avLst/>
          </a:prstGeom>
        </p:spPr>
        <p:txBody>
          <a:bodyPr vert="horz" wrap="square" lIns="0" tIns="0" rIns="0" bIns="0" rtlCol="0">
            <a:spAutoFit/>
          </a:bodyPr>
          <a:lstStyle/>
          <a:p>
            <a:pPr marL="193358" marR="3810" indent="-184309" defTabSz="457200"/>
            <a:r>
              <a:rPr lang="en-US" sz="1400" dirty="0">
                <a:solidFill>
                  <a:srgbClr val="0062BD"/>
                </a:solidFill>
                <a:cs typeface="Arial"/>
              </a:rPr>
              <a:t>Aggregation</a:t>
            </a:r>
          </a:p>
          <a:p>
            <a:pPr marL="193358" marR="3810" indent="-184309" defTabSz="457200"/>
            <a:r>
              <a:rPr lang="en-US" sz="1400" dirty="0">
                <a:solidFill>
                  <a:srgbClr val="0062BD"/>
                </a:solidFill>
                <a:cs typeface="Arial"/>
              </a:rPr>
              <a:t> Layer </a:t>
            </a:r>
          </a:p>
        </p:txBody>
      </p:sp>
      <p:sp>
        <p:nvSpPr>
          <p:cNvPr id="179" name="Rounded Rectangle 178"/>
          <p:cNvSpPr/>
          <p:nvPr/>
        </p:nvSpPr>
        <p:spPr>
          <a:xfrm>
            <a:off x="3527608" y="2732589"/>
            <a:ext cx="1685593" cy="397621"/>
          </a:xfrm>
          <a:prstGeom prst="roundRect">
            <a:avLst/>
          </a:prstGeom>
          <a:solidFill>
            <a:schemeClr val="accent4">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j-lt"/>
              </a:rPr>
              <a:t>Web Services</a:t>
            </a:r>
          </a:p>
        </p:txBody>
      </p:sp>
      <p:sp>
        <p:nvSpPr>
          <p:cNvPr id="180" name="Rounded Rectangle 179"/>
          <p:cNvSpPr/>
          <p:nvPr/>
        </p:nvSpPr>
        <p:spPr>
          <a:xfrm>
            <a:off x="3527609" y="3224410"/>
            <a:ext cx="1685592" cy="371485"/>
          </a:xfrm>
          <a:prstGeom prst="roundRect">
            <a:avLst/>
          </a:prstGeom>
          <a:solidFill>
            <a:schemeClr val="accent4">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j-lt"/>
              </a:rPr>
              <a:t>Navigation Flows</a:t>
            </a:r>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8069" y="2706447"/>
            <a:ext cx="994034" cy="994034"/>
          </a:xfrm>
          <a:prstGeom prst="rect">
            <a:avLst/>
          </a:prstGeom>
        </p:spPr>
      </p:pic>
      <p:sp>
        <p:nvSpPr>
          <p:cNvPr id="182" name="TextBox 181"/>
          <p:cNvSpPr txBox="1"/>
          <p:nvPr/>
        </p:nvSpPr>
        <p:spPr>
          <a:xfrm>
            <a:off x="2005726" y="3732620"/>
            <a:ext cx="1386016" cy="276999"/>
          </a:xfrm>
          <a:prstGeom prst="rect">
            <a:avLst/>
          </a:prstGeom>
          <a:noFill/>
        </p:spPr>
        <p:txBody>
          <a:bodyPr wrap="square" lIns="0" tIns="0" rIns="0" bIns="0" rtlCol="0">
            <a:spAutoFit/>
          </a:bodyPr>
          <a:lstStyle/>
          <a:p>
            <a:pPr algn="ctr"/>
            <a:r>
              <a:rPr lang="en-US" dirty="0">
                <a:latin typeface="+mj-lt"/>
              </a:rPr>
              <a:t>MuleSoft ESB</a:t>
            </a:r>
          </a:p>
        </p:txBody>
      </p:sp>
      <p:sp>
        <p:nvSpPr>
          <p:cNvPr id="184" name="Rounded Rectangle 183"/>
          <p:cNvSpPr/>
          <p:nvPr/>
        </p:nvSpPr>
        <p:spPr>
          <a:xfrm>
            <a:off x="3527609" y="3677678"/>
            <a:ext cx="1685592" cy="358625"/>
          </a:xfrm>
          <a:prstGeom prst="roundRect">
            <a:avLst/>
          </a:prstGeom>
          <a:solidFill>
            <a:schemeClr val="accent4">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mj-lt"/>
              </a:rPr>
              <a:t>Business Rules</a:t>
            </a:r>
          </a:p>
        </p:txBody>
      </p:sp>
      <p:sp>
        <p:nvSpPr>
          <p:cNvPr id="185" name="TextBox 184"/>
          <p:cNvSpPr txBox="1"/>
          <p:nvPr/>
        </p:nvSpPr>
        <p:spPr>
          <a:xfrm>
            <a:off x="6000244" y="3585989"/>
            <a:ext cx="1332767" cy="283600"/>
          </a:xfrm>
          <a:prstGeom prst="rect">
            <a:avLst/>
          </a:prstGeom>
          <a:noFill/>
        </p:spPr>
        <p:txBody>
          <a:bodyPr wrap="square" lIns="0" tIns="0" rIns="0" bIns="0" rtlCol="0">
            <a:spAutoFit/>
          </a:bodyPr>
          <a:lstStyle/>
          <a:p>
            <a:pPr algn="ctr"/>
            <a:r>
              <a:rPr lang="en-US" dirty="0">
                <a:latin typeface="+mj-lt"/>
              </a:rPr>
              <a:t>HPE Idol</a:t>
            </a:r>
          </a:p>
        </p:txBody>
      </p:sp>
      <p:sp>
        <p:nvSpPr>
          <p:cNvPr id="186" name="Rounded Rectangle 185"/>
          <p:cNvSpPr/>
          <p:nvPr/>
        </p:nvSpPr>
        <p:spPr>
          <a:xfrm>
            <a:off x="7676030" y="2758424"/>
            <a:ext cx="1685593" cy="363940"/>
          </a:xfrm>
          <a:prstGeom prst="roundRect">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j-lt"/>
              </a:rPr>
              <a:t>Search Gateway</a:t>
            </a:r>
          </a:p>
        </p:txBody>
      </p:sp>
      <p:sp>
        <p:nvSpPr>
          <p:cNvPr id="187" name="Rounded Rectangle 186"/>
          <p:cNvSpPr/>
          <p:nvPr/>
        </p:nvSpPr>
        <p:spPr>
          <a:xfrm>
            <a:off x="7676030" y="3224409"/>
            <a:ext cx="1685593" cy="346495"/>
          </a:xfrm>
          <a:prstGeom prst="roundRect">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j-lt"/>
              </a:rPr>
              <a:t>Data Indexing</a:t>
            </a:r>
          </a:p>
        </p:txBody>
      </p:sp>
      <p:sp>
        <p:nvSpPr>
          <p:cNvPr id="188" name="Rounded Rectangle 187"/>
          <p:cNvSpPr/>
          <p:nvPr/>
        </p:nvSpPr>
        <p:spPr>
          <a:xfrm>
            <a:off x="7663740" y="3647197"/>
            <a:ext cx="1697883" cy="362422"/>
          </a:xfrm>
          <a:prstGeom prst="roundRect">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j-lt"/>
              </a:rPr>
              <a:t>Machine Learning</a:t>
            </a:r>
          </a:p>
        </p:txBody>
      </p:sp>
      <p:cxnSp>
        <p:nvCxnSpPr>
          <p:cNvPr id="194" name="Straight Connector 193"/>
          <p:cNvCxnSpPr/>
          <p:nvPr/>
        </p:nvCxnSpPr>
        <p:spPr>
          <a:xfrm>
            <a:off x="5622870" y="2870223"/>
            <a:ext cx="0" cy="10949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96" name="Picture 19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5834" y="3067772"/>
            <a:ext cx="1424187" cy="440203"/>
          </a:xfrm>
          <a:prstGeom prst="rect">
            <a:avLst/>
          </a:prstGeom>
        </p:spPr>
      </p:pic>
      <p:sp>
        <p:nvSpPr>
          <p:cNvPr id="198" name="object 89"/>
          <p:cNvSpPr txBox="1"/>
          <p:nvPr/>
        </p:nvSpPr>
        <p:spPr>
          <a:xfrm>
            <a:off x="9617632" y="4489141"/>
            <a:ext cx="1083745" cy="646331"/>
          </a:xfrm>
          <a:prstGeom prst="rect">
            <a:avLst/>
          </a:prstGeom>
        </p:spPr>
        <p:txBody>
          <a:bodyPr vert="horz" wrap="square" lIns="0" tIns="0" rIns="0" bIns="0" rtlCol="0">
            <a:spAutoFit/>
          </a:bodyPr>
          <a:lstStyle/>
          <a:p>
            <a:pPr marL="193358" marR="3810" indent="-184309" defTabSz="457200"/>
            <a:r>
              <a:rPr lang="en-US" sz="1400" dirty="0">
                <a:solidFill>
                  <a:srgbClr val="0062BD"/>
                </a:solidFill>
                <a:cs typeface="Arial"/>
              </a:rPr>
              <a:t>Content </a:t>
            </a:r>
          </a:p>
          <a:p>
            <a:pPr marL="193358" marR="3810" indent="-184309" defTabSz="457200"/>
            <a:r>
              <a:rPr lang="en-US" sz="1400" dirty="0">
                <a:solidFill>
                  <a:srgbClr val="0062BD"/>
                </a:solidFill>
                <a:cs typeface="Arial"/>
              </a:rPr>
              <a:t>Management</a:t>
            </a:r>
          </a:p>
          <a:p>
            <a:pPr marL="193358" marR="3810" indent="-184309" defTabSz="457200"/>
            <a:r>
              <a:rPr lang="en-US" sz="1400" dirty="0">
                <a:solidFill>
                  <a:srgbClr val="0062BD"/>
                </a:solidFill>
                <a:cs typeface="Arial"/>
              </a:rPr>
              <a:t> Layer</a:t>
            </a:r>
            <a:endParaRPr sz="1400" dirty="0">
              <a:solidFill>
                <a:prstClr val="black"/>
              </a:solidFill>
              <a:cs typeface="Arial"/>
            </a:endParaRPr>
          </a:p>
        </p:txBody>
      </p:sp>
      <p:pic>
        <p:nvPicPr>
          <p:cNvPr id="201" name="Picture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8930" y="5445800"/>
            <a:ext cx="418900" cy="491402"/>
          </a:xfrm>
          <a:prstGeom prst="rect">
            <a:avLst/>
          </a:prstGeom>
        </p:spPr>
      </p:pic>
      <p:sp>
        <p:nvSpPr>
          <p:cNvPr id="202" name="TextBox 201"/>
          <p:cNvSpPr txBox="1"/>
          <p:nvPr/>
        </p:nvSpPr>
        <p:spPr>
          <a:xfrm>
            <a:off x="2131661" y="6035436"/>
            <a:ext cx="831746" cy="215444"/>
          </a:xfrm>
          <a:prstGeom prst="rect">
            <a:avLst/>
          </a:prstGeom>
          <a:noFill/>
        </p:spPr>
        <p:txBody>
          <a:bodyPr wrap="square" lIns="0" tIns="0" rIns="0" bIns="0" rtlCol="0">
            <a:spAutoFit/>
          </a:bodyPr>
          <a:lstStyle/>
          <a:p>
            <a:pPr algn="ctr"/>
            <a:r>
              <a:rPr lang="en-US" sz="1400" dirty="0">
                <a:latin typeface="+mj-lt"/>
              </a:rPr>
              <a:t>NetIQ</a:t>
            </a:r>
          </a:p>
        </p:txBody>
      </p:sp>
      <p:sp>
        <p:nvSpPr>
          <p:cNvPr id="215" name="TextBox 214"/>
          <p:cNvSpPr txBox="1"/>
          <p:nvPr/>
        </p:nvSpPr>
        <p:spPr>
          <a:xfrm>
            <a:off x="3285381" y="6046137"/>
            <a:ext cx="1379408" cy="215444"/>
          </a:xfrm>
          <a:prstGeom prst="rect">
            <a:avLst/>
          </a:prstGeom>
          <a:noFill/>
        </p:spPr>
        <p:txBody>
          <a:bodyPr wrap="square" lIns="0" tIns="0" rIns="0" bIns="0" rtlCol="0">
            <a:spAutoFit/>
          </a:bodyPr>
          <a:lstStyle/>
          <a:p>
            <a:pPr algn="ctr"/>
            <a:r>
              <a:rPr lang="en-US" sz="1400" dirty="0">
                <a:latin typeface="+mj-lt"/>
              </a:rPr>
              <a:t>Active Directory</a:t>
            </a:r>
          </a:p>
        </p:txBody>
      </p:sp>
      <p:sp>
        <p:nvSpPr>
          <p:cNvPr id="211" name="TextBox 210"/>
          <p:cNvSpPr txBox="1"/>
          <p:nvPr/>
        </p:nvSpPr>
        <p:spPr>
          <a:xfrm>
            <a:off x="6033354" y="6056584"/>
            <a:ext cx="985628" cy="215444"/>
          </a:xfrm>
          <a:prstGeom prst="rect">
            <a:avLst/>
          </a:prstGeom>
          <a:noFill/>
        </p:spPr>
        <p:txBody>
          <a:bodyPr wrap="square" lIns="0" tIns="0" rIns="0" bIns="0" rtlCol="0">
            <a:spAutoFit/>
          </a:bodyPr>
          <a:lstStyle/>
          <a:p>
            <a:r>
              <a:rPr lang="en-US" sz="1400" dirty="0">
                <a:latin typeface="+mj-lt"/>
              </a:rPr>
              <a:t>SIS Database</a:t>
            </a:r>
          </a:p>
        </p:txBody>
      </p:sp>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8078" y="5481224"/>
            <a:ext cx="460486" cy="502696"/>
          </a:xfrm>
          <a:prstGeom prst="rect">
            <a:avLst/>
          </a:prstGeom>
        </p:spPr>
      </p:pic>
      <p:sp>
        <p:nvSpPr>
          <p:cNvPr id="63" name="TextBox 62"/>
          <p:cNvSpPr txBox="1"/>
          <p:nvPr/>
        </p:nvSpPr>
        <p:spPr>
          <a:xfrm>
            <a:off x="4891417" y="6046137"/>
            <a:ext cx="1126963" cy="215444"/>
          </a:xfrm>
          <a:prstGeom prst="rect">
            <a:avLst/>
          </a:prstGeom>
          <a:noFill/>
        </p:spPr>
        <p:txBody>
          <a:bodyPr wrap="square" lIns="0" tIns="0" rIns="0" bIns="0" rtlCol="0">
            <a:spAutoFit/>
          </a:bodyPr>
          <a:lstStyle/>
          <a:p>
            <a:r>
              <a:rPr lang="en-US" sz="1400" dirty="0">
                <a:latin typeface="+mj-lt"/>
              </a:rPr>
              <a:t>SQL Server</a:t>
            </a:r>
          </a:p>
        </p:txBody>
      </p:sp>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76514" y="5453855"/>
            <a:ext cx="528638" cy="528638"/>
          </a:xfrm>
          <a:prstGeom prst="rect">
            <a:avLst/>
          </a:prstGeom>
        </p:spPr>
      </p:pic>
      <p:grpSp>
        <p:nvGrpSpPr>
          <p:cNvPr id="18" name="Group 17"/>
          <p:cNvGrpSpPr/>
          <p:nvPr/>
        </p:nvGrpSpPr>
        <p:grpSpPr>
          <a:xfrm>
            <a:off x="1955418" y="4171824"/>
            <a:ext cx="7607378" cy="1096460"/>
            <a:chOff x="1955421" y="4474496"/>
            <a:chExt cx="7607378" cy="1096460"/>
          </a:xfrm>
        </p:grpSpPr>
        <p:sp>
          <p:nvSpPr>
            <p:cNvPr id="197" name="object 103"/>
            <p:cNvSpPr/>
            <p:nvPr/>
          </p:nvSpPr>
          <p:spPr>
            <a:xfrm>
              <a:off x="1955421" y="4474496"/>
              <a:ext cx="7557070" cy="1096460"/>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rgbClr val="F3F3F1"/>
            </a:solidFill>
            <a:ln>
              <a:noFill/>
            </a:ln>
          </p:spPr>
          <p:txBody>
            <a:bodyPr wrap="square" lIns="0" tIns="0" rIns="0" bIns="0" rtlCol="0"/>
            <a:lstStyle/>
            <a:p>
              <a:pPr marL="9525" defTabSz="457200"/>
              <a:endParaRPr lang="en-US" sz="1400" b="1" dirty="0">
                <a:solidFill>
                  <a:prstClr val="black"/>
                </a:solidFill>
                <a:cs typeface="Arial"/>
              </a:endParaRPr>
            </a:p>
          </p:txBody>
        </p:sp>
        <p:pic>
          <p:nvPicPr>
            <p:cNvPr id="210" name="Picture 2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50510" y="4668062"/>
              <a:ext cx="1163910" cy="469319"/>
            </a:xfrm>
            <a:prstGeom prst="rect">
              <a:avLst/>
            </a:prstGeom>
          </p:spPr>
        </p:pic>
        <p:sp>
          <p:nvSpPr>
            <p:cNvPr id="71" name="TextBox 70"/>
            <p:cNvSpPr txBox="1"/>
            <p:nvPr/>
          </p:nvSpPr>
          <p:spPr>
            <a:xfrm>
              <a:off x="5829504" y="5211280"/>
              <a:ext cx="1009404" cy="215444"/>
            </a:xfrm>
            <a:prstGeom prst="rect">
              <a:avLst/>
            </a:prstGeom>
            <a:noFill/>
          </p:spPr>
          <p:txBody>
            <a:bodyPr wrap="square" lIns="0" tIns="0" rIns="0" bIns="0" rtlCol="0">
              <a:spAutoFit/>
            </a:bodyPr>
            <a:lstStyle/>
            <a:p>
              <a:pPr algn="ctr"/>
              <a:r>
                <a:rPr lang="en-US" sz="1400" dirty="0">
                  <a:latin typeface="+mj-lt"/>
                </a:rPr>
                <a:t>AcuLearn</a:t>
              </a:r>
            </a:p>
          </p:txBody>
        </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15308" y="4583022"/>
              <a:ext cx="838095" cy="584127"/>
            </a:xfrm>
            <a:prstGeom prst="rect">
              <a:avLst/>
            </a:prstGeom>
          </p:spPr>
        </p:pic>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99765" y="4598989"/>
              <a:ext cx="817237" cy="603121"/>
            </a:xfrm>
            <a:prstGeom prst="rect">
              <a:avLst/>
            </a:prstGeom>
          </p:spPr>
        </p:pic>
        <p:sp>
          <p:nvSpPr>
            <p:cNvPr id="74" name="TextBox 73"/>
            <p:cNvSpPr txBox="1"/>
            <p:nvPr/>
          </p:nvSpPr>
          <p:spPr>
            <a:xfrm>
              <a:off x="2005729" y="5233746"/>
              <a:ext cx="1009404" cy="215444"/>
            </a:xfrm>
            <a:prstGeom prst="rect">
              <a:avLst/>
            </a:prstGeom>
            <a:noFill/>
          </p:spPr>
          <p:txBody>
            <a:bodyPr wrap="square" lIns="0" tIns="0" rIns="0" bIns="0" rtlCol="0">
              <a:spAutoFit/>
            </a:bodyPr>
            <a:lstStyle/>
            <a:p>
              <a:pPr algn="ctr"/>
              <a:r>
                <a:rPr lang="en-US" sz="1400" dirty="0">
                  <a:latin typeface="+mj-lt"/>
                </a:rPr>
                <a:t>Blackboard</a:t>
              </a:r>
            </a:p>
          </p:txBody>
        </p:sp>
        <p:sp>
          <p:nvSpPr>
            <p:cNvPr id="75" name="TextBox 74"/>
            <p:cNvSpPr txBox="1"/>
            <p:nvPr/>
          </p:nvSpPr>
          <p:spPr>
            <a:xfrm>
              <a:off x="3238010" y="5197614"/>
              <a:ext cx="1009404" cy="215444"/>
            </a:xfrm>
            <a:prstGeom prst="rect">
              <a:avLst/>
            </a:prstGeom>
            <a:noFill/>
          </p:spPr>
          <p:txBody>
            <a:bodyPr wrap="square" lIns="0" tIns="0" rIns="0" bIns="0" rtlCol="0">
              <a:spAutoFit/>
            </a:bodyPr>
            <a:lstStyle/>
            <a:p>
              <a:pPr algn="ctr"/>
              <a:r>
                <a:rPr lang="en-US" sz="1400" dirty="0">
                  <a:latin typeface="+mj-lt"/>
                </a:rPr>
                <a:t>LAMS</a:t>
              </a:r>
            </a:p>
          </p:txBody>
        </p:sp>
        <p:sp>
          <p:nvSpPr>
            <p:cNvPr id="76" name="TextBox 75"/>
            <p:cNvSpPr txBox="1"/>
            <p:nvPr/>
          </p:nvSpPr>
          <p:spPr>
            <a:xfrm>
              <a:off x="4636539" y="5201155"/>
              <a:ext cx="893464" cy="215444"/>
            </a:xfrm>
            <a:prstGeom prst="rect">
              <a:avLst/>
            </a:prstGeom>
            <a:noFill/>
          </p:spPr>
          <p:txBody>
            <a:bodyPr wrap="square" lIns="0" tIns="0" rIns="0" bIns="0" rtlCol="0">
              <a:spAutoFit/>
            </a:bodyPr>
            <a:lstStyle/>
            <a:p>
              <a:pPr algn="ctr"/>
              <a:r>
                <a:rPr lang="en-US" sz="1400" dirty="0">
                  <a:latin typeface="+mj-lt"/>
                </a:rPr>
                <a:t>eUreka</a:t>
              </a:r>
            </a:p>
          </p:txBody>
        </p:sp>
        <p:pic>
          <p:nvPicPr>
            <p:cNvPr id="13" name="Picture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0628" y="4833162"/>
              <a:ext cx="1175984" cy="262953"/>
            </a:xfrm>
            <a:prstGeom prst="rect">
              <a:avLst/>
            </a:prstGeom>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35493" y="4566249"/>
              <a:ext cx="301247" cy="298667"/>
            </a:xfrm>
            <a:prstGeom prst="rect">
              <a:avLst/>
            </a:prstGeom>
          </p:spPr>
        </p:pic>
        <p:pic>
          <p:nvPicPr>
            <p:cNvPr id="84" name="Picture 8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09734" y="4875175"/>
              <a:ext cx="301247" cy="298667"/>
            </a:xfrm>
            <a:prstGeom prst="rect">
              <a:avLst/>
            </a:prstGeom>
          </p:spPr>
        </p:pic>
        <p:sp>
          <p:nvSpPr>
            <p:cNvPr id="85" name="Rounded Rectangle 84"/>
            <p:cNvSpPr/>
            <p:nvPr/>
          </p:nvSpPr>
          <p:spPr>
            <a:xfrm>
              <a:off x="7146783" y="4825856"/>
              <a:ext cx="945354" cy="363940"/>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mj-lt"/>
                </a:rPr>
                <a:t>Lynda</a:t>
              </a:r>
            </a:p>
          </p:txBody>
        </p:sp>
        <p:pic>
          <p:nvPicPr>
            <p:cNvPr id="86" name="Picture 8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20465" y="5207881"/>
              <a:ext cx="301247" cy="298667"/>
            </a:xfrm>
            <a:prstGeom prst="rect">
              <a:avLst/>
            </a:prstGeom>
          </p:spPr>
        </p:pic>
        <p:sp>
          <p:nvSpPr>
            <p:cNvPr id="87" name="Rounded Rectangle 86"/>
            <p:cNvSpPr/>
            <p:nvPr/>
          </p:nvSpPr>
          <p:spPr>
            <a:xfrm>
              <a:off x="7146783" y="5159936"/>
              <a:ext cx="940360" cy="363940"/>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mj-lt"/>
                </a:rPr>
                <a:t>Cengage</a:t>
              </a:r>
            </a:p>
          </p:txBody>
        </p:sp>
        <p:sp>
          <p:nvSpPr>
            <p:cNvPr id="89" name="Rounded Rectangle 88"/>
            <p:cNvSpPr/>
            <p:nvPr/>
          </p:nvSpPr>
          <p:spPr>
            <a:xfrm>
              <a:off x="7143434" y="4494715"/>
              <a:ext cx="1397029" cy="363940"/>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mj-lt"/>
                </a:rPr>
                <a:t>McGrawHill</a:t>
              </a:r>
            </a:p>
          </p:txBody>
        </p:sp>
        <p:pic>
          <p:nvPicPr>
            <p:cNvPr id="90" name="Picture 8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85623" y="4564101"/>
              <a:ext cx="301247" cy="298667"/>
            </a:xfrm>
            <a:prstGeom prst="rect">
              <a:avLst/>
            </a:prstGeom>
          </p:spPr>
        </p:pic>
        <p:pic>
          <p:nvPicPr>
            <p:cNvPr id="116" name="Picture 1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59864" y="4873027"/>
              <a:ext cx="301247" cy="298667"/>
            </a:xfrm>
            <a:prstGeom prst="rect">
              <a:avLst/>
            </a:prstGeom>
          </p:spPr>
        </p:pic>
        <p:sp>
          <p:nvSpPr>
            <p:cNvPr id="117" name="Rounded Rectangle 116"/>
            <p:cNvSpPr/>
            <p:nvPr/>
          </p:nvSpPr>
          <p:spPr>
            <a:xfrm>
              <a:off x="8522671" y="4823708"/>
              <a:ext cx="945354" cy="363940"/>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mj-lt"/>
                </a:rPr>
                <a:t>Turn It In</a:t>
              </a:r>
            </a:p>
          </p:txBody>
        </p:sp>
        <p:pic>
          <p:nvPicPr>
            <p:cNvPr id="118" name="Picture 1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70595" y="5205733"/>
              <a:ext cx="301247" cy="298667"/>
            </a:xfrm>
            <a:prstGeom prst="rect">
              <a:avLst/>
            </a:prstGeom>
          </p:spPr>
        </p:pic>
        <p:sp>
          <p:nvSpPr>
            <p:cNvPr id="119" name="Rounded Rectangle 118"/>
            <p:cNvSpPr/>
            <p:nvPr/>
          </p:nvSpPr>
          <p:spPr>
            <a:xfrm>
              <a:off x="8522671" y="5157788"/>
              <a:ext cx="1040128" cy="363940"/>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mj-lt"/>
                </a:rPr>
                <a:t>Ithenticate</a:t>
              </a:r>
            </a:p>
          </p:txBody>
        </p:sp>
        <p:sp>
          <p:nvSpPr>
            <p:cNvPr id="120" name="Rounded Rectangle 119"/>
            <p:cNvSpPr/>
            <p:nvPr/>
          </p:nvSpPr>
          <p:spPr>
            <a:xfrm>
              <a:off x="8506443" y="4492567"/>
              <a:ext cx="988259" cy="363940"/>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mj-lt"/>
                </a:rPr>
                <a:t>NBC</a:t>
              </a:r>
            </a:p>
          </p:txBody>
        </p:sp>
      </p:grpSp>
      <p:sp>
        <p:nvSpPr>
          <p:cNvPr id="122" name="object 89"/>
          <p:cNvSpPr txBox="1"/>
          <p:nvPr/>
        </p:nvSpPr>
        <p:spPr>
          <a:xfrm>
            <a:off x="9627131" y="5511423"/>
            <a:ext cx="1083745" cy="646331"/>
          </a:xfrm>
          <a:prstGeom prst="rect">
            <a:avLst/>
          </a:prstGeom>
        </p:spPr>
        <p:txBody>
          <a:bodyPr vert="horz" wrap="square" lIns="0" tIns="0" rIns="0" bIns="0" rtlCol="0">
            <a:spAutoFit/>
          </a:bodyPr>
          <a:lstStyle/>
          <a:p>
            <a:pPr marL="193358" marR="3810" indent="-184309" defTabSz="457200"/>
            <a:r>
              <a:rPr lang="en-US" sz="1400" dirty="0">
                <a:solidFill>
                  <a:srgbClr val="0062BD"/>
                </a:solidFill>
                <a:cs typeface="Arial"/>
              </a:rPr>
              <a:t>Enterprise</a:t>
            </a:r>
          </a:p>
          <a:p>
            <a:pPr marL="193358" marR="3810" indent="-184309" defTabSz="457200"/>
            <a:r>
              <a:rPr lang="en-US" sz="1400" dirty="0">
                <a:solidFill>
                  <a:srgbClr val="0062BD"/>
                </a:solidFill>
                <a:cs typeface="Arial"/>
              </a:rPr>
              <a:t>Services</a:t>
            </a:r>
          </a:p>
          <a:p>
            <a:pPr marL="193358" marR="3810" indent="-184309" defTabSz="457200"/>
            <a:r>
              <a:rPr lang="en-US" sz="1400" dirty="0">
                <a:solidFill>
                  <a:srgbClr val="0062BD"/>
                </a:solidFill>
                <a:cs typeface="Arial"/>
              </a:rPr>
              <a:t>Layer</a:t>
            </a:r>
            <a:endParaRPr sz="1400" dirty="0">
              <a:solidFill>
                <a:prstClr val="black"/>
              </a:solidFill>
              <a:cs typeface="Arial"/>
            </a:endParaRPr>
          </a:p>
        </p:txBody>
      </p:sp>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92570" y="5603202"/>
            <a:ext cx="379291" cy="379291"/>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01202" y="5421928"/>
            <a:ext cx="310053" cy="670807"/>
          </a:xfrm>
          <a:prstGeom prst="rect">
            <a:avLst/>
          </a:prstGeom>
        </p:spPr>
      </p:pic>
      <p:sp>
        <p:nvSpPr>
          <p:cNvPr id="124" name="TextBox 123"/>
          <p:cNvSpPr txBox="1"/>
          <p:nvPr/>
        </p:nvSpPr>
        <p:spPr>
          <a:xfrm>
            <a:off x="7280262" y="6063059"/>
            <a:ext cx="864120" cy="215444"/>
          </a:xfrm>
          <a:prstGeom prst="rect">
            <a:avLst/>
          </a:prstGeom>
          <a:noFill/>
        </p:spPr>
        <p:txBody>
          <a:bodyPr wrap="square" lIns="0" tIns="0" rIns="0" bIns="0" rtlCol="0">
            <a:spAutoFit/>
          </a:bodyPr>
          <a:lstStyle/>
          <a:p>
            <a:pPr algn="ctr"/>
            <a:r>
              <a:rPr lang="en-US" sz="1400" dirty="0">
                <a:latin typeface="+mj-lt"/>
              </a:rPr>
              <a:t>MongoDB</a:t>
            </a:r>
          </a:p>
        </p:txBody>
      </p:sp>
      <p:pic>
        <p:nvPicPr>
          <p:cNvPr id="125" name="Picture 1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40156" y="5645167"/>
            <a:ext cx="301247" cy="298667"/>
          </a:xfrm>
          <a:prstGeom prst="rect">
            <a:avLst/>
          </a:prstGeom>
        </p:spPr>
      </p:pic>
      <p:sp>
        <p:nvSpPr>
          <p:cNvPr id="126" name="TextBox 125"/>
          <p:cNvSpPr txBox="1"/>
          <p:nvPr/>
        </p:nvSpPr>
        <p:spPr>
          <a:xfrm>
            <a:off x="8221656" y="6048874"/>
            <a:ext cx="1142471" cy="215444"/>
          </a:xfrm>
          <a:prstGeom prst="rect">
            <a:avLst/>
          </a:prstGeom>
          <a:noFill/>
        </p:spPr>
        <p:txBody>
          <a:bodyPr wrap="square" lIns="0" tIns="0" rIns="0" bIns="0" rtlCol="0">
            <a:spAutoFit/>
          </a:bodyPr>
          <a:lstStyle/>
          <a:p>
            <a:pPr algn="ctr"/>
            <a:r>
              <a:rPr lang="en-US" sz="1400" dirty="0">
                <a:latin typeface="+mj-lt"/>
              </a:rPr>
              <a:t>Other Systems</a:t>
            </a:r>
          </a:p>
        </p:txBody>
      </p:sp>
    </p:spTree>
    <p:extLst>
      <p:ext uri="{BB962C8B-B14F-4D97-AF65-F5344CB8AC3E}">
        <p14:creationId xmlns:p14="http://schemas.microsoft.com/office/powerpoint/2010/main" val="128807931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User Experience</a:t>
            </a:r>
          </a:p>
        </p:txBody>
      </p:sp>
      <p:sp>
        <p:nvSpPr>
          <p:cNvPr id="4" name="Text Placeholder 3"/>
          <p:cNvSpPr>
            <a:spLocks noGrp="1"/>
          </p:cNvSpPr>
          <p:nvPr>
            <p:ph type="body" idx="17"/>
          </p:nvPr>
        </p:nvSpPr>
        <p:spPr/>
        <p:txBody>
          <a:bodyPr/>
          <a:lstStyle/>
          <a:p>
            <a:r>
              <a:rPr lang="en-US" dirty="0"/>
              <a:t>NTU Singapore</a:t>
            </a:r>
          </a:p>
        </p:txBody>
      </p:sp>
      <p:grpSp>
        <p:nvGrpSpPr>
          <p:cNvPr id="18" name="Group 17"/>
          <p:cNvGrpSpPr/>
          <p:nvPr/>
        </p:nvGrpSpPr>
        <p:grpSpPr>
          <a:xfrm>
            <a:off x="132188" y="922802"/>
            <a:ext cx="7147080" cy="4653750"/>
            <a:chOff x="299613" y="1371601"/>
            <a:chExt cx="6357427" cy="381000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13" y="1371601"/>
              <a:ext cx="6357427" cy="3810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942" y="1635273"/>
              <a:ext cx="5888644" cy="3302487"/>
            </a:xfrm>
            <a:prstGeom prst="rect">
              <a:avLst/>
            </a:prstGeom>
          </p:spPr>
        </p:pic>
      </p:grpSp>
      <p:grpSp>
        <p:nvGrpSpPr>
          <p:cNvPr id="17" name="Group 16"/>
          <p:cNvGrpSpPr/>
          <p:nvPr/>
        </p:nvGrpSpPr>
        <p:grpSpPr>
          <a:xfrm>
            <a:off x="7406043" y="1721692"/>
            <a:ext cx="3059644" cy="3854860"/>
            <a:chOff x="7127544" y="2301241"/>
            <a:chExt cx="1940453" cy="288036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7544" y="2301241"/>
              <a:ext cx="1940453" cy="2880360"/>
            </a:xfrm>
            <a:prstGeom prst="rect">
              <a:avLst/>
            </a:prstGeom>
          </p:spPr>
        </p:pic>
        <p:pic>
          <p:nvPicPr>
            <p:cNvPr id="14" name="Picture 13"/>
            <p:cNvPicPr>
              <a:picLocks noChangeAspect="1"/>
            </p:cNvPicPr>
            <p:nvPr/>
          </p:nvPicPr>
          <p:blipFill>
            <a:blip r:embed="rId5"/>
            <a:stretch>
              <a:fillRect/>
            </a:stretch>
          </p:blipFill>
          <p:spPr>
            <a:xfrm>
              <a:off x="7228712" y="2552701"/>
              <a:ext cx="1738115" cy="2377440"/>
            </a:xfrm>
            <a:prstGeom prst="rect">
              <a:avLst/>
            </a:prstGeom>
          </p:spPr>
        </p:pic>
      </p:grpSp>
      <p:grpSp>
        <p:nvGrpSpPr>
          <p:cNvPr id="5" name="Group 4"/>
          <p:cNvGrpSpPr/>
          <p:nvPr/>
        </p:nvGrpSpPr>
        <p:grpSpPr>
          <a:xfrm>
            <a:off x="10560476" y="2910625"/>
            <a:ext cx="1438339" cy="2665927"/>
            <a:chOff x="10560476" y="2910625"/>
            <a:chExt cx="1438339" cy="2665927"/>
          </a:xfrm>
        </p:grpSpPr>
        <p:grpSp>
          <p:nvGrpSpPr>
            <p:cNvPr id="16" name="Group 15"/>
            <p:cNvGrpSpPr/>
            <p:nvPr/>
          </p:nvGrpSpPr>
          <p:grpSpPr>
            <a:xfrm>
              <a:off x="10560476" y="2910625"/>
              <a:ext cx="1438339" cy="2665927"/>
              <a:chOff x="9521581" y="3261362"/>
              <a:chExt cx="940304" cy="1889760"/>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581" y="3261362"/>
                <a:ext cx="940304" cy="1889760"/>
              </a:xfrm>
              <a:prstGeom prst="rect">
                <a:avLst/>
              </a:prstGeom>
            </p:spPr>
          </p:pic>
          <p:pic>
            <p:nvPicPr>
              <p:cNvPr id="15" name="Picture 14"/>
              <p:cNvPicPr>
                <a:picLocks noChangeAspect="1"/>
              </p:cNvPicPr>
              <p:nvPr/>
            </p:nvPicPr>
            <p:blipFill>
              <a:blip r:embed="rId5"/>
              <a:stretch>
                <a:fillRect/>
              </a:stretch>
            </p:blipFill>
            <p:spPr>
              <a:xfrm>
                <a:off x="9574991" y="3451861"/>
                <a:ext cx="830061" cy="1485899"/>
              </a:xfrm>
              <a:prstGeom prst="rect">
                <a:avLst/>
              </a:prstGeom>
            </p:spPr>
          </p:pic>
        </p:gr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42174" y="3179366"/>
              <a:ext cx="1269706" cy="2096191"/>
            </a:xfrm>
            <a:prstGeom prst="rect">
              <a:avLst/>
            </a:prstGeom>
          </p:spPr>
        </p:pic>
      </p:grpSp>
    </p:spTree>
    <p:extLst>
      <p:ext uri="{BB962C8B-B14F-4D97-AF65-F5344CB8AC3E}">
        <p14:creationId xmlns:p14="http://schemas.microsoft.com/office/powerpoint/2010/main" val="2663885513"/>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a:t>An eco-system of enhanced learning and agile teaching experiences for one of the best Universities</a:t>
            </a:r>
            <a:endParaRPr lang="en-US" sz="2000" dirty="0"/>
          </a:p>
        </p:txBody>
      </p:sp>
      <p:sp>
        <p:nvSpPr>
          <p:cNvPr id="4" name="Text Placeholder 3"/>
          <p:cNvSpPr>
            <a:spLocks noGrp="1"/>
          </p:cNvSpPr>
          <p:nvPr>
            <p:ph type="body" idx="15"/>
          </p:nvPr>
        </p:nvSpPr>
        <p:spPr/>
        <p:txBody>
          <a:bodyPr/>
          <a:lstStyle/>
          <a:p>
            <a:r>
              <a:rPr lang="en-US" dirty="0"/>
              <a:t>Case study – UNIVERSITY EDUCATION - NTU Singapore</a:t>
            </a:r>
          </a:p>
        </p:txBody>
      </p:sp>
      <p:sp>
        <p:nvSpPr>
          <p:cNvPr id="13" name="Text12"/>
          <p:cNvSpPr>
            <a:spLocks noChangeArrowheads="1"/>
          </p:cNvSpPr>
          <p:nvPr/>
        </p:nvSpPr>
        <p:spPr bwMode="auto">
          <a:xfrm>
            <a:off x="979271" y="2265283"/>
            <a:ext cx="4600185" cy="1481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marL="171450" lvl="0" indent="-171450">
              <a:buClr>
                <a:schemeClr val="accent6"/>
              </a:buClr>
              <a:buFont typeface="Wingdings" panose="05000000000000000000" pitchFamily="2" charset="2"/>
              <a:buChar char="§"/>
            </a:pPr>
            <a:r>
              <a:rPr lang="en-US" sz="1200" dirty="0"/>
              <a:t>Complicated and inflexible means of creating content and administering courses</a:t>
            </a:r>
          </a:p>
          <a:p>
            <a:pPr marL="171450" indent="-171450">
              <a:buClr>
                <a:schemeClr val="accent6"/>
              </a:buClr>
              <a:buFont typeface="Wingdings" panose="05000000000000000000" pitchFamily="2" charset="2"/>
              <a:buChar char="§"/>
            </a:pPr>
            <a:r>
              <a:rPr lang="en-US" sz="1200" dirty="0"/>
              <a:t>Inconsistent user experiences due to ad-hoc systems scattered across the landscape</a:t>
            </a:r>
          </a:p>
          <a:p>
            <a:pPr marL="171450" indent="-171450">
              <a:buClr>
                <a:schemeClr val="accent6"/>
              </a:buClr>
              <a:buFont typeface="Wingdings" panose="05000000000000000000" pitchFamily="2" charset="2"/>
              <a:buChar char="§"/>
            </a:pPr>
            <a:r>
              <a:rPr lang="en-US" sz="1200" dirty="0"/>
              <a:t>Ineffective means of providing relevant information to the right user at the right time.</a:t>
            </a:r>
          </a:p>
          <a:p>
            <a:pPr marL="171450" lvl="0" indent="-171450">
              <a:buClr>
                <a:schemeClr val="accent6"/>
              </a:buClr>
              <a:buFont typeface="Wingdings" panose="05000000000000000000" pitchFamily="2" charset="2"/>
              <a:buChar char="§"/>
            </a:pPr>
            <a:r>
              <a:rPr lang="en-US" sz="1200" dirty="0"/>
              <a:t>Insufficient insights into student segments and performance of courses</a:t>
            </a:r>
          </a:p>
        </p:txBody>
      </p:sp>
      <p:sp>
        <p:nvSpPr>
          <p:cNvPr id="14" name="Text12"/>
          <p:cNvSpPr>
            <a:spLocks noChangeArrowheads="1"/>
          </p:cNvSpPr>
          <p:nvPr/>
        </p:nvSpPr>
        <p:spPr bwMode="auto">
          <a:xfrm>
            <a:off x="61037" y="2917561"/>
            <a:ext cx="719974"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oAutofit/>
          </a:bodyPr>
          <a:lstStyle/>
          <a:p>
            <a:pPr algn="ctr" defTabSz="330200"/>
            <a:r>
              <a:rPr lang="en-US" sz="1400" b="1" kern="0" dirty="0">
                <a:solidFill>
                  <a:schemeClr val="tx1">
                    <a:lumMod val="75000"/>
                    <a:lumOff val="25000"/>
                  </a:schemeClr>
                </a:solidFill>
                <a:latin typeface="Calibri" panose="020F0502020204030204" pitchFamily="34" charset="0"/>
              </a:rPr>
              <a:t>Business Problem</a:t>
            </a:r>
          </a:p>
        </p:txBody>
      </p:sp>
      <p:sp>
        <p:nvSpPr>
          <p:cNvPr id="15" name="Line 17"/>
          <p:cNvSpPr>
            <a:spLocks noChangeShapeType="1"/>
          </p:cNvSpPr>
          <p:nvPr/>
        </p:nvSpPr>
        <p:spPr bwMode="auto">
          <a:xfrm>
            <a:off x="82828" y="2176668"/>
            <a:ext cx="745451" cy="0"/>
          </a:xfrm>
          <a:prstGeom prst="line">
            <a:avLst/>
          </a:prstGeom>
          <a:noFill/>
          <a:ln w="222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oAutofit/>
          </a:bodyPr>
          <a:lstStyle/>
          <a:p>
            <a:endParaRPr lang="en-US" sz="1400" kern="0" dirty="0">
              <a:solidFill>
                <a:srgbClr val="000000"/>
              </a:solidFill>
              <a:latin typeface="Calibri" panose="020F0502020204030204" pitchFamily="34" charset="0"/>
            </a:endParaRPr>
          </a:p>
        </p:txBody>
      </p:sp>
      <p:sp>
        <p:nvSpPr>
          <p:cNvPr id="16" name="Text12"/>
          <p:cNvSpPr>
            <a:spLocks noChangeArrowheads="1"/>
          </p:cNvSpPr>
          <p:nvPr/>
        </p:nvSpPr>
        <p:spPr bwMode="auto">
          <a:xfrm>
            <a:off x="3151094" y="3048000"/>
            <a:ext cx="7288306"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marL="285750" lvl="1" indent="-285750">
              <a:spcAft>
                <a:spcPts val="300"/>
              </a:spcAft>
              <a:buClr>
                <a:schemeClr val="accent6"/>
              </a:buClr>
              <a:buSzPct val="120000"/>
              <a:buFont typeface="Arial" panose="020B0604020202020204" pitchFamily="34" charset="0"/>
              <a:buChar char="•"/>
              <a:tabLst>
                <a:tab pos="171450" algn="l"/>
              </a:tabLst>
              <a:defRPr/>
            </a:pPr>
            <a:endParaRPr lang="en-US" sz="1300" kern="0" dirty="0">
              <a:solidFill>
                <a:schemeClr val="tx2"/>
              </a:solidFill>
            </a:endParaRPr>
          </a:p>
        </p:txBody>
      </p:sp>
      <p:sp>
        <p:nvSpPr>
          <p:cNvPr id="17" name="Text12"/>
          <p:cNvSpPr>
            <a:spLocks noChangeArrowheads="1"/>
          </p:cNvSpPr>
          <p:nvPr/>
        </p:nvSpPr>
        <p:spPr bwMode="auto">
          <a:xfrm>
            <a:off x="61037" y="4267200"/>
            <a:ext cx="685954"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oAutofit/>
          </a:bodyPr>
          <a:lstStyle>
            <a:lvl1pPr defTabSz="330200">
              <a:defRPr sz="1700" b="1">
                <a:solidFill>
                  <a:schemeClr val="tx1"/>
                </a:solidFill>
                <a:latin typeface="Arial" panose="020B0604020202020204" pitchFamily="34" charset="0"/>
              </a:defRPr>
            </a:lvl1pPr>
            <a:lvl2pPr marL="168275" indent="-166688" defTabSz="330200">
              <a:buChar char="•"/>
              <a:defRPr sz="1700">
                <a:solidFill>
                  <a:schemeClr val="tx1"/>
                </a:solidFill>
                <a:latin typeface="Arial" panose="020B0604020202020204" pitchFamily="34" charset="0"/>
              </a:defRPr>
            </a:lvl2pPr>
            <a:lvl3pPr marL="358775" indent="-188913" defTabSz="330200">
              <a:buChar char="–"/>
              <a:defRPr sz="1700">
                <a:solidFill>
                  <a:schemeClr val="tx1"/>
                </a:solidFill>
                <a:latin typeface="Arial" panose="020B0604020202020204" pitchFamily="34" charset="0"/>
              </a:defRPr>
            </a:lvl3pPr>
            <a:lvl4pPr marL="511175" indent="-150813" defTabSz="330200">
              <a:buChar char="-"/>
              <a:defRPr sz="1700">
                <a:solidFill>
                  <a:schemeClr val="tx1"/>
                </a:solidFill>
                <a:latin typeface="Arial" panose="020B0604020202020204" pitchFamily="34" charset="0"/>
              </a:defRPr>
            </a:lvl4pPr>
            <a:lvl5pPr marL="701675" indent="4763" defTabSz="330200">
              <a:spcBef>
                <a:spcPct val="20000"/>
              </a:spcBef>
              <a:buChar char="»"/>
              <a:defRPr sz="1700">
                <a:solidFill>
                  <a:schemeClr val="tx1"/>
                </a:solidFill>
                <a:latin typeface="Arial" panose="020B0604020202020204" pitchFamily="34" charset="0"/>
              </a:defRPr>
            </a:lvl5pPr>
            <a:lvl6pPr marL="1158875" indent="4763" defTabSz="330200" fontAlgn="base">
              <a:spcBef>
                <a:spcPct val="20000"/>
              </a:spcBef>
              <a:spcAft>
                <a:spcPct val="0"/>
              </a:spcAft>
              <a:buChar char="»"/>
              <a:defRPr sz="1700">
                <a:solidFill>
                  <a:schemeClr val="tx1"/>
                </a:solidFill>
                <a:latin typeface="Arial" panose="020B0604020202020204" pitchFamily="34" charset="0"/>
              </a:defRPr>
            </a:lvl6pPr>
            <a:lvl7pPr marL="1616075" indent="4763" defTabSz="330200" fontAlgn="base">
              <a:spcBef>
                <a:spcPct val="20000"/>
              </a:spcBef>
              <a:spcAft>
                <a:spcPct val="0"/>
              </a:spcAft>
              <a:buChar char="»"/>
              <a:defRPr sz="1700">
                <a:solidFill>
                  <a:schemeClr val="tx1"/>
                </a:solidFill>
                <a:latin typeface="Arial" panose="020B0604020202020204" pitchFamily="34" charset="0"/>
              </a:defRPr>
            </a:lvl7pPr>
            <a:lvl8pPr marL="2073275" indent="4763" defTabSz="330200" fontAlgn="base">
              <a:spcBef>
                <a:spcPct val="20000"/>
              </a:spcBef>
              <a:spcAft>
                <a:spcPct val="0"/>
              </a:spcAft>
              <a:buChar char="»"/>
              <a:defRPr sz="1700">
                <a:solidFill>
                  <a:schemeClr val="tx1"/>
                </a:solidFill>
                <a:latin typeface="Arial" panose="020B0604020202020204" pitchFamily="34" charset="0"/>
              </a:defRPr>
            </a:lvl8pPr>
            <a:lvl9pPr marL="2530475" indent="4763" defTabSz="330200" fontAlgn="base">
              <a:spcBef>
                <a:spcPct val="20000"/>
              </a:spcBef>
              <a:spcAft>
                <a:spcPct val="0"/>
              </a:spcAft>
              <a:buChar char="»"/>
              <a:defRPr sz="1700">
                <a:solidFill>
                  <a:schemeClr val="tx1"/>
                </a:solidFill>
                <a:latin typeface="Arial" panose="020B0604020202020204" pitchFamily="34" charset="0"/>
              </a:defRPr>
            </a:lvl9pPr>
          </a:lstStyle>
          <a:p>
            <a:pPr algn="ctr"/>
            <a:endParaRPr lang="de-DE" altLang="de-DE" sz="1400" kern="0" dirty="0">
              <a:solidFill>
                <a:schemeClr val="tx1">
                  <a:lumMod val="75000"/>
                  <a:lumOff val="25000"/>
                </a:schemeClr>
              </a:solidFill>
              <a:latin typeface="Calibri" panose="020F0502020204030204" pitchFamily="34" charset="0"/>
            </a:endParaRPr>
          </a:p>
          <a:p>
            <a:pPr algn="ctr"/>
            <a:r>
              <a:rPr lang="de-DE" altLang="de-DE" sz="1400" kern="0" dirty="0">
                <a:solidFill>
                  <a:schemeClr val="tx1">
                    <a:lumMod val="75000"/>
                    <a:lumOff val="25000"/>
                  </a:schemeClr>
                </a:solidFill>
                <a:latin typeface="Calibri" panose="020F0502020204030204" pitchFamily="34" charset="0"/>
              </a:rPr>
              <a:t>Solution</a:t>
            </a:r>
          </a:p>
        </p:txBody>
      </p:sp>
      <p:sp>
        <p:nvSpPr>
          <p:cNvPr id="20" name="Text12"/>
          <p:cNvSpPr>
            <a:spLocks noChangeArrowheads="1"/>
          </p:cNvSpPr>
          <p:nvPr/>
        </p:nvSpPr>
        <p:spPr bwMode="auto">
          <a:xfrm>
            <a:off x="980149" y="1083907"/>
            <a:ext cx="4704101" cy="941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marL="171450" indent="-171450">
              <a:buClr>
                <a:schemeClr val="accent6"/>
              </a:buClr>
              <a:buFont typeface="Wingdings" panose="05000000000000000000" pitchFamily="2" charset="2"/>
              <a:buChar char="ü"/>
            </a:pPr>
            <a:r>
              <a:rPr lang="en-US" sz="1200" kern="0" dirty="0">
                <a:solidFill>
                  <a:sysClr val="windowText" lastClr="000000"/>
                </a:solidFill>
              </a:rPr>
              <a:t>World’s # 1 Young University and one of the overall Top 15 in the world. </a:t>
            </a:r>
          </a:p>
          <a:p>
            <a:pPr marL="171450" indent="-171450">
              <a:buClr>
                <a:schemeClr val="accent6"/>
              </a:buClr>
              <a:buFont typeface="Wingdings" panose="05000000000000000000" pitchFamily="2" charset="2"/>
              <a:buChar char="ü"/>
            </a:pPr>
            <a:r>
              <a:rPr lang="en-US" sz="1200" kern="0" dirty="0">
                <a:solidFill>
                  <a:sysClr val="windowText" lastClr="000000"/>
                </a:solidFill>
              </a:rPr>
              <a:t>High number of Staff, Students, Departments, Courses, Global partnerships, Industry alliances and Affiliated institutions</a:t>
            </a:r>
          </a:p>
          <a:p>
            <a:pPr marL="171450" indent="-171450">
              <a:buClr>
                <a:schemeClr val="accent6"/>
              </a:buClr>
              <a:buFont typeface="Wingdings" panose="05000000000000000000" pitchFamily="2" charset="2"/>
              <a:buChar char="ü"/>
            </a:pPr>
            <a:r>
              <a:rPr lang="en-US" sz="1200" kern="0" dirty="0">
                <a:solidFill>
                  <a:sysClr val="windowText" lastClr="000000"/>
                </a:solidFill>
              </a:rPr>
              <a:t>Buzzing with year-round events on Research and inventions</a:t>
            </a:r>
          </a:p>
        </p:txBody>
      </p:sp>
      <p:sp>
        <p:nvSpPr>
          <p:cNvPr id="21" name="Text12"/>
          <p:cNvSpPr>
            <a:spLocks noChangeArrowheads="1"/>
          </p:cNvSpPr>
          <p:nvPr/>
        </p:nvSpPr>
        <p:spPr bwMode="auto">
          <a:xfrm>
            <a:off x="96780" y="1856160"/>
            <a:ext cx="731499" cy="201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oAutofit/>
          </a:bodyPr>
          <a:lstStyle/>
          <a:p>
            <a:pPr algn="ctr" defTabSz="330200"/>
            <a:r>
              <a:rPr lang="en-US" sz="1400" b="1" kern="0" dirty="0">
                <a:solidFill>
                  <a:schemeClr val="tx1">
                    <a:lumMod val="75000"/>
                    <a:lumOff val="25000"/>
                  </a:schemeClr>
                </a:solidFill>
                <a:latin typeface="Calibri" panose="020F0502020204030204" pitchFamily="34" charset="0"/>
              </a:rPr>
              <a:t>Client</a:t>
            </a:r>
          </a:p>
        </p:txBody>
      </p:sp>
      <p:grpSp>
        <p:nvGrpSpPr>
          <p:cNvPr id="22" name="Group 21"/>
          <p:cNvGrpSpPr/>
          <p:nvPr/>
        </p:nvGrpSpPr>
        <p:grpSpPr>
          <a:xfrm>
            <a:off x="185216" y="1230076"/>
            <a:ext cx="561776" cy="561776"/>
            <a:chOff x="584079" y="1066800"/>
            <a:chExt cx="534510" cy="534510"/>
          </a:xfrm>
        </p:grpSpPr>
        <p:pic>
          <p:nvPicPr>
            <p:cNvPr id="23" name="Picture 34"/>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l="22781" r="17160" b="10663"/>
            <a:stretch/>
          </p:blipFill>
          <p:spPr bwMode="auto">
            <a:xfrm>
              <a:off x="663508" y="1078756"/>
              <a:ext cx="392544" cy="46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Oval 23"/>
            <p:cNvSpPr/>
            <p:nvPr/>
          </p:nvSpPr>
          <p:spPr>
            <a:xfrm>
              <a:off x="584079" y="1066800"/>
              <a:ext cx="534510" cy="53451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latin typeface="+mj-lt"/>
              </a:endParaRPr>
            </a:p>
          </p:txBody>
        </p:sp>
      </p:grpSp>
      <p:grpSp>
        <p:nvGrpSpPr>
          <p:cNvPr id="25" name="Group 24"/>
          <p:cNvGrpSpPr/>
          <p:nvPr/>
        </p:nvGrpSpPr>
        <p:grpSpPr>
          <a:xfrm>
            <a:off x="143786" y="3859696"/>
            <a:ext cx="561776" cy="561776"/>
            <a:chOff x="4495800" y="666411"/>
            <a:chExt cx="947738" cy="947738"/>
          </a:xfrm>
        </p:grpSpPr>
        <p:sp>
          <p:nvSpPr>
            <p:cNvPr id="26" name="Oval 25"/>
            <p:cNvSpPr/>
            <p:nvPr/>
          </p:nvSpPr>
          <p:spPr>
            <a:xfrm>
              <a:off x="4495800" y="666411"/>
              <a:ext cx="947738" cy="947738"/>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latin typeface="+mj-lt"/>
              </a:endParaRPr>
            </a:p>
          </p:txBody>
        </p:sp>
        <p:pic>
          <p:nvPicPr>
            <p:cNvPr id="27" name="Picture 3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5694" y="766086"/>
              <a:ext cx="832324" cy="760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185216" y="2276212"/>
            <a:ext cx="561775" cy="561776"/>
            <a:chOff x="569427" y="2347717"/>
            <a:chExt cx="561775" cy="561776"/>
          </a:xfrm>
        </p:grpSpPr>
        <p:sp>
          <p:nvSpPr>
            <p:cNvPr id="29" name="Oval 28"/>
            <p:cNvSpPr/>
            <p:nvPr/>
          </p:nvSpPr>
          <p:spPr>
            <a:xfrm>
              <a:off x="569427" y="2347717"/>
              <a:ext cx="561775" cy="561776"/>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latin typeface="+mj-lt"/>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450" y="2425123"/>
              <a:ext cx="422216" cy="422216"/>
            </a:xfrm>
            <a:prstGeom prst="rect">
              <a:avLst/>
            </a:prstGeom>
          </p:spPr>
        </p:pic>
      </p:grpSp>
      <p:sp>
        <p:nvSpPr>
          <p:cNvPr id="31" name="Text12"/>
          <p:cNvSpPr>
            <a:spLocks noChangeArrowheads="1"/>
          </p:cNvSpPr>
          <p:nvPr/>
        </p:nvSpPr>
        <p:spPr bwMode="auto">
          <a:xfrm>
            <a:off x="938849" y="3783099"/>
            <a:ext cx="4709705" cy="1273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marL="171450" lvl="0" indent="-171450">
              <a:buClr>
                <a:schemeClr val="accent6"/>
              </a:buClr>
              <a:buFont typeface="Wingdings" panose="05000000000000000000" pitchFamily="2" charset="2"/>
              <a:buChar char="ü"/>
            </a:pPr>
            <a:r>
              <a:rPr lang="en-US" sz="1200" dirty="0"/>
              <a:t>Unified and Simplified Digital Platform for University education</a:t>
            </a:r>
          </a:p>
          <a:p>
            <a:pPr marL="171450" lvl="0" indent="-171450">
              <a:buClr>
                <a:schemeClr val="accent6"/>
              </a:buClr>
              <a:buFont typeface="Wingdings" panose="05000000000000000000" pitchFamily="2" charset="2"/>
              <a:buChar char="ü"/>
            </a:pPr>
            <a:r>
              <a:rPr lang="en-US" sz="1200" dirty="0"/>
              <a:t>Pedagogy powered by versatile content authoring and course packaging</a:t>
            </a:r>
          </a:p>
          <a:p>
            <a:pPr marL="171450" indent="-171450">
              <a:buClr>
                <a:schemeClr val="accent6"/>
              </a:buClr>
              <a:buFont typeface="Wingdings" panose="05000000000000000000" pitchFamily="2" charset="2"/>
              <a:buChar char="ü"/>
            </a:pPr>
            <a:r>
              <a:rPr lang="en-US" sz="1200" dirty="0"/>
              <a:t>Gamified learning integrated with social communities, forums and blogs</a:t>
            </a:r>
          </a:p>
          <a:p>
            <a:pPr marL="171450" indent="-171450">
              <a:buClr>
                <a:schemeClr val="accent6"/>
              </a:buClr>
              <a:buFont typeface="Wingdings" panose="05000000000000000000" pitchFamily="2" charset="2"/>
              <a:buChar char="ü"/>
            </a:pPr>
            <a:r>
              <a:rPr lang="en-US" sz="1200" dirty="0">
                <a:cs typeface="Avenir Book" charset="0"/>
                <a:sym typeface="Helvetica Light" charset="0"/>
              </a:rPr>
              <a:t>Personalized search and content delivery with transparent security</a:t>
            </a:r>
          </a:p>
          <a:p>
            <a:pPr marL="171450" lvl="0" indent="-171450">
              <a:buClr>
                <a:schemeClr val="accent6"/>
              </a:buClr>
              <a:buFont typeface="Wingdings" panose="05000000000000000000" pitchFamily="2" charset="2"/>
              <a:buChar char="ü"/>
            </a:pPr>
            <a:r>
              <a:rPr lang="en-US" sz="1200" dirty="0"/>
              <a:t>Centralized management of activities and events</a:t>
            </a:r>
          </a:p>
          <a:p>
            <a:pPr marL="171450" indent="-171450">
              <a:buClr>
                <a:schemeClr val="accent6"/>
              </a:buClr>
              <a:buFont typeface="Wingdings" panose="05000000000000000000" pitchFamily="2" charset="2"/>
              <a:buChar char="ü"/>
            </a:pPr>
            <a:r>
              <a:rPr lang="en-US" sz="1200" dirty="0"/>
              <a:t>Advanced Analytics</a:t>
            </a:r>
          </a:p>
          <a:p>
            <a:pPr lvl="0">
              <a:buClr>
                <a:schemeClr val="accent6"/>
              </a:buClr>
            </a:pPr>
            <a:endParaRPr lang="en-US" sz="1200" dirty="0"/>
          </a:p>
        </p:txBody>
      </p:sp>
      <p:sp>
        <p:nvSpPr>
          <p:cNvPr id="32" name="Text12"/>
          <p:cNvSpPr>
            <a:spLocks noChangeArrowheads="1"/>
          </p:cNvSpPr>
          <p:nvPr/>
        </p:nvSpPr>
        <p:spPr bwMode="auto">
          <a:xfrm>
            <a:off x="938850" y="5105400"/>
            <a:ext cx="4824610" cy="976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marL="171450" indent="-171450">
              <a:buClr>
                <a:srgbClr val="F37021"/>
              </a:buClr>
              <a:buFont typeface="Wingdings" panose="05000000000000000000" pitchFamily="2" charset="2"/>
              <a:buChar char="ü"/>
            </a:pPr>
            <a:r>
              <a:rPr lang="en-US" sz="1200" b="1" i="1" dirty="0"/>
              <a:t>‘One-University, One-eco-system’</a:t>
            </a:r>
            <a:r>
              <a:rPr lang="en-US" sz="1200" dirty="0"/>
              <a:t> experience for all users - Faculty, Students, Researchers, Guests, Partners, Affiliates, others</a:t>
            </a:r>
          </a:p>
          <a:p>
            <a:pPr marL="171450" indent="-171450">
              <a:buClr>
                <a:srgbClr val="F37021"/>
              </a:buClr>
              <a:buFont typeface="Wingdings" panose="05000000000000000000" pitchFamily="2" charset="2"/>
              <a:buChar char="ü"/>
            </a:pPr>
            <a:r>
              <a:rPr lang="en-US" sz="1200" b="1" i="1" dirty="0"/>
              <a:t>‘Connected anywhere, connected anytime’</a:t>
            </a:r>
            <a:r>
              <a:rPr lang="en-US" sz="1200" dirty="0"/>
              <a:t> experience that allows users to seamlessly switch across devices and channels</a:t>
            </a:r>
            <a:endParaRPr lang="en-US" sz="1200" kern="0" dirty="0">
              <a:solidFill>
                <a:sysClr val="windowText" lastClr="000000"/>
              </a:solidFill>
            </a:endParaRPr>
          </a:p>
          <a:p>
            <a:pPr marL="171450" indent="-171450">
              <a:buClr>
                <a:srgbClr val="F37021"/>
              </a:buClr>
              <a:buFont typeface="Wingdings" panose="05000000000000000000" pitchFamily="2" charset="2"/>
              <a:buChar char="ü"/>
            </a:pPr>
            <a:r>
              <a:rPr lang="en-US" sz="1200" dirty="0"/>
              <a:t>Scalability to support massive user base and high concurrency</a:t>
            </a:r>
            <a:endParaRPr lang="en-US" sz="1200" kern="0" dirty="0">
              <a:solidFill>
                <a:sysClr val="windowText" lastClr="000000"/>
              </a:solidFill>
              <a:cs typeface="Arial" pitchFamily="34" charset="0"/>
            </a:endParaRPr>
          </a:p>
        </p:txBody>
      </p:sp>
      <p:sp>
        <p:nvSpPr>
          <p:cNvPr id="34" name="Text12"/>
          <p:cNvSpPr>
            <a:spLocks noChangeArrowheads="1"/>
          </p:cNvSpPr>
          <p:nvPr/>
        </p:nvSpPr>
        <p:spPr bwMode="auto">
          <a:xfrm>
            <a:off x="53585" y="5738415"/>
            <a:ext cx="762142" cy="494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oAutofit/>
          </a:bodyPr>
          <a:lstStyle/>
          <a:p>
            <a:pPr algn="ctr" defTabSz="330200"/>
            <a:r>
              <a:rPr lang="en-US" sz="1400" b="1" kern="0" dirty="0">
                <a:solidFill>
                  <a:schemeClr val="tx1">
                    <a:lumMod val="75000"/>
                    <a:lumOff val="25000"/>
                  </a:schemeClr>
                </a:solidFill>
                <a:latin typeface="Calibri" panose="020F0502020204030204" pitchFamily="34" charset="0"/>
              </a:rPr>
              <a:t>Business Outcome</a:t>
            </a:r>
          </a:p>
        </p:txBody>
      </p:sp>
      <p:grpSp>
        <p:nvGrpSpPr>
          <p:cNvPr id="35" name="Group 34"/>
          <p:cNvGrpSpPr/>
          <p:nvPr/>
        </p:nvGrpSpPr>
        <p:grpSpPr>
          <a:xfrm>
            <a:off x="139722" y="5141844"/>
            <a:ext cx="561776" cy="561776"/>
            <a:chOff x="2922594" y="4407503"/>
            <a:chExt cx="762737" cy="762737"/>
          </a:xfrm>
        </p:grpSpPr>
        <p:sp>
          <p:nvSpPr>
            <p:cNvPr id="36" name="Oval 35"/>
            <p:cNvSpPr/>
            <p:nvPr/>
          </p:nvSpPr>
          <p:spPr>
            <a:xfrm>
              <a:off x="2922594" y="4407503"/>
              <a:ext cx="762737" cy="762737"/>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dirty="0">
                <a:solidFill>
                  <a:sysClr val="windowText" lastClr="000000"/>
                </a:solidFill>
                <a:latin typeface="+mj-lt"/>
              </a:endParaRPr>
            </a:p>
          </p:txBody>
        </p:sp>
        <p:pic>
          <p:nvPicPr>
            <p:cNvPr id="37" name="Picture 5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12824" y="4479677"/>
              <a:ext cx="534058" cy="556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Line 22"/>
          <p:cNvSpPr>
            <a:spLocks noChangeShapeType="1"/>
          </p:cNvSpPr>
          <p:nvPr/>
        </p:nvSpPr>
        <p:spPr bwMode="auto">
          <a:xfrm>
            <a:off x="5844208" y="883469"/>
            <a:ext cx="0" cy="5555374"/>
          </a:xfrm>
          <a:prstGeom prst="line">
            <a:avLst/>
          </a:prstGeom>
          <a:noFill/>
          <a:ln w="222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a:defRPr/>
            </a:pPr>
            <a:endParaRPr lang="en-US" sz="1300" kern="0" dirty="0">
              <a:solidFill>
                <a:srgbClr val="000000"/>
              </a:solidFill>
              <a:latin typeface="Calibri" panose="020F0502020204030204" pitchFamily="34" charset="0"/>
            </a:endParaRPr>
          </a:p>
          <a:p>
            <a:pPr>
              <a:defRPr/>
            </a:pPr>
            <a:endParaRPr lang="en-US" sz="1300" kern="0" dirty="0">
              <a:solidFill>
                <a:srgbClr val="000000"/>
              </a:solidFill>
              <a:latin typeface="Calibri" panose="020F0502020204030204" pitchFamily="34" charset="0"/>
            </a:endParaRPr>
          </a:p>
        </p:txBody>
      </p:sp>
      <p:grpSp>
        <p:nvGrpSpPr>
          <p:cNvPr id="42" name="Group 41"/>
          <p:cNvGrpSpPr/>
          <p:nvPr/>
        </p:nvGrpSpPr>
        <p:grpSpPr>
          <a:xfrm>
            <a:off x="5907889" y="1556453"/>
            <a:ext cx="6171467" cy="3881176"/>
            <a:chOff x="1948790" y="1406752"/>
            <a:chExt cx="8762089" cy="5251625"/>
          </a:xfrm>
        </p:grpSpPr>
        <p:sp>
          <p:nvSpPr>
            <p:cNvPr id="43" name="object 103"/>
            <p:cNvSpPr/>
            <p:nvPr/>
          </p:nvSpPr>
          <p:spPr>
            <a:xfrm>
              <a:off x="1955421" y="5675996"/>
              <a:ext cx="7557070" cy="982381"/>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chemeClr val="accent2">
                <a:lumMod val="60000"/>
                <a:lumOff val="40000"/>
              </a:schemeClr>
            </a:solidFill>
            <a:ln>
              <a:noFill/>
            </a:ln>
          </p:spPr>
          <p:txBody>
            <a:bodyPr wrap="square" lIns="0" tIns="0" rIns="0" bIns="0" rtlCol="0"/>
            <a:lstStyle/>
            <a:p>
              <a:pPr marL="9525" defTabSz="457200"/>
              <a:endParaRPr lang="en-US" sz="1000" b="1" dirty="0">
                <a:solidFill>
                  <a:prstClr val="black"/>
                </a:solidFill>
                <a:cs typeface="Arial"/>
              </a:endParaRPr>
            </a:p>
          </p:txBody>
        </p:sp>
        <p:sp>
          <p:nvSpPr>
            <p:cNvPr id="44" name="object 103"/>
            <p:cNvSpPr/>
            <p:nvPr/>
          </p:nvSpPr>
          <p:spPr>
            <a:xfrm>
              <a:off x="1948790" y="1406752"/>
              <a:ext cx="7563701" cy="1525096"/>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rgbClr val="F8FAF4"/>
            </a:solidFill>
            <a:ln>
              <a:noFill/>
            </a:ln>
          </p:spPr>
          <p:txBody>
            <a:bodyPr wrap="square" lIns="0" tIns="0" rIns="0" bIns="0" rtlCol="0"/>
            <a:lstStyle/>
            <a:p>
              <a:pPr marL="9525" defTabSz="457200"/>
              <a:endParaRPr lang="en-US" sz="1000" b="1" dirty="0">
                <a:solidFill>
                  <a:prstClr val="black"/>
                </a:solidFill>
                <a:cs typeface="Arial"/>
              </a:endParaRPr>
            </a:p>
          </p:txBody>
        </p:sp>
        <p:sp>
          <p:nvSpPr>
            <p:cNvPr id="45" name="object 89"/>
            <p:cNvSpPr txBox="1"/>
            <p:nvPr/>
          </p:nvSpPr>
          <p:spPr>
            <a:xfrm>
              <a:off x="9573888" y="1953856"/>
              <a:ext cx="1136991" cy="464431"/>
            </a:xfrm>
            <a:prstGeom prst="rect">
              <a:avLst/>
            </a:prstGeom>
          </p:spPr>
          <p:txBody>
            <a:bodyPr vert="horz" wrap="square" lIns="0" tIns="0" rIns="0" bIns="0" rtlCol="0">
              <a:spAutoFit/>
            </a:bodyPr>
            <a:lstStyle/>
            <a:p>
              <a:pPr marL="193358" marR="3810" indent="-184309" defTabSz="457200"/>
              <a:r>
                <a:rPr lang="en-US" sz="1000" dirty="0">
                  <a:solidFill>
                    <a:srgbClr val="0062BD"/>
                  </a:solidFill>
                  <a:cs typeface="Arial"/>
                </a:rPr>
                <a:t>Presentation</a:t>
              </a:r>
            </a:p>
            <a:p>
              <a:pPr marL="193358" marR="3810" indent="-184309" defTabSz="457200"/>
              <a:r>
                <a:rPr lang="en-US" sz="1000" dirty="0">
                  <a:solidFill>
                    <a:srgbClr val="0062BD"/>
                  </a:solidFill>
                  <a:cs typeface="Arial"/>
                </a:rPr>
                <a:t> Layer</a:t>
              </a:r>
              <a:endParaRPr sz="1000" dirty="0">
                <a:solidFill>
                  <a:prstClr val="black"/>
                </a:solidFill>
                <a:cs typeface="Arial"/>
              </a:endParaRPr>
            </a:p>
          </p:txBody>
        </p:sp>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8319" y="1563251"/>
              <a:ext cx="1119745" cy="1119745"/>
            </a:xfrm>
            <a:prstGeom prst="rect">
              <a:avLst/>
            </a:prstGeom>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13205" y="1452539"/>
              <a:ext cx="2223760" cy="1440758"/>
            </a:xfrm>
            <a:prstGeom prst="rect">
              <a:avLst/>
            </a:prstGeom>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42386" y="1801711"/>
              <a:ext cx="678700" cy="1091586"/>
            </a:xfrm>
            <a:prstGeom prst="rect">
              <a:avLst/>
            </a:prstGeom>
          </p:spPr>
        </p:pic>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851" y="2147698"/>
              <a:ext cx="336691" cy="743904"/>
            </a:xfrm>
            <a:prstGeom prst="rect">
              <a:avLst/>
            </a:prstGeom>
          </p:spPr>
        </p:pic>
        <p:sp>
          <p:nvSpPr>
            <p:cNvPr id="50" name="object 103"/>
            <p:cNvSpPr/>
            <p:nvPr/>
          </p:nvSpPr>
          <p:spPr>
            <a:xfrm>
              <a:off x="1955421" y="2984342"/>
              <a:ext cx="7557070" cy="1447008"/>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rgbClr val="EFF5FB"/>
            </a:solidFill>
            <a:ln>
              <a:noFill/>
            </a:ln>
          </p:spPr>
          <p:txBody>
            <a:bodyPr wrap="square" lIns="0" tIns="0" rIns="0" bIns="0" rtlCol="0"/>
            <a:lstStyle/>
            <a:p>
              <a:pPr marL="9525" defTabSz="457200"/>
              <a:endParaRPr lang="en-US" sz="1000" b="1" dirty="0">
                <a:solidFill>
                  <a:prstClr val="black"/>
                </a:solidFill>
                <a:cs typeface="Arial"/>
              </a:endParaRPr>
            </a:p>
          </p:txBody>
        </p:sp>
        <p:sp>
          <p:nvSpPr>
            <p:cNvPr id="51" name="object 89"/>
            <p:cNvSpPr txBox="1"/>
            <p:nvPr/>
          </p:nvSpPr>
          <p:spPr>
            <a:xfrm>
              <a:off x="9617635" y="3491737"/>
              <a:ext cx="1083745" cy="464431"/>
            </a:xfrm>
            <a:prstGeom prst="rect">
              <a:avLst/>
            </a:prstGeom>
          </p:spPr>
          <p:txBody>
            <a:bodyPr vert="horz" wrap="square" lIns="0" tIns="0" rIns="0" bIns="0" rtlCol="0">
              <a:spAutoFit/>
            </a:bodyPr>
            <a:lstStyle/>
            <a:p>
              <a:pPr marL="193358" marR="3810" indent="-184309" defTabSz="457200"/>
              <a:r>
                <a:rPr lang="en-US" sz="1000" dirty="0">
                  <a:solidFill>
                    <a:srgbClr val="0062BD"/>
                  </a:solidFill>
                  <a:cs typeface="Arial"/>
                </a:rPr>
                <a:t>Aggregation</a:t>
              </a:r>
            </a:p>
            <a:p>
              <a:pPr marL="193358" marR="3810" indent="-184309" defTabSz="457200"/>
              <a:r>
                <a:rPr lang="en-US" sz="1000" dirty="0">
                  <a:solidFill>
                    <a:srgbClr val="0062BD"/>
                  </a:solidFill>
                  <a:cs typeface="Arial"/>
                </a:rPr>
                <a:t> Layer</a:t>
              </a:r>
              <a:endParaRPr sz="1000" dirty="0">
                <a:solidFill>
                  <a:prstClr val="black"/>
                </a:solidFill>
                <a:cs typeface="Arial"/>
              </a:endParaRPr>
            </a:p>
          </p:txBody>
        </p:sp>
        <p:sp>
          <p:nvSpPr>
            <p:cNvPr id="52" name="Rounded Rectangle 51"/>
            <p:cNvSpPr/>
            <p:nvPr/>
          </p:nvSpPr>
          <p:spPr>
            <a:xfrm>
              <a:off x="3527611" y="3061019"/>
              <a:ext cx="1685593" cy="397621"/>
            </a:xfrm>
            <a:prstGeom prst="roundRect">
              <a:avLst/>
            </a:prstGeom>
            <a:solidFill>
              <a:schemeClr val="accent4">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j-lt"/>
                </a:rPr>
                <a:t>Web Services</a:t>
              </a:r>
            </a:p>
          </p:txBody>
        </p:sp>
        <p:sp>
          <p:nvSpPr>
            <p:cNvPr id="53" name="Rounded Rectangle 52"/>
            <p:cNvSpPr/>
            <p:nvPr/>
          </p:nvSpPr>
          <p:spPr>
            <a:xfrm>
              <a:off x="3527612" y="3552840"/>
              <a:ext cx="1685592" cy="371485"/>
            </a:xfrm>
            <a:prstGeom prst="roundRect">
              <a:avLst/>
            </a:prstGeom>
            <a:solidFill>
              <a:schemeClr val="accent4">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j-lt"/>
                </a:rPr>
                <a:t>Navigation Flows</a:t>
              </a:r>
            </a:p>
          </p:txBody>
        </p:sp>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88072" y="3034877"/>
              <a:ext cx="994034" cy="994034"/>
            </a:xfrm>
            <a:prstGeom prst="rect">
              <a:avLst/>
            </a:prstGeom>
          </p:spPr>
        </p:pic>
        <p:sp>
          <p:nvSpPr>
            <p:cNvPr id="55" name="TextBox 54"/>
            <p:cNvSpPr txBox="1"/>
            <p:nvPr/>
          </p:nvSpPr>
          <p:spPr>
            <a:xfrm>
              <a:off x="2005729" y="4061050"/>
              <a:ext cx="1386016" cy="232215"/>
            </a:xfrm>
            <a:prstGeom prst="rect">
              <a:avLst/>
            </a:prstGeom>
            <a:noFill/>
          </p:spPr>
          <p:txBody>
            <a:bodyPr wrap="square" lIns="0" tIns="0" rIns="0" bIns="0" rtlCol="0">
              <a:spAutoFit/>
            </a:bodyPr>
            <a:lstStyle/>
            <a:p>
              <a:pPr algn="ctr"/>
              <a:r>
                <a:rPr lang="en-US" sz="1000" dirty="0">
                  <a:latin typeface="+mj-lt"/>
                </a:rPr>
                <a:t>MuleSoft ESB</a:t>
              </a:r>
            </a:p>
          </p:txBody>
        </p:sp>
        <p:sp>
          <p:nvSpPr>
            <p:cNvPr id="56" name="Rounded Rectangle 55"/>
            <p:cNvSpPr/>
            <p:nvPr/>
          </p:nvSpPr>
          <p:spPr>
            <a:xfrm>
              <a:off x="3527612" y="4006108"/>
              <a:ext cx="1685592" cy="358625"/>
            </a:xfrm>
            <a:prstGeom prst="roundRect">
              <a:avLst/>
            </a:prstGeom>
            <a:solidFill>
              <a:schemeClr val="accent4">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mj-lt"/>
                </a:rPr>
                <a:t>Business Rules</a:t>
              </a:r>
            </a:p>
          </p:txBody>
        </p:sp>
        <p:sp>
          <p:nvSpPr>
            <p:cNvPr id="57" name="TextBox 56"/>
            <p:cNvSpPr txBox="1"/>
            <p:nvPr/>
          </p:nvSpPr>
          <p:spPr>
            <a:xfrm>
              <a:off x="6000247" y="3914418"/>
              <a:ext cx="1332767" cy="232215"/>
            </a:xfrm>
            <a:prstGeom prst="rect">
              <a:avLst/>
            </a:prstGeom>
            <a:noFill/>
          </p:spPr>
          <p:txBody>
            <a:bodyPr wrap="square" lIns="0" tIns="0" rIns="0" bIns="0" rtlCol="0">
              <a:spAutoFit/>
            </a:bodyPr>
            <a:lstStyle/>
            <a:p>
              <a:pPr algn="ctr"/>
              <a:r>
                <a:rPr lang="en-US" sz="1000" dirty="0">
                  <a:latin typeface="+mj-lt"/>
                </a:rPr>
                <a:t>HPE Idol</a:t>
              </a:r>
            </a:p>
          </p:txBody>
        </p:sp>
        <p:sp>
          <p:nvSpPr>
            <p:cNvPr id="58" name="Rounded Rectangle 57"/>
            <p:cNvSpPr/>
            <p:nvPr/>
          </p:nvSpPr>
          <p:spPr>
            <a:xfrm>
              <a:off x="7676033" y="3086854"/>
              <a:ext cx="1685593" cy="363940"/>
            </a:xfrm>
            <a:prstGeom prst="roundRect">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Search Gateway</a:t>
              </a:r>
            </a:p>
          </p:txBody>
        </p:sp>
        <p:sp>
          <p:nvSpPr>
            <p:cNvPr id="59" name="Rounded Rectangle 58"/>
            <p:cNvSpPr/>
            <p:nvPr/>
          </p:nvSpPr>
          <p:spPr>
            <a:xfrm>
              <a:off x="7676033" y="3552839"/>
              <a:ext cx="1685593" cy="346495"/>
            </a:xfrm>
            <a:prstGeom prst="roundRect">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Data Indexing</a:t>
              </a:r>
            </a:p>
          </p:txBody>
        </p:sp>
        <p:sp>
          <p:nvSpPr>
            <p:cNvPr id="60" name="Rounded Rectangle 59"/>
            <p:cNvSpPr/>
            <p:nvPr/>
          </p:nvSpPr>
          <p:spPr>
            <a:xfrm>
              <a:off x="7663743" y="3975627"/>
              <a:ext cx="1697883" cy="362422"/>
            </a:xfrm>
            <a:prstGeom prst="roundRect">
              <a:avLst/>
            </a:prstGeom>
            <a:solidFill>
              <a:schemeClr val="accent1">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mj-lt"/>
                </a:rPr>
                <a:t>Machine Learning</a:t>
              </a:r>
            </a:p>
          </p:txBody>
        </p:sp>
        <p:cxnSp>
          <p:nvCxnSpPr>
            <p:cNvPr id="61" name="Straight Connector 60"/>
            <p:cNvCxnSpPr/>
            <p:nvPr/>
          </p:nvCxnSpPr>
          <p:spPr>
            <a:xfrm>
              <a:off x="5622873" y="3198653"/>
              <a:ext cx="0" cy="10949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5837" y="3396202"/>
              <a:ext cx="1424187" cy="440203"/>
            </a:xfrm>
            <a:prstGeom prst="rect">
              <a:avLst/>
            </a:prstGeom>
          </p:spPr>
        </p:pic>
        <p:sp>
          <p:nvSpPr>
            <p:cNvPr id="63" name="object 89"/>
            <p:cNvSpPr txBox="1"/>
            <p:nvPr/>
          </p:nvSpPr>
          <p:spPr>
            <a:xfrm>
              <a:off x="9617635" y="4817570"/>
              <a:ext cx="1083745" cy="696646"/>
            </a:xfrm>
            <a:prstGeom prst="rect">
              <a:avLst/>
            </a:prstGeom>
          </p:spPr>
          <p:txBody>
            <a:bodyPr vert="horz" wrap="square" lIns="0" tIns="0" rIns="0" bIns="0" rtlCol="0">
              <a:spAutoFit/>
            </a:bodyPr>
            <a:lstStyle/>
            <a:p>
              <a:pPr marL="193358" marR="3810" indent="-184309" defTabSz="457200"/>
              <a:r>
                <a:rPr lang="en-US" sz="1000" dirty="0">
                  <a:solidFill>
                    <a:srgbClr val="0062BD"/>
                  </a:solidFill>
                  <a:cs typeface="Arial"/>
                </a:rPr>
                <a:t>Content </a:t>
              </a:r>
            </a:p>
            <a:p>
              <a:pPr marL="193358" marR="3810" indent="-184309" defTabSz="457200"/>
              <a:r>
                <a:rPr lang="en-US" sz="1000" dirty="0">
                  <a:solidFill>
                    <a:srgbClr val="0062BD"/>
                  </a:solidFill>
                  <a:cs typeface="Arial"/>
                </a:rPr>
                <a:t>Management</a:t>
              </a:r>
            </a:p>
            <a:p>
              <a:pPr marL="193358" marR="3810" indent="-184309" defTabSz="457200"/>
              <a:r>
                <a:rPr lang="en-US" sz="1000" dirty="0">
                  <a:solidFill>
                    <a:srgbClr val="0062BD"/>
                  </a:solidFill>
                  <a:cs typeface="Arial"/>
                </a:rPr>
                <a:t> Layer</a:t>
              </a:r>
              <a:endParaRPr sz="1000" dirty="0">
                <a:solidFill>
                  <a:prstClr val="black"/>
                </a:solidFill>
                <a:cs typeface="Arial"/>
              </a:endParaRPr>
            </a:p>
          </p:txBody>
        </p:sp>
        <p:pic>
          <p:nvPicPr>
            <p:cNvPr id="64" name="Picture 6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58933" y="5774230"/>
              <a:ext cx="418900" cy="491402"/>
            </a:xfrm>
            <a:prstGeom prst="rect">
              <a:avLst/>
            </a:prstGeom>
          </p:spPr>
        </p:pic>
        <p:sp>
          <p:nvSpPr>
            <p:cNvPr id="65" name="TextBox 64"/>
            <p:cNvSpPr txBox="1"/>
            <p:nvPr/>
          </p:nvSpPr>
          <p:spPr>
            <a:xfrm>
              <a:off x="2131663" y="6363865"/>
              <a:ext cx="831746" cy="232215"/>
            </a:xfrm>
            <a:prstGeom prst="rect">
              <a:avLst/>
            </a:prstGeom>
            <a:noFill/>
          </p:spPr>
          <p:txBody>
            <a:bodyPr wrap="square" lIns="0" tIns="0" rIns="0" bIns="0" rtlCol="0">
              <a:spAutoFit/>
            </a:bodyPr>
            <a:lstStyle/>
            <a:p>
              <a:pPr algn="ctr"/>
              <a:r>
                <a:rPr lang="en-US" sz="1000" dirty="0">
                  <a:latin typeface="+mj-lt"/>
                </a:rPr>
                <a:t>NetIQ</a:t>
              </a:r>
            </a:p>
          </p:txBody>
        </p:sp>
        <p:sp>
          <p:nvSpPr>
            <p:cNvPr id="66" name="TextBox 65"/>
            <p:cNvSpPr txBox="1"/>
            <p:nvPr/>
          </p:nvSpPr>
          <p:spPr>
            <a:xfrm>
              <a:off x="3285385" y="6374567"/>
              <a:ext cx="1379408" cy="232215"/>
            </a:xfrm>
            <a:prstGeom prst="rect">
              <a:avLst/>
            </a:prstGeom>
            <a:noFill/>
          </p:spPr>
          <p:txBody>
            <a:bodyPr wrap="square" lIns="0" tIns="0" rIns="0" bIns="0" rtlCol="0">
              <a:spAutoFit/>
            </a:bodyPr>
            <a:lstStyle/>
            <a:p>
              <a:pPr algn="ctr"/>
              <a:r>
                <a:rPr lang="en-US" sz="1000" dirty="0">
                  <a:latin typeface="+mj-lt"/>
                </a:rPr>
                <a:t>Active Directory</a:t>
              </a:r>
            </a:p>
          </p:txBody>
        </p:sp>
        <p:sp>
          <p:nvSpPr>
            <p:cNvPr id="67" name="TextBox 66"/>
            <p:cNvSpPr txBox="1"/>
            <p:nvPr/>
          </p:nvSpPr>
          <p:spPr>
            <a:xfrm>
              <a:off x="6033357" y="6385014"/>
              <a:ext cx="985628" cy="232215"/>
            </a:xfrm>
            <a:prstGeom prst="rect">
              <a:avLst/>
            </a:prstGeom>
            <a:noFill/>
          </p:spPr>
          <p:txBody>
            <a:bodyPr wrap="square" lIns="0" tIns="0" rIns="0" bIns="0" rtlCol="0">
              <a:spAutoFit/>
            </a:bodyPr>
            <a:lstStyle/>
            <a:p>
              <a:r>
                <a:rPr lang="en-US" sz="1000" dirty="0">
                  <a:latin typeface="+mj-lt"/>
                </a:rPr>
                <a:t>SIS Database</a:t>
              </a:r>
            </a:p>
          </p:txBody>
        </p:sp>
        <p:pic>
          <p:nvPicPr>
            <p:cNvPr id="68" name="Picture 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88081" y="5809654"/>
              <a:ext cx="460486" cy="502696"/>
            </a:xfrm>
            <a:prstGeom prst="rect">
              <a:avLst/>
            </a:prstGeom>
          </p:spPr>
        </p:pic>
        <p:sp>
          <p:nvSpPr>
            <p:cNvPr id="69" name="TextBox 68"/>
            <p:cNvSpPr txBox="1"/>
            <p:nvPr/>
          </p:nvSpPr>
          <p:spPr>
            <a:xfrm>
              <a:off x="4891420" y="6374567"/>
              <a:ext cx="1126964" cy="232215"/>
            </a:xfrm>
            <a:prstGeom prst="rect">
              <a:avLst/>
            </a:prstGeom>
            <a:noFill/>
          </p:spPr>
          <p:txBody>
            <a:bodyPr wrap="square" lIns="0" tIns="0" rIns="0" bIns="0" rtlCol="0">
              <a:spAutoFit/>
            </a:bodyPr>
            <a:lstStyle/>
            <a:p>
              <a:r>
                <a:rPr lang="en-US" sz="1000" dirty="0">
                  <a:latin typeface="+mj-lt"/>
                </a:rPr>
                <a:t>SQL Server</a:t>
              </a:r>
            </a:p>
          </p:txBody>
        </p:sp>
        <p:pic>
          <p:nvPicPr>
            <p:cNvPr id="70" name="Picture 6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76517" y="5782285"/>
              <a:ext cx="528638" cy="528638"/>
            </a:xfrm>
            <a:prstGeom prst="rect">
              <a:avLst/>
            </a:prstGeom>
          </p:spPr>
        </p:pic>
        <p:grpSp>
          <p:nvGrpSpPr>
            <p:cNvPr id="71" name="Group 70"/>
            <p:cNvGrpSpPr/>
            <p:nvPr/>
          </p:nvGrpSpPr>
          <p:grpSpPr>
            <a:xfrm>
              <a:off x="1955421" y="4500254"/>
              <a:ext cx="7625492" cy="1096460"/>
              <a:chOff x="1955421" y="4474496"/>
              <a:chExt cx="7625492" cy="1096460"/>
            </a:xfrm>
          </p:grpSpPr>
          <p:sp>
            <p:nvSpPr>
              <p:cNvPr id="78" name="object 103"/>
              <p:cNvSpPr/>
              <p:nvPr/>
            </p:nvSpPr>
            <p:spPr>
              <a:xfrm>
                <a:off x="1955421" y="4474496"/>
                <a:ext cx="7557070" cy="1096460"/>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rgbClr val="F3F3F1"/>
              </a:solidFill>
              <a:ln>
                <a:noFill/>
              </a:ln>
            </p:spPr>
            <p:txBody>
              <a:bodyPr wrap="square" lIns="0" tIns="0" rIns="0" bIns="0" rtlCol="0"/>
              <a:lstStyle/>
              <a:p>
                <a:pPr marL="9525" defTabSz="457200"/>
                <a:endParaRPr lang="en-US" sz="1000" b="1" dirty="0">
                  <a:solidFill>
                    <a:prstClr val="black"/>
                  </a:solidFill>
                  <a:cs typeface="Arial"/>
                </a:endParaRPr>
              </a:p>
            </p:txBody>
          </p:sp>
          <p:pic>
            <p:nvPicPr>
              <p:cNvPr id="79" name="Picture 7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50510" y="4668062"/>
                <a:ext cx="1163910" cy="469319"/>
              </a:xfrm>
              <a:prstGeom prst="rect">
                <a:avLst/>
              </a:prstGeom>
            </p:spPr>
          </p:pic>
          <p:sp>
            <p:nvSpPr>
              <p:cNvPr id="80" name="TextBox 79"/>
              <p:cNvSpPr txBox="1"/>
              <p:nvPr/>
            </p:nvSpPr>
            <p:spPr>
              <a:xfrm>
                <a:off x="5829503" y="5211280"/>
                <a:ext cx="1009403" cy="232215"/>
              </a:xfrm>
              <a:prstGeom prst="rect">
                <a:avLst/>
              </a:prstGeom>
              <a:noFill/>
            </p:spPr>
            <p:txBody>
              <a:bodyPr wrap="square" lIns="0" tIns="0" rIns="0" bIns="0" rtlCol="0">
                <a:spAutoFit/>
              </a:bodyPr>
              <a:lstStyle/>
              <a:p>
                <a:pPr algn="ctr"/>
                <a:r>
                  <a:rPr lang="en-US" sz="1000" dirty="0">
                    <a:latin typeface="+mj-lt"/>
                  </a:rPr>
                  <a:t>AcuLearn</a:t>
                </a:r>
              </a:p>
            </p:txBody>
          </p:sp>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915308" y="4583022"/>
                <a:ext cx="838095" cy="584127"/>
              </a:xfrm>
              <a:prstGeom prst="rect">
                <a:avLst/>
              </a:prstGeom>
            </p:spPr>
          </p:pic>
          <p:pic>
            <p:nvPicPr>
              <p:cNvPr id="82" name="Picture 8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99765" y="4598989"/>
                <a:ext cx="817237" cy="603121"/>
              </a:xfrm>
              <a:prstGeom prst="rect">
                <a:avLst/>
              </a:prstGeom>
            </p:spPr>
          </p:pic>
          <p:sp>
            <p:nvSpPr>
              <p:cNvPr id="83" name="TextBox 82"/>
              <p:cNvSpPr txBox="1"/>
              <p:nvPr/>
            </p:nvSpPr>
            <p:spPr>
              <a:xfrm>
                <a:off x="2005729" y="5233746"/>
                <a:ext cx="1009403" cy="232215"/>
              </a:xfrm>
              <a:prstGeom prst="rect">
                <a:avLst/>
              </a:prstGeom>
              <a:noFill/>
            </p:spPr>
            <p:txBody>
              <a:bodyPr wrap="square" lIns="0" tIns="0" rIns="0" bIns="0" rtlCol="0">
                <a:spAutoFit/>
              </a:bodyPr>
              <a:lstStyle/>
              <a:p>
                <a:pPr algn="ctr"/>
                <a:r>
                  <a:rPr lang="en-US" sz="1000" dirty="0">
                    <a:latin typeface="+mj-lt"/>
                  </a:rPr>
                  <a:t>Blackboard</a:t>
                </a:r>
              </a:p>
            </p:txBody>
          </p:sp>
          <p:sp>
            <p:nvSpPr>
              <p:cNvPr id="84" name="TextBox 83"/>
              <p:cNvSpPr txBox="1"/>
              <p:nvPr/>
            </p:nvSpPr>
            <p:spPr>
              <a:xfrm>
                <a:off x="3238010" y="5197614"/>
                <a:ext cx="1009403" cy="232215"/>
              </a:xfrm>
              <a:prstGeom prst="rect">
                <a:avLst/>
              </a:prstGeom>
              <a:noFill/>
            </p:spPr>
            <p:txBody>
              <a:bodyPr wrap="square" lIns="0" tIns="0" rIns="0" bIns="0" rtlCol="0">
                <a:spAutoFit/>
              </a:bodyPr>
              <a:lstStyle/>
              <a:p>
                <a:pPr algn="ctr"/>
                <a:r>
                  <a:rPr lang="en-US" sz="1000" dirty="0">
                    <a:latin typeface="+mj-lt"/>
                  </a:rPr>
                  <a:t>LAMS</a:t>
                </a:r>
              </a:p>
            </p:txBody>
          </p:sp>
          <p:sp>
            <p:nvSpPr>
              <p:cNvPr id="85" name="TextBox 84"/>
              <p:cNvSpPr txBox="1"/>
              <p:nvPr/>
            </p:nvSpPr>
            <p:spPr>
              <a:xfrm>
                <a:off x="4636539" y="5201155"/>
                <a:ext cx="893464" cy="232215"/>
              </a:xfrm>
              <a:prstGeom prst="rect">
                <a:avLst/>
              </a:prstGeom>
              <a:noFill/>
            </p:spPr>
            <p:txBody>
              <a:bodyPr wrap="square" lIns="0" tIns="0" rIns="0" bIns="0" rtlCol="0">
                <a:spAutoFit/>
              </a:bodyPr>
              <a:lstStyle/>
              <a:p>
                <a:pPr algn="ctr"/>
                <a:r>
                  <a:rPr lang="en-US" sz="1000" dirty="0">
                    <a:latin typeface="+mj-lt"/>
                  </a:rPr>
                  <a:t>eUreka</a:t>
                </a:r>
              </a:p>
            </p:txBody>
          </p:sp>
          <p:pic>
            <p:nvPicPr>
              <p:cNvPr id="86" name="Picture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20628" y="4833162"/>
                <a:ext cx="1175984" cy="262953"/>
              </a:xfrm>
              <a:prstGeom prst="rect">
                <a:avLst/>
              </a:prstGeom>
            </p:spPr>
          </p:pic>
          <p:pic>
            <p:nvPicPr>
              <p:cNvPr id="87" name="Picture 8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35493" y="4566249"/>
                <a:ext cx="301247" cy="298667"/>
              </a:xfrm>
              <a:prstGeom prst="rect">
                <a:avLst/>
              </a:prstGeom>
            </p:spPr>
          </p:pic>
          <p:pic>
            <p:nvPicPr>
              <p:cNvPr id="88" name="Picture 8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09734" y="4875175"/>
                <a:ext cx="301247" cy="298667"/>
              </a:xfrm>
              <a:prstGeom prst="rect">
                <a:avLst/>
              </a:prstGeom>
            </p:spPr>
          </p:pic>
          <p:sp>
            <p:nvSpPr>
              <p:cNvPr id="89" name="Rounded Rectangle 88"/>
              <p:cNvSpPr/>
              <p:nvPr/>
            </p:nvSpPr>
            <p:spPr>
              <a:xfrm>
                <a:off x="7146783" y="4825856"/>
                <a:ext cx="945354" cy="363940"/>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mj-lt"/>
                  </a:rPr>
                  <a:t>Lynda</a:t>
                </a:r>
              </a:p>
            </p:txBody>
          </p:sp>
          <p:pic>
            <p:nvPicPr>
              <p:cNvPr id="90" name="Picture 8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20465" y="5207881"/>
                <a:ext cx="301247" cy="298667"/>
              </a:xfrm>
              <a:prstGeom prst="rect">
                <a:avLst/>
              </a:prstGeom>
            </p:spPr>
          </p:pic>
          <p:sp>
            <p:nvSpPr>
              <p:cNvPr id="91" name="Rounded Rectangle 90"/>
              <p:cNvSpPr/>
              <p:nvPr/>
            </p:nvSpPr>
            <p:spPr>
              <a:xfrm>
                <a:off x="7146781" y="5159934"/>
                <a:ext cx="1082586" cy="391613"/>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mj-lt"/>
                  </a:rPr>
                  <a:t>Cengage</a:t>
                </a:r>
              </a:p>
            </p:txBody>
          </p:sp>
          <p:sp>
            <p:nvSpPr>
              <p:cNvPr id="92" name="Rounded Rectangle 91"/>
              <p:cNvSpPr/>
              <p:nvPr/>
            </p:nvSpPr>
            <p:spPr>
              <a:xfrm>
                <a:off x="7143434" y="4494715"/>
                <a:ext cx="1397029" cy="363940"/>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mj-lt"/>
                  </a:rPr>
                  <a:t>McGrawHill</a:t>
                </a:r>
              </a:p>
            </p:txBody>
          </p:sp>
          <p:pic>
            <p:nvPicPr>
              <p:cNvPr id="93" name="Picture 9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85623" y="4564101"/>
                <a:ext cx="301247" cy="298667"/>
              </a:xfrm>
              <a:prstGeom prst="rect">
                <a:avLst/>
              </a:prstGeom>
            </p:spPr>
          </p:pic>
          <p:pic>
            <p:nvPicPr>
              <p:cNvPr id="94" name="Picture 9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9864" y="4873027"/>
                <a:ext cx="301247" cy="298667"/>
              </a:xfrm>
              <a:prstGeom prst="rect">
                <a:avLst/>
              </a:prstGeom>
            </p:spPr>
          </p:pic>
          <p:sp>
            <p:nvSpPr>
              <p:cNvPr id="95" name="Rounded Rectangle 94"/>
              <p:cNvSpPr/>
              <p:nvPr/>
            </p:nvSpPr>
            <p:spPr>
              <a:xfrm>
                <a:off x="8522670" y="4791813"/>
                <a:ext cx="1045505" cy="395835"/>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mj-lt"/>
                  </a:rPr>
                  <a:t>Turn It In</a:t>
                </a:r>
              </a:p>
            </p:txBody>
          </p:sp>
          <p:pic>
            <p:nvPicPr>
              <p:cNvPr id="96" name="Picture 9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70595" y="5205733"/>
                <a:ext cx="301247" cy="298667"/>
              </a:xfrm>
              <a:prstGeom prst="rect">
                <a:avLst/>
              </a:prstGeom>
            </p:spPr>
          </p:pic>
          <p:sp>
            <p:nvSpPr>
              <p:cNvPr id="97" name="Rounded Rectangle 96"/>
              <p:cNvSpPr/>
              <p:nvPr/>
            </p:nvSpPr>
            <p:spPr>
              <a:xfrm>
                <a:off x="8485950" y="5210471"/>
                <a:ext cx="1094963" cy="285707"/>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mj-lt"/>
                  </a:rPr>
                  <a:t>Ithenticate</a:t>
                </a:r>
              </a:p>
            </p:txBody>
          </p:sp>
          <p:sp>
            <p:nvSpPr>
              <p:cNvPr id="98" name="Rounded Rectangle 97"/>
              <p:cNvSpPr/>
              <p:nvPr/>
            </p:nvSpPr>
            <p:spPr>
              <a:xfrm>
                <a:off x="8506443" y="4492567"/>
                <a:ext cx="988259" cy="363940"/>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mj-lt"/>
                  </a:rPr>
                  <a:t>NBC</a:t>
                </a:r>
              </a:p>
            </p:txBody>
          </p:sp>
        </p:grpSp>
        <p:sp>
          <p:nvSpPr>
            <p:cNvPr id="72" name="object 89"/>
            <p:cNvSpPr txBox="1"/>
            <p:nvPr/>
          </p:nvSpPr>
          <p:spPr>
            <a:xfrm>
              <a:off x="9627134" y="5839854"/>
              <a:ext cx="1083745" cy="696646"/>
            </a:xfrm>
            <a:prstGeom prst="rect">
              <a:avLst/>
            </a:prstGeom>
          </p:spPr>
          <p:txBody>
            <a:bodyPr vert="horz" wrap="square" lIns="0" tIns="0" rIns="0" bIns="0" rtlCol="0">
              <a:spAutoFit/>
            </a:bodyPr>
            <a:lstStyle/>
            <a:p>
              <a:pPr marL="193358" marR="3810" indent="-184309" defTabSz="457200"/>
              <a:r>
                <a:rPr lang="en-US" sz="1000" dirty="0">
                  <a:solidFill>
                    <a:srgbClr val="0062BD"/>
                  </a:solidFill>
                  <a:cs typeface="Arial"/>
                </a:rPr>
                <a:t>Enterprise</a:t>
              </a:r>
            </a:p>
            <a:p>
              <a:pPr marL="193358" marR="3810" indent="-184309" defTabSz="457200"/>
              <a:r>
                <a:rPr lang="en-US" sz="1000" dirty="0">
                  <a:solidFill>
                    <a:srgbClr val="0062BD"/>
                  </a:solidFill>
                  <a:cs typeface="Arial"/>
                </a:rPr>
                <a:t>Services</a:t>
              </a:r>
            </a:p>
            <a:p>
              <a:pPr marL="193358" marR="3810" indent="-184309" defTabSz="457200"/>
              <a:r>
                <a:rPr lang="en-US" sz="1000" dirty="0">
                  <a:solidFill>
                    <a:srgbClr val="0062BD"/>
                  </a:solidFill>
                  <a:cs typeface="Arial"/>
                </a:rPr>
                <a:t>Layer</a:t>
              </a:r>
              <a:endParaRPr sz="1000" dirty="0">
                <a:solidFill>
                  <a:prstClr val="black"/>
                </a:solidFill>
                <a:cs typeface="Arial"/>
              </a:endParaRPr>
            </a:p>
          </p:txBody>
        </p:sp>
        <p:pic>
          <p:nvPicPr>
            <p:cNvPr id="73" name="Picture 7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292573" y="5931632"/>
              <a:ext cx="379291" cy="379291"/>
            </a:xfrm>
            <a:prstGeom prst="rect">
              <a:avLst/>
            </a:prstGeom>
          </p:spPr>
        </p:pic>
        <p:pic>
          <p:nvPicPr>
            <p:cNvPr id="74" name="Picture 7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501205" y="5750358"/>
              <a:ext cx="310053" cy="670807"/>
            </a:xfrm>
            <a:prstGeom prst="rect">
              <a:avLst/>
            </a:prstGeom>
          </p:spPr>
        </p:pic>
        <p:sp>
          <p:nvSpPr>
            <p:cNvPr id="75" name="TextBox 74"/>
            <p:cNvSpPr txBox="1"/>
            <p:nvPr/>
          </p:nvSpPr>
          <p:spPr>
            <a:xfrm>
              <a:off x="7280266" y="6391489"/>
              <a:ext cx="864120" cy="232215"/>
            </a:xfrm>
            <a:prstGeom prst="rect">
              <a:avLst/>
            </a:prstGeom>
            <a:noFill/>
          </p:spPr>
          <p:txBody>
            <a:bodyPr wrap="square" lIns="0" tIns="0" rIns="0" bIns="0" rtlCol="0">
              <a:spAutoFit/>
            </a:bodyPr>
            <a:lstStyle/>
            <a:p>
              <a:pPr algn="ctr"/>
              <a:r>
                <a:rPr lang="en-US" sz="1000" dirty="0">
                  <a:latin typeface="+mj-lt"/>
                </a:rPr>
                <a:t>MongoDB</a:t>
              </a:r>
            </a:p>
          </p:txBody>
        </p:sp>
        <p:pic>
          <p:nvPicPr>
            <p:cNvPr id="76" name="Picture 7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640159" y="5973597"/>
              <a:ext cx="301247" cy="298667"/>
            </a:xfrm>
            <a:prstGeom prst="rect">
              <a:avLst/>
            </a:prstGeom>
          </p:spPr>
        </p:pic>
        <p:sp>
          <p:nvSpPr>
            <p:cNvPr id="77" name="TextBox 76"/>
            <p:cNvSpPr txBox="1"/>
            <p:nvPr/>
          </p:nvSpPr>
          <p:spPr>
            <a:xfrm>
              <a:off x="8221659" y="6377304"/>
              <a:ext cx="1142471" cy="232215"/>
            </a:xfrm>
            <a:prstGeom prst="rect">
              <a:avLst/>
            </a:prstGeom>
            <a:noFill/>
          </p:spPr>
          <p:txBody>
            <a:bodyPr wrap="square" lIns="0" tIns="0" rIns="0" bIns="0" rtlCol="0">
              <a:spAutoFit/>
            </a:bodyPr>
            <a:lstStyle/>
            <a:p>
              <a:pPr algn="ctr"/>
              <a:r>
                <a:rPr lang="en-US" sz="1000" dirty="0">
                  <a:latin typeface="+mj-lt"/>
                </a:rPr>
                <a:t>Other Systems</a:t>
              </a:r>
            </a:p>
          </p:txBody>
        </p:sp>
      </p:grpSp>
      <p:sp>
        <p:nvSpPr>
          <p:cNvPr id="99" name="Line 17"/>
          <p:cNvSpPr>
            <a:spLocks noChangeShapeType="1"/>
          </p:cNvSpPr>
          <p:nvPr/>
        </p:nvSpPr>
        <p:spPr bwMode="auto">
          <a:xfrm>
            <a:off x="80089" y="3657600"/>
            <a:ext cx="745451" cy="0"/>
          </a:xfrm>
          <a:prstGeom prst="line">
            <a:avLst/>
          </a:prstGeom>
          <a:noFill/>
          <a:ln w="222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oAutofit/>
          </a:bodyPr>
          <a:lstStyle/>
          <a:p>
            <a:endParaRPr lang="en-US" sz="1400" kern="0" dirty="0">
              <a:solidFill>
                <a:srgbClr val="000000"/>
              </a:solidFill>
              <a:latin typeface="Calibri" panose="020F0502020204030204" pitchFamily="34" charset="0"/>
            </a:endParaRPr>
          </a:p>
        </p:txBody>
      </p:sp>
      <p:sp>
        <p:nvSpPr>
          <p:cNvPr id="100" name="Line 17"/>
          <p:cNvSpPr>
            <a:spLocks noChangeShapeType="1"/>
          </p:cNvSpPr>
          <p:nvPr/>
        </p:nvSpPr>
        <p:spPr bwMode="auto">
          <a:xfrm>
            <a:off x="96780" y="5029200"/>
            <a:ext cx="745451" cy="0"/>
          </a:xfrm>
          <a:prstGeom prst="line">
            <a:avLst/>
          </a:prstGeom>
          <a:noFill/>
          <a:ln w="22225">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oAutofit/>
          </a:bodyPr>
          <a:lstStyle/>
          <a:p>
            <a:endParaRPr lang="en-US" sz="1400" kern="0" dirty="0">
              <a:solidFill>
                <a:srgbClr val="000000"/>
              </a:solidFill>
              <a:latin typeface="Calibri" panose="020F0502020204030204" pitchFamily="34" charset="0"/>
            </a:endParaRPr>
          </a:p>
        </p:txBody>
      </p:sp>
      <p:sp>
        <p:nvSpPr>
          <p:cNvPr id="3" name="Rectangle 2"/>
          <p:cNvSpPr/>
          <p:nvPr/>
        </p:nvSpPr>
        <p:spPr>
          <a:xfrm>
            <a:off x="7775882" y="887950"/>
            <a:ext cx="2213426" cy="369332"/>
          </a:xfrm>
          <a:prstGeom prst="rect">
            <a:avLst/>
          </a:prstGeom>
        </p:spPr>
        <p:txBody>
          <a:bodyPr wrap="none">
            <a:spAutoFit/>
          </a:bodyPr>
          <a:lstStyle/>
          <a:p>
            <a:r>
              <a:rPr lang="en-US" b="1" dirty="0"/>
              <a:t>Solution Architecture</a:t>
            </a:r>
          </a:p>
        </p:txBody>
      </p:sp>
    </p:spTree>
    <p:extLst>
      <p:ext uri="{BB962C8B-B14F-4D97-AF65-F5344CB8AC3E}">
        <p14:creationId xmlns:p14="http://schemas.microsoft.com/office/powerpoint/2010/main" val="1740324554"/>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13001"/>
            <a:ext cx="12192000" cy="1223481"/>
          </a:xfrm>
        </p:spPr>
        <p:txBody>
          <a:bodyPr>
            <a:normAutofit/>
          </a:bodyPr>
          <a:lstStyle/>
          <a:p>
            <a:r>
              <a:rPr lang="en-US" dirty="0"/>
              <a:t>GREAT Banking Experiences with VSURF</a:t>
            </a:r>
          </a:p>
        </p:txBody>
      </p:sp>
    </p:spTree>
    <p:extLst>
      <p:ext uri="{BB962C8B-B14F-4D97-AF65-F5344CB8AC3E}">
        <p14:creationId xmlns:p14="http://schemas.microsoft.com/office/powerpoint/2010/main" val="54595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EAA71-6872-4E9B-9DD8-5EFDCE80CECE}"/>
              </a:ext>
            </a:extLst>
          </p:cNvPr>
          <p:cNvPicPr>
            <a:picLocks noChangeAspect="1"/>
          </p:cNvPicPr>
          <p:nvPr/>
        </p:nvPicPr>
        <p:blipFill>
          <a:blip r:embed="rId2"/>
          <a:stretch>
            <a:fillRect/>
          </a:stretch>
        </p:blipFill>
        <p:spPr>
          <a:xfrm>
            <a:off x="4383020" y="1584157"/>
            <a:ext cx="7772537" cy="4191000"/>
          </a:xfrm>
          <a:prstGeom prst="rect">
            <a:avLst/>
          </a:prstGeom>
        </p:spPr>
      </p:pic>
      <p:sp>
        <p:nvSpPr>
          <p:cNvPr id="2" name="Title 1"/>
          <p:cNvSpPr>
            <a:spLocks noGrp="1"/>
          </p:cNvSpPr>
          <p:nvPr>
            <p:ph type="title"/>
          </p:nvPr>
        </p:nvSpPr>
        <p:spPr/>
        <p:txBody>
          <a:bodyPr/>
          <a:lstStyle/>
          <a:p>
            <a:r>
              <a:rPr lang="en-US" dirty="0"/>
              <a:t>Visual Editing &amp; Publishing of Content</a:t>
            </a:r>
          </a:p>
        </p:txBody>
      </p:sp>
      <p:sp>
        <p:nvSpPr>
          <p:cNvPr id="8" name="Text Placeholder 7">
            <a:extLst>
              <a:ext uri="{FF2B5EF4-FFF2-40B4-BE49-F238E27FC236}">
                <a16:creationId xmlns:a16="http://schemas.microsoft.com/office/drawing/2014/main" id="{D61081A1-C234-491B-BA3D-919F044D6AAA}"/>
              </a:ext>
            </a:extLst>
          </p:cNvPr>
          <p:cNvSpPr>
            <a:spLocks noGrp="1"/>
          </p:cNvSpPr>
          <p:nvPr>
            <p:ph type="body" idx="15"/>
          </p:nvPr>
        </p:nvSpPr>
        <p:spPr/>
        <p:txBody>
          <a:bodyPr/>
          <a:lstStyle/>
          <a:p>
            <a:r>
              <a:rPr lang="en-US" dirty="0"/>
              <a:t>Vsurf banking experience</a:t>
            </a:r>
          </a:p>
        </p:txBody>
      </p:sp>
      <p:sp>
        <p:nvSpPr>
          <p:cNvPr id="7" name="Content Placeholder 6">
            <a:extLst>
              <a:ext uri="{FF2B5EF4-FFF2-40B4-BE49-F238E27FC236}">
                <a16:creationId xmlns:a16="http://schemas.microsoft.com/office/drawing/2014/main" id="{33D36F4B-A82A-4120-85F4-19A2E4815F62}"/>
              </a:ext>
            </a:extLst>
          </p:cNvPr>
          <p:cNvSpPr>
            <a:spLocks noGrp="1"/>
          </p:cNvSpPr>
          <p:nvPr>
            <p:ph idx="1"/>
          </p:nvPr>
        </p:nvSpPr>
        <p:spPr>
          <a:xfrm>
            <a:off x="304800" y="1524006"/>
            <a:ext cx="4800600" cy="4875211"/>
          </a:xfrm>
        </p:spPr>
        <p:txBody>
          <a:bodyPr/>
          <a:lstStyle/>
          <a:p>
            <a:pPr>
              <a:buFont typeface="Wingdings" panose="05000000000000000000" pitchFamily="2" charset="2"/>
              <a:buChar char="ü"/>
            </a:pPr>
            <a:r>
              <a:rPr lang="en-US" sz="2000" b="0" dirty="0">
                <a:solidFill>
                  <a:schemeClr val="tx1"/>
                </a:solidFill>
              </a:rPr>
              <a:t>In-context-editing of content across Marketing Websites and Mobile Banking Apps</a:t>
            </a:r>
          </a:p>
          <a:p>
            <a:pPr>
              <a:buFont typeface="Wingdings" panose="05000000000000000000" pitchFamily="2" charset="2"/>
              <a:buChar char="ü"/>
            </a:pPr>
            <a:endParaRPr lang="en-US" sz="2000" b="0" dirty="0">
              <a:solidFill>
                <a:schemeClr val="tx1"/>
              </a:solidFill>
            </a:endParaRPr>
          </a:p>
          <a:p>
            <a:pPr>
              <a:buFont typeface="Wingdings" panose="05000000000000000000" pitchFamily="2" charset="2"/>
              <a:buChar char="ü"/>
            </a:pPr>
            <a:endParaRPr lang="en-US" sz="2000" b="0" dirty="0">
              <a:solidFill>
                <a:schemeClr val="tx1"/>
              </a:solidFill>
            </a:endParaRPr>
          </a:p>
          <a:p>
            <a:pPr>
              <a:buFont typeface="Wingdings" panose="05000000000000000000" pitchFamily="2" charset="2"/>
              <a:buChar char="ü"/>
            </a:pPr>
            <a:r>
              <a:rPr lang="en-US" sz="2000" b="0" dirty="0">
                <a:solidFill>
                  <a:schemeClr val="tx1"/>
                </a:solidFill>
              </a:rPr>
              <a:t>Customizable workflows for verification and publication rules.</a:t>
            </a:r>
          </a:p>
          <a:p>
            <a:pPr>
              <a:buFont typeface="Wingdings" panose="05000000000000000000" pitchFamily="2" charset="2"/>
              <a:buChar char="ü"/>
            </a:pPr>
            <a:endParaRPr lang="en-US" sz="2000" b="0" dirty="0">
              <a:solidFill>
                <a:schemeClr val="tx1"/>
              </a:solidFill>
            </a:endParaRPr>
          </a:p>
          <a:p>
            <a:pPr>
              <a:buFont typeface="Wingdings" panose="05000000000000000000" pitchFamily="2" charset="2"/>
              <a:buChar char="ü"/>
            </a:pPr>
            <a:endParaRPr lang="en-US" sz="2000" b="0" dirty="0">
              <a:solidFill>
                <a:schemeClr val="tx1"/>
              </a:solidFill>
            </a:endParaRPr>
          </a:p>
          <a:p>
            <a:pPr>
              <a:buFont typeface="Wingdings" panose="05000000000000000000" pitchFamily="2" charset="2"/>
              <a:buChar char="ü"/>
            </a:pPr>
            <a:r>
              <a:rPr lang="en-US" sz="2000" b="0" dirty="0">
                <a:solidFill>
                  <a:schemeClr val="tx1"/>
                </a:solidFill>
              </a:rPr>
              <a:t>Reuse content and assets across all digital touch-points.</a:t>
            </a:r>
          </a:p>
        </p:txBody>
      </p:sp>
    </p:spTree>
    <p:extLst>
      <p:ext uri="{BB962C8B-B14F-4D97-AF65-F5344CB8AC3E}">
        <p14:creationId xmlns:p14="http://schemas.microsoft.com/office/powerpoint/2010/main" val="128439678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Personal Assistant</a:t>
            </a:r>
          </a:p>
        </p:txBody>
      </p:sp>
      <p:sp>
        <p:nvSpPr>
          <p:cNvPr id="8" name="Text Placeholder 7">
            <a:extLst>
              <a:ext uri="{FF2B5EF4-FFF2-40B4-BE49-F238E27FC236}">
                <a16:creationId xmlns:a16="http://schemas.microsoft.com/office/drawing/2014/main" id="{2F1001F8-B0D7-4FAE-9425-AEFB50479733}"/>
              </a:ext>
            </a:extLst>
          </p:cNvPr>
          <p:cNvSpPr>
            <a:spLocks noGrp="1"/>
          </p:cNvSpPr>
          <p:nvPr>
            <p:ph type="body" idx="15"/>
          </p:nvPr>
        </p:nvSpPr>
        <p:spPr/>
        <p:txBody>
          <a:bodyPr/>
          <a:lstStyle/>
          <a:p>
            <a:r>
              <a:rPr lang="en-US" dirty="0"/>
              <a:t>Vsurf banking experience</a:t>
            </a:r>
          </a:p>
        </p:txBody>
      </p:sp>
      <p:sp>
        <p:nvSpPr>
          <p:cNvPr id="3" name="Content Placeholder 2"/>
          <p:cNvSpPr>
            <a:spLocks noGrp="1"/>
          </p:cNvSpPr>
          <p:nvPr>
            <p:ph idx="1"/>
          </p:nvPr>
        </p:nvSpPr>
        <p:spPr/>
        <p:txBody>
          <a:bodyPr>
            <a:normAutofit/>
          </a:bodyPr>
          <a:lstStyle/>
          <a:p>
            <a:pPr marL="285750" indent="-285750">
              <a:buFont typeface="Wingdings" panose="05000000000000000000" pitchFamily="2" charset="2"/>
              <a:buChar char="ü"/>
            </a:pPr>
            <a:r>
              <a:rPr lang="en-US" sz="1800" b="0" dirty="0">
                <a:solidFill>
                  <a:schemeClr val="tx1"/>
                </a:solidFill>
              </a:rPr>
              <a:t>Engaging and Personalized ‘Quote &amp; Buy’ experience</a:t>
            </a:r>
            <a:br>
              <a:rPr lang="en-US" sz="1800" b="0" dirty="0">
                <a:solidFill>
                  <a:schemeClr val="tx1"/>
                </a:solidFill>
              </a:rPr>
            </a:br>
            <a:endParaRPr lang="en-US" sz="1800" b="0" dirty="0">
              <a:solidFill>
                <a:schemeClr val="tx1"/>
              </a:solidFill>
            </a:endParaRPr>
          </a:p>
          <a:p>
            <a:pPr marL="285750" indent="-285750">
              <a:buFont typeface="Wingdings" panose="05000000000000000000" pitchFamily="2" charset="2"/>
              <a:buChar char="ü"/>
            </a:pPr>
            <a:r>
              <a:rPr lang="en-US" sz="1800" b="0" dirty="0">
                <a:solidFill>
                  <a:schemeClr val="tx1"/>
                </a:solidFill>
              </a:rPr>
              <a:t>Increase sales conversion and minimize abandonment rates</a:t>
            </a:r>
          </a:p>
          <a:p>
            <a:pPr marL="285750" indent="-285750">
              <a:buFont typeface="Wingdings" panose="05000000000000000000" pitchFamily="2" charset="2"/>
              <a:buChar char="ü"/>
            </a:pPr>
            <a:endParaRPr lang="en-US" sz="1800" b="0" dirty="0">
              <a:solidFill>
                <a:schemeClr val="tx1"/>
              </a:solidFill>
            </a:endParaRPr>
          </a:p>
          <a:p>
            <a:pPr marL="285750" indent="-285750">
              <a:buFont typeface="Wingdings" panose="05000000000000000000" pitchFamily="2" charset="2"/>
              <a:buChar char="ü"/>
            </a:pPr>
            <a:r>
              <a:rPr lang="en-US" sz="1800" b="0" dirty="0">
                <a:solidFill>
                  <a:schemeClr val="tx1"/>
                </a:solidFill>
              </a:rPr>
              <a:t>Target relevant digital marketing &amp; sales campaigns. </a:t>
            </a:r>
          </a:p>
        </p:txBody>
      </p:sp>
      <p:pic>
        <p:nvPicPr>
          <p:cNvPr id="6" name="Picture 5">
            <a:extLst>
              <a:ext uri="{FF2B5EF4-FFF2-40B4-BE49-F238E27FC236}">
                <a16:creationId xmlns:a16="http://schemas.microsoft.com/office/drawing/2014/main" id="{3D7F7A1F-8944-4BE3-B277-D94A6EAFB325}"/>
              </a:ext>
            </a:extLst>
          </p:cNvPr>
          <p:cNvPicPr>
            <a:picLocks noChangeAspect="1"/>
          </p:cNvPicPr>
          <p:nvPr/>
        </p:nvPicPr>
        <p:blipFill>
          <a:blip r:embed="rId2"/>
          <a:stretch>
            <a:fillRect/>
          </a:stretch>
        </p:blipFill>
        <p:spPr>
          <a:xfrm>
            <a:off x="9144000" y="1469837"/>
            <a:ext cx="1971675" cy="4095750"/>
          </a:xfrm>
          <a:prstGeom prst="rect">
            <a:avLst/>
          </a:prstGeom>
        </p:spPr>
      </p:pic>
      <p:pic>
        <p:nvPicPr>
          <p:cNvPr id="7" name="Picture 6">
            <a:extLst>
              <a:ext uri="{FF2B5EF4-FFF2-40B4-BE49-F238E27FC236}">
                <a16:creationId xmlns:a16="http://schemas.microsoft.com/office/drawing/2014/main" id="{801613F7-7A69-4DD2-B6D4-610D781E6950}"/>
              </a:ext>
            </a:extLst>
          </p:cNvPr>
          <p:cNvPicPr>
            <a:picLocks noChangeAspect="1"/>
          </p:cNvPicPr>
          <p:nvPr/>
        </p:nvPicPr>
        <p:blipFill>
          <a:blip r:embed="rId3"/>
          <a:stretch>
            <a:fillRect/>
          </a:stretch>
        </p:blipFill>
        <p:spPr>
          <a:xfrm>
            <a:off x="9323696" y="2286000"/>
            <a:ext cx="1601694" cy="1219200"/>
          </a:xfrm>
          <a:prstGeom prst="rect">
            <a:avLst/>
          </a:prstGeom>
        </p:spPr>
      </p:pic>
    </p:spTree>
    <p:extLst>
      <p:ext uri="{BB962C8B-B14F-4D97-AF65-F5344CB8AC3E}">
        <p14:creationId xmlns:p14="http://schemas.microsoft.com/office/powerpoint/2010/main" val="280869409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an Account with a Smartphone</a:t>
            </a:r>
          </a:p>
        </p:txBody>
      </p:sp>
      <p:sp>
        <p:nvSpPr>
          <p:cNvPr id="5" name="Text Placeholder 4">
            <a:extLst>
              <a:ext uri="{FF2B5EF4-FFF2-40B4-BE49-F238E27FC236}">
                <a16:creationId xmlns:a16="http://schemas.microsoft.com/office/drawing/2014/main" id="{DE378D69-2DCE-4236-972A-0B518C7F0ED8}"/>
              </a:ext>
            </a:extLst>
          </p:cNvPr>
          <p:cNvSpPr>
            <a:spLocks noGrp="1"/>
          </p:cNvSpPr>
          <p:nvPr>
            <p:ph type="body" idx="17"/>
          </p:nvPr>
        </p:nvSpPr>
        <p:spPr/>
        <p:txBody>
          <a:bodyPr/>
          <a:lstStyle/>
          <a:p>
            <a:r>
              <a:rPr lang="en-US" dirty="0"/>
              <a:t>Vsurf banking experience</a:t>
            </a:r>
          </a:p>
        </p:txBody>
      </p:sp>
      <p:sp>
        <p:nvSpPr>
          <p:cNvPr id="4" name="Rectangle 3"/>
          <p:cNvSpPr/>
          <p:nvPr/>
        </p:nvSpPr>
        <p:spPr>
          <a:xfrm>
            <a:off x="7239000" y="1447800"/>
            <a:ext cx="4619768" cy="4031873"/>
          </a:xfrm>
          <a:prstGeom prst="rect">
            <a:avLst/>
          </a:prstGeom>
        </p:spPr>
        <p:txBody>
          <a:bodyPr wrap="square">
            <a:spAutoFit/>
          </a:bodyPr>
          <a:lstStyle/>
          <a:p>
            <a:pPr marL="285750" indent="-285750">
              <a:buFont typeface="Wingdings" panose="05000000000000000000" pitchFamily="2" charset="2"/>
              <a:buChar char="ü"/>
            </a:pPr>
            <a:r>
              <a:rPr lang="en-US" sz="1600" dirty="0">
                <a:latin typeface="Calibri" panose="020F0502020204030204" pitchFamily="34" charset="0"/>
              </a:rPr>
              <a:t>Submit photo with a Selfie</a:t>
            </a:r>
          </a:p>
          <a:p>
            <a:pPr marL="285750" indent="-285750">
              <a:buFont typeface="Wingdings" panose="05000000000000000000" pitchFamily="2" charset="2"/>
              <a:buChar char="ü"/>
            </a:pPr>
            <a:endParaRPr lang="en-US" sz="1600" dirty="0">
              <a:latin typeface="Calibri" panose="020F0502020204030204" pitchFamily="34" charset="0"/>
            </a:endParaRPr>
          </a:p>
          <a:p>
            <a:pPr marL="285750" indent="-285750">
              <a:buFont typeface="Wingdings" panose="05000000000000000000" pitchFamily="2" charset="2"/>
              <a:buChar char="ü"/>
            </a:pPr>
            <a:r>
              <a:rPr lang="en-US" sz="1600" dirty="0">
                <a:latin typeface="Calibri" panose="020F0502020204030204" pitchFamily="34" charset="0"/>
              </a:rPr>
              <a:t>Scan &amp; Upload all KYC documents</a:t>
            </a:r>
          </a:p>
          <a:p>
            <a:pPr marL="285750" indent="-285750">
              <a:buFont typeface="Wingdings" panose="05000000000000000000" pitchFamily="2" charset="2"/>
              <a:buChar char="ü"/>
            </a:pPr>
            <a:endParaRPr lang="en-US" sz="1600" dirty="0">
              <a:latin typeface="Calibri" panose="020F0502020204030204" pitchFamily="34" charset="0"/>
            </a:endParaRPr>
          </a:p>
          <a:p>
            <a:pPr marL="285750" indent="-285750">
              <a:buFont typeface="Wingdings" panose="05000000000000000000" pitchFamily="2" charset="2"/>
              <a:buChar char="ü"/>
            </a:pPr>
            <a:r>
              <a:rPr lang="en-US" sz="1600" dirty="0">
                <a:latin typeface="Calibri" panose="020F0502020204030204" pitchFamily="34" charset="0"/>
              </a:rPr>
              <a:t>E-verify Aadhar / PAN / Passport etc</a:t>
            </a:r>
          </a:p>
          <a:p>
            <a:pPr marL="285750" indent="-285750">
              <a:buFont typeface="Wingdings" panose="05000000000000000000" pitchFamily="2" charset="2"/>
              <a:buChar char="ü"/>
            </a:pPr>
            <a:endParaRPr lang="en-US" sz="1600" dirty="0">
              <a:latin typeface="Calibri" panose="020F0502020204030204" pitchFamily="34" charset="0"/>
            </a:endParaRPr>
          </a:p>
          <a:p>
            <a:pPr marL="285750" indent="-285750">
              <a:buFont typeface="Wingdings" panose="05000000000000000000" pitchFamily="2" charset="2"/>
              <a:buChar char="ü"/>
            </a:pPr>
            <a:r>
              <a:rPr lang="en-US" sz="1600" dirty="0">
                <a:latin typeface="Calibri" panose="020F0502020204030204" pitchFamily="34" charset="0"/>
              </a:rPr>
              <a:t>Form-filling assistance from Customer care</a:t>
            </a:r>
          </a:p>
          <a:p>
            <a:pPr marL="285750" indent="-285750">
              <a:buFont typeface="Wingdings" panose="05000000000000000000" pitchFamily="2" charset="2"/>
              <a:buChar char="ü"/>
            </a:pPr>
            <a:endParaRPr lang="en-US" sz="1600" dirty="0">
              <a:latin typeface="Calibri" panose="020F0502020204030204" pitchFamily="34" charset="0"/>
            </a:endParaRPr>
          </a:p>
          <a:p>
            <a:pPr marL="285750" indent="-285750">
              <a:buFont typeface="Wingdings" panose="05000000000000000000" pitchFamily="2" charset="2"/>
              <a:buChar char="ü"/>
            </a:pPr>
            <a:r>
              <a:rPr lang="en-US" sz="1600" dirty="0">
                <a:latin typeface="Calibri" panose="020F0502020204030204" pitchFamily="34" charset="0"/>
              </a:rPr>
              <a:t>E-signature on the application form</a:t>
            </a:r>
          </a:p>
          <a:p>
            <a:pPr marL="285750" indent="-285750">
              <a:buFont typeface="Wingdings" panose="05000000000000000000" pitchFamily="2" charset="2"/>
              <a:buChar char="ü"/>
            </a:pPr>
            <a:endParaRPr lang="en-US" sz="1600" dirty="0">
              <a:latin typeface="Calibri" panose="020F0502020204030204" pitchFamily="34" charset="0"/>
            </a:endParaRPr>
          </a:p>
          <a:p>
            <a:pPr marL="285750" indent="-285750">
              <a:buFont typeface="Wingdings" panose="05000000000000000000" pitchFamily="2" charset="2"/>
              <a:buChar char="ü"/>
            </a:pPr>
            <a:r>
              <a:rPr lang="en-US" sz="1600" dirty="0">
                <a:latin typeface="Calibri" panose="020F0502020204030204" pitchFamily="34" charset="0"/>
              </a:rPr>
              <a:t>Open an account without walking into the bank!</a:t>
            </a:r>
          </a:p>
          <a:p>
            <a:endParaRPr lang="en-US" sz="1600" dirty="0">
              <a:latin typeface="Calibri" panose="020F0502020204030204" pitchFamily="34" charset="0"/>
            </a:endParaRPr>
          </a:p>
          <a:p>
            <a:endParaRPr lang="en-US" sz="1600" dirty="0">
              <a:latin typeface="Calibri" panose="020F0502020204030204" pitchFamily="34" charset="0"/>
            </a:endParaRPr>
          </a:p>
          <a:p>
            <a:endParaRPr lang="en-US" sz="1600" dirty="0">
              <a:latin typeface="Calibri" panose="020F0502020204030204" pitchFamily="34" charset="0"/>
            </a:endParaRPr>
          </a:p>
          <a:p>
            <a:pPr marL="285750" indent="-285750">
              <a:buFont typeface="Wingdings" panose="05000000000000000000" pitchFamily="2" charset="2"/>
              <a:buChar char="ü"/>
            </a:pPr>
            <a:r>
              <a:rPr lang="en-US" sz="1600" dirty="0">
                <a:latin typeface="Calibri" panose="020F0502020204030204" pitchFamily="34" charset="0"/>
              </a:rPr>
              <a:t>Analytics to track and monitor the campaign’s results (For Bank’s management)</a:t>
            </a:r>
          </a:p>
        </p:txBody>
      </p:sp>
      <p:cxnSp>
        <p:nvCxnSpPr>
          <p:cNvPr id="8" name="Straight Connector 7"/>
          <p:cNvCxnSpPr/>
          <p:nvPr/>
        </p:nvCxnSpPr>
        <p:spPr>
          <a:xfrm>
            <a:off x="7098153" y="4572000"/>
            <a:ext cx="4901462"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E875EE-4447-42F8-AC57-0E5195F02062}"/>
              </a:ext>
            </a:extLst>
          </p:cNvPr>
          <p:cNvPicPr>
            <a:picLocks noChangeAspect="1"/>
          </p:cNvPicPr>
          <p:nvPr/>
        </p:nvPicPr>
        <p:blipFill>
          <a:blip r:embed="rId2"/>
          <a:stretch>
            <a:fillRect/>
          </a:stretch>
        </p:blipFill>
        <p:spPr>
          <a:xfrm>
            <a:off x="0" y="1040296"/>
            <a:ext cx="4953000" cy="5219700"/>
          </a:xfrm>
          <a:prstGeom prst="rect">
            <a:avLst/>
          </a:prstGeom>
        </p:spPr>
      </p:pic>
    </p:spTree>
    <p:extLst>
      <p:ext uri="{BB962C8B-B14F-4D97-AF65-F5344CB8AC3E}">
        <p14:creationId xmlns:p14="http://schemas.microsoft.com/office/powerpoint/2010/main" val="2674369453"/>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Real-time Alerts, Chat &amp; Messages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513" y="1901927"/>
            <a:ext cx="7090611" cy="3883962"/>
          </a:xfrm>
          <a:prstGeom prst="rect">
            <a:avLst/>
          </a:prstGeom>
        </p:spPr>
      </p:pic>
      <p:sp>
        <p:nvSpPr>
          <p:cNvPr id="6" name="Content Placeholder 2"/>
          <p:cNvSpPr txBox="1">
            <a:spLocks/>
          </p:cNvSpPr>
          <p:nvPr/>
        </p:nvSpPr>
        <p:spPr>
          <a:xfrm>
            <a:off x="1732549" y="5817974"/>
            <a:ext cx="4118810" cy="327045"/>
          </a:xfrm>
          <a:prstGeom prst="rect">
            <a:avLst/>
          </a:prstGeom>
        </p:spPr>
        <p:txBody>
          <a:bodyPr vert="horz" lIns="91440" tIns="45720" rIns="91440" bIns="45720" rtlCol="0">
            <a:noAutofit/>
          </a:bodyPr>
          <a:lstStyle>
            <a:lvl1pPr marL="287338" indent="-287338" algn="l" defTabSz="457200" rtl="0" eaLnBrk="1" latinLnBrk="0" hangingPunct="1">
              <a:lnSpc>
                <a:spcPct val="90000"/>
              </a:lnSpc>
              <a:spcBef>
                <a:spcPts val="1200"/>
              </a:spcBef>
              <a:spcAft>
                <a:spcPts val="0"/>
              </a:spcAft>
              <a:buClr>
                <a:schemeClr val="accent3"/>
              </a:buClr>
              <a:buSzPct val="100000"/>
              <a:buFont typeface="Arial" panose="020B0604020202020204" pitchFamily="34" charset="0"/>
              <a:buChar char="•"/>
              <a:defRPr lang="ga-IE" sz="2400" b="0" kern="1200">
                <a:solidFill>
                  <a:schemeClr val="tx2"/>
                </a:solidFill>
                <a:latin typeface="Arial" pitchFamily="34" charset="0"/>
                <a:ea typeface="+mn-ea"/>
                <a:cs typeface="Arial" pitchFamily="34" charset="0"/>
              </a:defRPr>
            </a:lvl1pPr>
            <a:lvl2pPr marL="515938" indent="-228600"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2000" b="0" kern="1200">
                <a:solidFill>
                  <a:schemeClr val="tx2"/>
                </a:solidFill>
                <a:latin typeface="Arial" pitchFamily="34" charset="0"/>
                <a:ea typeface="+mn-ea"/>
                <a:cs typeface="Arial" pitchFamily="34" charset="0"/>
              </a:defRPr>
            </a:lvl2pPr>
            <a:lvl3pPr marL="685800" indent="-169863"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1800" b="0" kern="1200">
                <a:solidFill>
                  <a:schemeClr val="tx2"/>
                </a:solidFill>
                <a:latin typeface="Arial" pitchFamily="34" charset="0"/>
                <a:ea typeface="+mn-ea"/>
                <a:cs typeface="Arial" pitchFamily="34" charset="0"/>
              </a:defRPr>
            </a:lvl3pPr>
            <a:lvl4pPr marL="915988" indent="-231775" algn="l" defTabSz="457200" rtl="0" eaLnBrk="1" latinLnBrk="0" hangingPunct="1">
              <a:spcBef>
                <a:spcPct val="20000"/>
              </a:spcBef>
              <a:buClr>
                <a:schemeClr val="accent2"/>
              </a:buClr>
              <a:buSzPct val="85000"/>
              <a:buFont typeface="Arial" pitchFamily="34" charset="0"/>
              <a:buChar char="●"/>
              <a:defRPr lang="ga-IE" sz="1600" b="0" kern="1200">
                <a:solidFill>
                  <a:schemeClr val="tx2"/>
                </a:solidFill>
                <a:latin typeface="Arial" pitchFamily="34" charset="0"/>
                <a:ea typeface="+mn-ea"/>
                <a:cs typeface="Arial" pitchFamily="34" charset="0"/>
              </a:defRPr>
            </a:lvl4pPr>
            <a:lvl5pPr marL="1144588" indent="-230188" algn="l" defTabSz="457200" rtl="0" eaLnBrk="1" latinLnBrk="0" hangingPunct="1">
              <a:spcBef>
                <a:spcPct val="20000"/>
              </a:spcBef>
              <a:buClr>
                <a:schemeClr val="accent2"/>
              </a:buClr>
              <a:buSzPct val="85000"/>
              <a:buFont typeface="Arial" pitchFamily="34" charset="0"/>
              <a:buChar char="●"/>
              <a:defRPr lang="en-US" sz="1400" b="0" kern="1200">
                <a:solidFill>
                  <a:schemeClr val="tx2"/>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dirty="0">
                <a:latin typeface="Calibri" panose="020F0502020204030204" pitchFamily="34" charset="0"/>
              </a:rPr>
              <a:t>Real-time Customer-Advisor Communication</a:t>
            </a:r>
          </a:p>
        </p:txBody>
      </p:sp>
      <p:sp>
        <p:nvSpPr>
          <p:cNvPr id="7" name="Content Placeholder 2"/>
          <p:cNvSpPr txBox="1">
            <a:spLocks/>
          </p:cNvSpPr>
          <p:nvPr/>
        </p:nvSpPr>
        <p:spPr>
          <a:xfrm>
            <a:off x="5999747" y="5817973"/>
            <a:ext cx="4283242" cy="502616"/>
          </a:xfrm>
          <a:prstGeom prst="rect">
            <a:avLst/>
          </a:prstGeom>
        </p:spPr>
        <p:txBody>
          <a:bodyPr vert="horz" lIns="91440" tIns="45720" rIns="91440" bIns="45720" rtlCol="0">
            <a:noAutofit/>
          </a:bodyPr>
          <a:lstStyle>
            <a:lvl1pPr marL="287338" indent="-287338" algn="l" defTabSz="457200" rtl="0" eaLnBrk="1" latinLnBrk="0" hangingPunct="1">
              <a:lnSpc>
                <a:spcPct val="90000"/>
              </a:lnSpc>
              <a:spcBef>
                <a:spcPts val="1200"/>
              </a:spcBef>
              <a:spcAft>
                <a:spcPts val="0"/>
              </a:spcAft>
              <a:buClr>
                <a:schemeClr val="accent3"/>
              </a:buClr>
              <a:buSzPct val="100000"/>
              <a:buFont typeface="Arial" panose="020B0604020202020204" pitchFamily="34" charset="0"/>
              <a:buChar char="•"/>
              <a:defRPr lang="ga-IE" sz="2400" b="0" kern="1200">
                <a:solidFill>
                  <a:schemeClr val="tx2"/>
                </a:solidFill>
                <a:latin typeface="Arial" pitchFamily="34" charset="0"/>
                <a:ea typeface="+mn-ea"/>
                <a:cs typeface="Arial" pitchFamily="34" charset="0"/>
              </a:defRPr>
            </a:lvl1pPr>
            <a:lvl2pPr marL="515938" indent="-228600"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2000" b="0" kern="1200">
                <a:solidFill>
                  <a:schemeClr val="tx2"/>
                </a:solidFill>
                <a:latin typeface="Arial" pitchFamily="34" charset="0"/>
                <a:ea typeface="+mn-ea"/>
                <a:cs typeface="Arial" pitchFamily="34" charset="0"/>
              </a:defRPr>
            </a:lvl2pPr>
            <a:lvl3pPr marL="685800" indent="-169863"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1800" b="0" kern="1200">
                <a:solidFill>
                  <a:schemeClr val="tx2"/>
                </a:solidFill>
                <a:latin typeface="Arial" pitchFamily="34" charset="0"/>
                <a:ea typeface="+mn-ea"/>
                <a:cs typeface="Arial" pitchFamily="34" charset="0"/>
              </a:defRPr>
            </a:lvl3pPr>
            <a:lvl4pPr marL="915988" indent="-231775" algn="l" defTabSz="457200" rtl="0" eaLnBrk="1" latinLnBrk="0" hangingPunct="1">
              <a:spcBef>
                <a:spcPct val="20000"/>
              </a:spcBef>
              <a:buClr>
                <a:schemeClr val="accent2"/>
              </a:buClr>
              <a:buSzPct val="85000"/>
              <a:buFont typeface="Arial" pitchFamily="34" charset="0"/>
              <a:buChar char="●"/>
              <a:defRPr lang="ga-IE" sz="1600" b="0" kern="1200">
                <a:solidFill>
                  <a:schemeClr val="tx2"/>
                </a:solidFill>
                <a:latin typeface="Arial" pitchFamily="34" charset="0"/>
                <a:ea typeface="+mn-ea"/>
                <a:cs typeface="Arial" pitchFamily="34" charset="0"/>
              </a:defRPr>
            </a:lvl4pPr>
            <a:lvl5pPr marL="1144588" indent="-230188" algn="l" defTabSz="457200" rtl="0" eaLnBrk="1" latinLnBrk="0" hangingPunct="1">
              <a:spcBef>
                <a:spcPct val="20000"/>
              </a:spcBef>
              <a:buClr>
                <a:schemeClr val="accent2"/>
              </a:buClr>
              <a:buSzPct val="85000"/>
              <a:buFont typeface="Arial" pitchFamily="34" charset="0"/>
              <a:buChar char="●"/>
              <a:defRPr lang="en-US" sz="1400" b="0" kern="1200">
                <a:solidFill>
                  <a:schemeClr val="tx2"/>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dirty="0">
                <a:latin typeface="Calibri" panose="020F0502020204030204" pitchFamily="34" charset="0"/>
              </a:rPr>
              <a:t>Integrated Click-2-Chat and Click-2-Call functions.</a:t>
            </a:r>
          </a:p>
        </p:txBody>
      </p:sp>
      <p:sp>
        <p:nvSpPr>
          <p:cNvPr id="8" name="Content Placeholder 2"/>
          <p:cNvSpPr txBox="1">
            <a:spLocks/>
          </p:cNvSpPr>
          <p:nvPr/>
        </p:nvSpPr>
        <p:spPr>
          <a:xfrm>
            <a:off x="6946234" y="1249765"/>
            <a:ext cx="3336757" cy="544287"/>
          </a:xfrm>
          <a:prstGeom prst="rect">
            <a:avLst/>
          </a:prstGeom>
          <a:ln>
            <a:solidFill>
              <a:schemeClr val="bg2"/>
            </a:solidFill>
          </a:ln>
        </p:spPr>
        <p:txBody>
          <a:bodyPr vert="horz" lIns="91440" tIns="45720" rIns="91440" bIns="45720" rtlCol="0">
            <a:noAutofit/>
          </a:bodyPr>
          <a:lstStyle>
            <a:lvl1pPr marL="287338" indent="-287338" algn="l" defTabSz="457200" rtl="0" eaLnBrk="1" latinLnBrk="0" hangingPunct="1">
              <a:lnSpc>
                <a:spcPct val="90000"/>
              </a:lnSpc>
              <a:spcBef>
                <a:spcPts val="1200"/>
              </a:spcBef>
              <a:spcAft>
                <a:spcPts val="0"/>
              </a:spcAft>
              <a:buClr>
                <a:schemeClr val="accent3"/>
              </a:buClr>
              <a:buSzPct val="100000"/>
              <a:buFont typeface="Arial" panose="020B0604020202020204" pitchFamily="34" charset="0"/>
              <a:buChar char="•"/>
              <a:defRPr lang="ga-IE" sz="2400" b="0" kern="1200">
                <a:solidFill>
                  <a:schemeClr val="tx2"/>
                </a:solidFill>
                <a:latin typeface="Arial" pitchFamily="34" charset="0"/>
                <a:ea typeface="+mn-ea"/>
                <a:cs typeface="Arial" pitchFamily="34" charset="0"/>
              </a:defRPr>
            </a:lvl1pPr>
            <a:lvl2pPr marL="515938" indent="-228600"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2000" b="0" kern="1200">
                <a:solidFill>
                  <a:schemeClr val="tx2"/>
                </a:solidFill>
                <a:latin typeface="Arial" pitchFamily="34" charset="0"/>
                <a:ea typeface="+mn-ea"/>
                <a:cs typeface="Arial" pitchFamily="34" charset="0"/>
              </a:defRPr>
            </a:lvl2pPr>
            <a:lvl3pPr marL="685800" indent="-169863"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1800" b="0" kern="1200">
                <a:solidFill>
                  <a:schemeClr val="tx2"/>
                </a:solidFill>
                <a:latin typeface="Arial" pitchFamily="34" charset="0"/>
                <a:ea typeface="+mn-ea"/>
                <a:cs typeface="Arial" pitchFamily="34" charset="0"/>
              </a:defRPr>
            </a:lvl3pPr>
            <a:lvl4pPr marL="915988" indent="-231775" algn="l" defTabSz="457200" rtl="0" eaLnBrk="1" latinLnBrk="0" hangingPunct="1">
              <a:spcBef>
                <a:spcPct val="20000"/>
              </a:spcBef>
              <a:buClr>
                <a:schemeClr val="accent2"/>
              </a:buClr>
              <a:buSzPct val="85000"/>
              <a:buFont typeface="Arial" pitchFamily="34" charset="0"/>
              <a:buChar char="●"/>
              <a:defRPr lang="ga-IE" sz="1600" b="0" kern="1200">
                <a:solidFill>
                  <a:schemeClr val="tx2"/>
                </a:solidFill>
                <a:latin typeface="Arial" pitchFamily="34" charset="0"/>
                <a:ea typeface="+mn-ea"/>
                <a:cs typeface="Arial" pitchFamily="34" charset="0"/>
              </a:defRPr>
            </a:lvl4pPr>
            <a:lvl5pPr marL="1144588" indent="-230188" algn="l" defTabSz="457200" rtl="0" eaLnBrk="1" latinLnBrk="0" hangingPunct="1">
              <a:spcBef>
                <a:spcPct val="20000"/>
              </a:spcBef>
              <a:buClr>
                <a:schemeClr val="accent2"/>
              </a:buClr>
              <a:buSzPct val="85000"/>
              <a:buFont typeface="Arial" pitchFamily="34" charset="0"/>
              <a:buChar char="●"/>
              <a:defRPr lang="en-US" sz="1400" b="0" kern="1200">
                <a:solidFill>
                  <a:schemeClr val="tx2"/>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dirty="0">
                <a:latin typeface="Calibri" panose="020F0502020204030204" pitchFamily="34" charset="0"/>
              </a:rPr>
              <a:t>Push important notifications and alerts to customers’ mobile devices.</a:t>
            </a:r>
          </a:p>
        </p:txBody>
      </p:sp>
      <p:cxnSp>
        <p:nvCxnSpPr>
          <p:cNvPr id="10" name="Straight Arrow Connector 9"/>
          <p:cNvCxnSpPr>
            <a:cxnSpLocks/>
          </p:cNvCxnSpPr>
          <p:nvPr/>
        </p:nvCxnSpPr>
        <p:spPr>
          <a:xfrm>
            <a:off x="3709738" y="1794893"/>
            <a:ext cx="1074820" cy="652964"/>
          </a:xfrm>
          <a:prstGeom prst="straightConnector1">
            <a:avLst/>
          </a:prstGeom>
          <a:ln>
            <a:solidFill>
              <a:schemeClr val="tx2"/>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8614612" y="1801024"/>
            <a:ext cx="529388" cy="2164249"/>
          </a:xfrm>
          <a:prstGeom prst="straightConnector1">
            <a:avLst/>
          </a:prstGeom>
          <a:ln>
            <a:solidFill>
              <a:schemeClr val="tx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3627EDAA-ACB6-4A84-84C3-474A4EC70368}"/>
              </a:ext>
            </a:extLst>
          </p:cNvPr>
          <p:cNvSpPr txBox="1">
            <a:spLocks/>
          </p:cNvSpPr>
          <p:nvPr/>
        </p:nvSpPr>
        <p:spPr>
          <a:xfrm>
            <a:off x="1600200" y="1248338"/>
            <a:ext cx="3581400" cy="544287"/>
          </a:xfrm>
          <a:prstGeom prst="rect">
            <a:avLst/>
          </a:prstGeom>
          <a:ln>
            <a:solidFill>
              <a:schemeClr val="bg2"/>
            </a:solidFill>
          </a:ln>
        </p:spPr>
        <p:txBody>
          <a:bodyPr vert="horz" lIns="91440" tIns="45720" rIns="91440" bIns="45720" rtlCol="0">
            <a:noAutofit/>
          </a:bodyPr>
          <a:lstStyle>
            <a:lvl1pPr marL="287338" indent="-287338" algn="l" defTabSz="457200" rtl="0" eaLnBrk="1" latinLnBrk="0" hangingPunct="1">
              <a:lnSpc>
                <a:spcPct val="90000"/>
              </a:lnSpc>
              <a:spcBef>
                <a:spcPts val="1200"/>
              </a:spcBef>
              <a:spcAft>
                <a:spcPts val="0"/>
              </a:spcAft>
              <a:buClr>
                <a:schemeClr val="accent3"/>
              </a:buClr>
              <a:buSzPct val="100000"/>
              <a:buFont typeface="Arial" panose="020B0604020202020204" pitchFamily="34" charset="0"/>
              <a:buChar char="•"/>
              <a:defRPr lang="ga-IE" sz="2400" b="0" kern="1200">
                <a:solidFill>
                  <a:schemeClr val="tx2"/>
                </a:solidFill>
                <a:latin typeface="Arial" pitchFamily="34" charset="0"/>
                <a:ea typeface="+mn-ea"/>
                <a:cs typeface="Arial" pitchFamily="34" charset="0"/>
              </a:defRPr>
            </a:lvl1pPr>
            <a:lvl2pPr marL="515938" indent="-228600"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2000" b="0" kern="1200">
                <a:solidFill>
                  <a:schemeClr val="tx2"/>
                </a:solidFill>
                <a:latin typeface="Arial" pitchFamily="34" charset="0"/>
                <a:ea typeface="+mn-ea"/>
                <a:cs typeface="Arial" pitchFamily="34" charset="0"/>
              </a:defRPr>
            </a:lvl2pPr>
            <a:lvl3pPr marL="685800" indent="-169863"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1800" b="0" kern="1200">
                <a:solidFill>
                  <a:schemeClr val="tx2"/>
                </a:solidFill>
                <a:latin typeface="Arial" pitchFamily="34" charset="0"/>
                <a:ea typeface="+mn-ea"/>
                <a:cs typeface="Arial" pitchFamily="34" charset="0"/>
              </a:defRPr>
            </a:lvl3pPr>
            <a:lvl4pPr marL="915988" indent="-231775" algn="l" defTabSz="457200" rtl="0" eaLnBrk="1" latinLnBrk="0" hangingPunct="1">
              <a:spcBef>
                <a:spcPct val="20000"/>
              </a:spcBef>
              <a:buClr>
                <a:schemeClr val="accent2"/>
              </a:buClr>
              <a:buSzPct val="85000"/>
              <a:buFont typeface="Arial" pitchFamily="34" charset="0"/>
              <a:buChar char="●"/>
              <a:defRPr lang="ga-IE" sz="1600" b="0" kern="1200">
                <a:solidFill>
                  <a:schemeClr val="tx2"/>
                </a:solidFill>
                <a:latin typeface="Arial" pitchFamily="34" charset="0"/>
                <a:ea typeface="+mn-ea"/>
                <a:cs typeface="Arial" pitchFamily="34" charset="0"/>
              </a:defRPr>
            </a:lvl4pPr>
            <a:lvl5pPr marL="1144588" indent="-230188" algn="l" defTabSz="457200" rtl="0" eaLnBrk="1" latinLnBrk="0" hangingPunct="1">
              <a:spcBef>
                <a:spcPct val="20000"/>
              </a:spcBef>
              <a:buClr>
                <a:schemeClr val="accent2"/>
              </a:buClr>
              <a:buSzPct val="85000"/>
              <a:buFont typeface="Arial" pitchFamily="34" charset="0"/>
              <a:buChar char="●"/>
              <a:defRPr lang="en-US" sz="1400" b="0" kern="1200">
                <a:solidFill>
                  <a:schemeClr val="tx2"/>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dirty="0">
                <a:solidFill>
                  <a:schemeClr val="tx1"/>
                </a:solidFill>
                <a:latin typeface="Calibri" panose="020F0502020204030204" pitchFamily="34" charset="0"/>
              </a:rPr>
              <a:t>Communicate directly with  customers via the integrated message center.</a:t>
            </a:r>
          </a:p>
        </p:txBody>
      </p:sp>
      <p:sp>
        <p:nvSpPr>
          <p:cNvPr id="15" name="Text Placeholder 14">
            <a:extLst>
              <a:ext uri="{FF2B5EF4-FFF2-40B4-BE49-F238E27FC236}">
                <a16:creationId xmlns:a16="http://schemas.microsoft.com/office/drawing/2014/main" id="{5DA02F3F-DCC7-45BA-A2C5-B97D53854508}"/>
              </a:ext>
            </a:extLst>
          </p:cNvPr>
          <p:cNvSpPr>
            <a:spLocks noGrp="1"/>
          </p:cNvSpPr>
          <p:nvPr>
            <p:ph type="body" idx="17"/>
          </p:nvPr>
        </p:nvSpPr>
        <p:spPr/>
        <p:txBody>
          <a:bodyPr/>
          <a:lstStyle/>
          <a:p>
            <a:r>
              <a:rPr lang="en-US" dirty="0"/>
              <a:t>Vsurf banking experience</a:t>
            </a:r>
          </a:p>
        </p:txBody>
      </p:sp>
    </p:spTree>
    <p:extLst>
      <p:ext uri="{BB962C8B-B14F-4D97-AF65-F5344CB8AC3E}">
        <p14:creationId xmlns:p14="http://schemas.microsoft.com/office/powerpoint/2010/main" val="3137376706"/>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vSURF – Virtusa Blueprint for Microservices</a:t>
            </a:r>
          </a:p>
        </p:txBody>
      </p:sp>
      <p:sp>
        <p:nvSpPr>
          <p:cNvPr id="2" name="Text Placeholder 1">
            <a:extLst>
              <a:ext uri="{FF2B5EF4-FFF2-40B4-BE49-F238E27FC236}">
                <a16:creationId xmlns:a16="http://schemas.microsoft.com/office/drawing/2014/main" id="{C046254B-79AF-49AD-91B4-2BA57C56835C}"/>
              </a:ext>
            </a:extLst>
          </p:cNvPr>
          <p:cNvSpPr>
            <a:spLocks noGrp="1"/>
          </p:cNvSpPr>
          <p:nvPr>
            <p:ph type="body" idx="28"/>
          </p:nvPr>
        </p:nvSpPr>
        <p:spPr>
          <a:xfrm>
            <a:off x="304800" y="652538"/>
            <a:ext cx="11582400" cy="299548"/>
          </a:xfrm>
        </p:spPr>
        <p:txBody>
          <a:bodyPr/>
          <a:lstStyle/>
          <a:p>
            <a:r>
              <a:rPr lang="en-US" dirty="0"/>
              <a:t>Scalable. Upgradeable. Robust. Fast.</a:t>
            </a:r>
          </a:p>
        </p:txBody>
      </p:sp>
      <p:sp>
        <p:nvSpPr>
          <p:cNvPr id="4" name="Text Placeholder 3"/>
          <p:cNvSpPr>
            <a:spLocks noGrp="1"/>
          </p:cNvSpPr>
          <p:nvPr>
            <p:ph type="body" idx="17"/>
          </p:nvPr>
        </p:nvSpPr>
        <p:spPr/>
        <p:txBody>
          <a:bodyPr/>
          <a:lstStyle/>
          <a:p>
            <a:r>
              <a:rPr lang="en-US" dirty="0"/>
              <a:t>vsurf</a:t>
            </a:r>
          </a:p>
        </p:txBody>
      </p:sp>
      <p:sp>
        <p:nvSpPr>
          <p:cNvPr id="153" name="object 103"/>
          <p:cNvSpPr/>
          <p:nvPr/>
        </p:nvSpPr>
        <p:spPr>
          <a:xfrm>
            <a:off x="1542924" y="2638276"/>
            <a:ext cx="9321082" cy="1400324"/>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rgbClr val="F7F7F7"/>
          </a:solidFill>
          <a:ln>
            <a:no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154" name="object 103"/>
          <p:cNvSpPr/>
          <p:nvPr/>
        </p:nvSpPr>
        <p:spPr>
          <a:xfrm>
            <a:off x="1547264" y="1479706"/>
            <a:ext cx="9334896" cy="1069645"/>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rgbClr val="DAE8EA"/>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158" name="object 58"/>
          <p:cNvSpPr/>
          <p:nvPr/>
        </p:nvSpPr>
        <p:spPr>
          <a:xfrm>
            <a:off x="1542923" y="1166306"/>
            <a:ext cx="2312430" cy="233760"/>
          </a:xfrm>
          <a:custGeom>
            <a:avLst/>
            <a:gdLst/>
            <a:ahLst/>
            <a:cxnLst/>
            <a:rect l="l" t="t" r="r" b="b"/>
            <a:pathLst>
              <a:path w="2571115" h="365760">
                <a:moveTo>
                  <a:pt x="2387930" y="0"/>
                </a:moveTo>
                <a:lnTo>
                  <a:pt x="0" y="0"/>
                </a:lnTo>
                <a:lnTo>
                  <a:pt x="0" y="365760"/>
                </a:lnTo>
                <a:lnTo>
                  <a:pt x="2387930" y="365760"/>
                </a:lnTo>
                <a:lnTo>
                  <a:pt x="2570810" y="182880"/>
                </a:lnTo>
                <a:lnTo>
                  <a:pt x="2387930" y="0"/>
                </a:lnTo>
                <a:close/>
              </a:path>
            </a:pathLst>
          </a:custGeom>
          <a:solidFill>
            <a:srgbClr val="C3D7A4">
              <a:lumMod val="60000"/>
              <a:lumOff val="40000"/>
            </a:srgbClr>
          </a:solidFill>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D2D2A"/>
                </a:solidFill>
                <a:effectLst/>
                <a:uLnTx/>
                <a:uFillTx/>
                <a:latin typeface="Adobe Clean" panose="020B0503020404020204"/>
              </a:rPr>
              <a:t>Research</a:t>
            </a:r>
            <a:endParaRPr kumimoji="0" sz="1400" b="0" i="0" u="none" strike="noStrike" kern="0" cap="none" spc="0" normalizeH="0" baseline="0" noProof="0" dirty="0">
              <a:ln>
                <a:noFill/>
              </a:ln>
              <a:solidFill>
                <a:srgbClr val="2D2D2A"/>
              </a:solidFill>
              <a:effectLst/>
              <a:uLnTx/>
              <a:uFillTx/>
              <a:latin typeface="Adobe Clean" panose="020B0503020404020204"/>
            </a:endParaRPr>
          </a:p>
        </p:txBody>
      </p:sp>
      <p:sp>
        <p:nvSpPr>
          <p:cNvPr id="159" name="object 60"/>
          <p:cNvSpPr/>
          <p:nvPr/>
        </p:nvSpPr>
        <p:spPr>
          <a:xfrm>
            <a:off x="3870158" y="1166306"/>
            <a:ext cx="2312430" cy="233760"/>
          </a:xfrm>
          <a:custGeom>
            <a:avLst/>
            <a:gdLst/>
            <a:ahLst/>
            <a:cxnLst/>
            <a:rect l="l" t="t" r="r" b="b"/>
            <a:pathLst>
              <a:path w="2571115" h="365760">
                <a:moveTo>
                  <a:pt x="2387854" y="0"/>
                </a:moveTo>
                <a:lnTo>
                  <a:pt x="0" y="0"/>
                </a:lnTo>
                <a:lnTo>
                  <a:pt x="0" y="365760"/>
                </a:lnTo>
                <a:lnTo>
                  <a:pt x="2387854" y="365760"/>
                </a:lnTo>
                <a:lnTo>
                  <a:pt x="2570734" y="182880"/>
                </a:lnTo>
                <a:lnTo>
                  <a:pt x="2387854" y="0"/>
                </a:lnTo>
                <a:close/>
              </a:path>
            </a:pathLst>
          </a:custGeom>
          <a:solidFill>
            <a:srgbClr val="FFCB8B"/>
          </a:solidFill>
        </p:spPr>
        <p:txBody>
          <a:bodyPr wrap="square" lIns="0" tIns="0" rIns="0" bIns="0" rtlCol="0" anchor="ctr"/>
          <a:lstStyle/>
          <a:p>
            <a:pPr algn="ctr"/>
            <a:r>
              <a:rPr lang="en-US" sz="1400" dirty="0">
                <a:solidFill>
                  <a:srgbClr val="2D2D2A"/>
                </a:solidFill>
                <a:latin typeface="Adobe Clean" panose="020B0503020404020204"/>
              </a:rPr>
              <a:t>Buy</a:t>
            </a:r>
            <a:endParaRPr sz="1400" dirty="0">
              <a:solidFill>
                <a:srgbClr val="2D2D2A"/>
              </a:solidFill>
              <a:latin typeface="Adobe Clean" panose="020B0503020404020204"/>
            </a:endParaRPr>
          </a:p>
        </p:txBody>
      </p:sp>
      <p:sp>
        <p:nvSpPr>
          <p:cNvPr id="160" name="object 62"/>
          <p:cNvSpPr/>
          <p:nvPr/>
        </p:nvSpPr>
        <p:spPr>
          <a:xfrm>
            <a:off x="6192412" y="1166306"/>
            <a:ext cx="2312430" cy="233760"/>
          </a:xfrm>
          <a:custGeom>
            <a:avLst/>
            <a:gdLst/>
            <a:ahLst/>
            <a:cxnLst/>
            <a:rect l="l" t="t" r="r" b="b"/>
            <a:pathLst>
              <a:path w="2571115" h="365760">
                <a:moveTo>
                  <a:pt x="2387981" y="0"/>
                </a:moveTo>
                <a:lnTo>
                  <a:pt x="0" y="0"/>
                </a:lnTo>
                <a:lnTo>
                  <a:pt x="0" y="365760"/>
                </a:lnTo>
                <a:lnTo>
                  <a:pt x="2387981" y="365760"/>
                </a:lnTo>
                <a:lnTo>
                  <a:pt x="2570861" y="182880"/>
                </a:lnTo>
                <a:lnTo>
                  <a:pt x="2387981" y="0"/>
                </a:lnTo>
                <a:close/>
              </a:path>
            </a:pathLst>
          </a:custGeom>
          <a:solidFill>
            <a:srgbClr val="C5DBF1"/>
          </a:solidFill>
        </p:spPr>
        <p:txBody>
          <a:bodyPr wrap="square" lIns="0" tIns="0" rIns="0" bIns="0" rtlCol="0" anchor="ctr"/>
          <a:lstStyle/>
          <a:p>
            <a:pPr algn="ctr"/>
            <a:r>
              <a:rPr lang="en-US" sz="1400" dirty="0">
                <a:solidFill>
                  <a:srgbClr val="2D2D2A"/>
                </a:solidFill>
                <a:latin typeface="Adobe Clean" panose="020B0503020404020204"/>
              </a:rPr>
              <a:t>Engage</a:t>
            </a:r>
            <a:endParaRPr sz="1400" dirty="0">
              <a:solidFill>
                <a:srgbClr val="2D2D2A"/>
              </a:solidFill>
              <a:latin typeface="Adobe Clean" panose="020B0503020404020204"/>
            </a:endParaRPr>
          </a:p>
        </p:txBody>
      </p:sp>
      <p:sp>
        <p:nvSpPr>
          <p:cNvPr id="161" name="object 64"/>
          <p:cNvSpPr/>
          <p:nvPr/>
        </p:nvSpPr>
        <p:spPr>
          <a:xfrm>
            <a:off x="8516721" y="1166306"/>
            <a:ext cx="2365437" cy="258302"/>
          </a:xfrm>
          <a:custGeom>
            <a:avLst/>
            <a:gdLst/>
            <a:ahLst/>
            <a:cxnLst/>
            <a:rect l="l" t="t" r="r" b="b"/>
            <a:pathLst>
              <a:path w="2571115" h="365760">
                <a:moveTo>
                  <a:pt x="2387854" y="0"/>
                </a:moveTo>
                <a:lnTo>
                  <a:pt x="0" y="0"/>
                </a:lnTo>
                <a:lnTo>
                  <a:pt x="0" y="365760"/>
                </a:lnTo>
                <a:lnTo>
                  <a:pt x="2387854" y="365760"/>
                </a:lnTo>
                <a:lnTo>
                  <a:pt x="2570734" y="182880"/>
                </a:lnTo>
                <a:lnTo>
                  <a:pt x="2387854" y="0"/>
                </a:lnTo>
                <a:close/>
              </a:path>
            </a:pathLst>
          </a:custGeom>
          <a:solidFill>
            <a:srgbClr val="512373"/>
          </a:solidFill>
        </p:spPr>
        <p:txBody>
          <a:bodyPr wrap="square" lIns="0" tIns="0" rIns="0" bIns="0" rtlCol="0" anchor="ctr"/>
          <a:lstStyle/>
          <a:p>
            <a:pPr algn="ctr"/>
            <a:r>
              <a:rPr lang="en-US" sz="1400" dirty="0">
                <a:solidFill>
                  <a:prstClr val="white"/>
                </a:solidFill>
                <a:latin typeface="Adobe Clean" panose="020B0503020404020204"/>
              </a:rPr>
              <a:t>Advocate</a:t>
            </a:r>
            <a:endParaRPr sz="1400" dirty="0">
              <a:solidFill>
                <a:prstClr val="white"/>
              </a:solidFill>
              <a:latin typeface="Adobe Clean" panose="020B0503020404020204"/>
            </a:endParaRPr>
          </a:p>
        </p:txBody>
      </p:sp>
      <p:pic>
        <p:nvPicPr>
          <p:cNvPr id="184" name="Picture 34" descr="https://www.uww.edu/Images/icit/services/Self%20Service%20Icon.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6330064" y="1507335"/>
            <a:ext cx="462611" cy="462611"/>
          </a:xfrm>
          <a:prstGeom prst="rect">
            <a:avLst/>
          </a:prstGeom>
          <a:noFill/>
          <a:extLst>
            <a:ext uri="{909E8E84-426E-40dd-AFC4-6F175D3DCCD1}">
              <a14:hiddenFill xmlns:a14="http://schemas.microsoft.com/office/drawing/2010/main" xmlns="">
                <a:solidFill>
                  <a:srgbClr val="FFFFFF"/>
                </a:solidFill>
              </a14:hiddenFill>
            </a:ext>
          </a:extLst>
        </p:spPr>
      </p:pic>
      <p:sp>
        <p:nvSpPr>
          <p:cNvPr id="185" name="TextBox 184"/>
          <p:cNvSpPr txBox="1"/>
          <p:nvPr/>
        </p:nvSpPr>
        <p:spPr>
          <a:xfrm>
            <a:off x="2116742" y="2092250"/>
            <a:ext cx="416781" cy="169277"/>
          </a:xfrm>
          <a:prstGeom prst="rect">
            <a:avLst/>
          </a:prstGeom>
          <a:noFill/>
        </p:spPr>
        <p:txBody>
          <a:bodyPr wrap="none" lIns="0" tIns="0" rIns="0" bIns="0" rtlCol="0">
            <a:spAutoFit/>
          </a:bodyPr>
          <a:lstStyle/>
          <a:p>
            <a:r>
              <a:rPr lang="en-US" sz="1100" dirty="0">
                <a:solidFill>
                  <a:srgbClr val="2D2D2A"/>
                </a:solidFill>
                <a:latin typeface="Adobe Clean"/>
              </a:rPr>
              <a:t>Mobile</a:t>
            </a:r>
          </a:p>
        </p:txBody>
      </p:sp>
      <p:sp>
        <p:nvSpPr>
          <p:cNvPr id="186" name="TextBox 185"/>
          <p:cNvSpPr txBox="1"/>
          <p:nvPr/>
        </p:nvSpPr>
        <p:spPr>
          <a:xfrm>
            <a:off x="3453494" y="2092250"/>
            <a:ext cx="386324" cy="169277"/>
          </a:xfrm>
          <a:prstGeom prst="rect">
            <a:avLst/>
          </a:prstGeom>
          <a:noFill/>
        </p:spPr>
        <p:txBody>
          <a:bodyPr wrap="none" lIns="0" tIns="0" rIns="0" bIns="0" rtlCol="0">
            <a:spAutoFit/>
          </a:bodyPr>
          <a:lstStyle/>
          <a:p>
            <a:r>
              <a:rPr lang="en-US" sz="1100" dirty="0">
                <a:solidFill>
                  <a:srgbClr val="2D2D2A"/>
                </a:solidFill>
                <a:latin typeface="Adobe Clean"/>
              </a:rPr>
              <a:t>Social</a:t>
            </a:r>
          </a:p>
        </p:txBody>
      </p:sp>
      <p:sp>
        <p:nvSpPr>
          <p:cNvPr id="187" name="TextBox 186"/>
          <p:cNvSpPr txBox="1"/>
          <p:nvPr/>
        </p:nvSpPr>
        <p:spPr>
          <a:xfrm>
            <a:off x="4830458" y="2092250"/>
            <a:ext cx="674865" cy="169277"/>
          </a:xfrm>
          <a:prstGeom prst="rect">
            <a:avLst/>
          </a:prstGeom>
          <a:noFill/>
        </p:spPr>
        <p:txBody>
          <a:bodyPr wrap="none" lIns="0" tIns="0" rIns="0" bIns="0" rtlCol="0">
            <a:spAutoFit/>
          </a:bodyPr>
          <a:lstStyle/>
          <a:p>
            <a:r>
              <a:rPr lang="en-US" sz="1100" dirty="0">
                <a:solidFill>
                  <a:srgbClr val="2D2D2A"/>
                </a:solidFill>
                <a:latin typeface="Adobe Clean"/>
              </a:rPr>
              <a:t>Call center</a:t>
            </a:r>
          </a:p>
        </p:txBody>
      </p:sp>
      <p:sp>
        <p:nvSpPr>
          <p:cNvPr id="188" name="TextBox 187"/>
          <p:cNvSpPr txBox="1"/>
          <p:nvPr/>
        </p:nvSpPr>
        <p:spPr>
          <a:xfrm>
            <a:off x="6199712" y="2092250"/>
            <a:ext cx="753411" cy="169277"/>
          </a:xfrm>
          <a:prstGeom prst="rect">
            <a:avLst/>
          </a:prstGeom>
          <a:noFill/>
        </p:spPr>
        <p:txBody>
          <a:bodyPr wrap="none" lIns="0" tIns="0" rIns="0" bIns="0" rtlCol="0">
            <a:spAutoFit/>
          </a:bodyPr>
          <a:lstStyle/>
          <a:p>
            <a:r>
              <a:rPr lang="en-US" sz="1100" dirty="0">
                <a:solidFill>
                  <a:srgbClr val="2D2D2A"/>
                </a:solidFill>
                <a:latin typeface="Adobe Clean"/>
              </a:rPr>
              <a:t>Self Service</a:t>
            </a:r>
          </a:p>
        </p:txBody>
      </p:sp>
      <p:sp>
        <p:nvSpPr>
          <p:cNvPr id="189" name="TextBox 188"/>
          <p:cNvSpPr txBox="1"/>
          <p:nvPr/>
        </p:nvSpPr>
        <p:spPr>
          <a:xfrm>
            <a:off x="7929870" y="2092250"/>
            <a:ext cx="775853" cy="169277"/>
          </a:xfrm>
          <a:prstGeom prst="rect">
            <a:avLst/>
          </a:prstGeom>
          <a:noFill/>
        </p:spPr>
        <p:txBody>
          <a:bodyPr wrap="none" lIns="0" tIns="0" rIns="0" bIns="0" rtlCol="0">
            <a:spAutoFit/>
          </a:bodyPr>
          <a:lstStyle/>
          <a:p>
            <a:r>
              <a:rPr lang="en-US" sz="1100" dirty="0">
                <a:solidFill>
                  <a:srgbClr val="2D2D2A"/>
                </a:solidFill>
                <a:latin typeface="Adobe Clean"/>
              </a:rPr>
              <a:t>Retail Outlet</a:t>
            </a:r>
          </a:p>
        </p:txBody>
      </p:sp>
      <p:sp>
        <p:nvSpPr>
          <p:cNvPr id="190" name="TextBox 189"/>
          <p:cNvSpPr txBox="1"/>
          <p:nvPr/>
        </p:nvSpPr>
        <p:spPr>
          <a:xfrm>
            <a:off x="9620123" y="2128694"/>
            <a:ext cx="408766" cy="169277"/>
          </a:xfrm>
          <a:prstGeom prst="rect">
            <a:avLst/>
          </a:prstGeom>
          <a:noFill/>
        </p:spPr>
        <p:txBody>
          <a:bodyPr wrap="none" lIns="0" tIns="0" rIns="0" bIns="0" rtlCol="0">
            <a:spAutoFit/>
          </a:bodyPr>
          <a:lstStyle/>
          <a:p>
            <a:r>
              <a:rPr lang="en-US" sz="1100" dirty="0">
                <a:solidFill>
                  <a:srgbClr val="2D2D2A"/>
                </a:solidFill>
                <a:latin typeface="Adobe Clean"/>
              </a:rPr>
              <a:t>Online</a:t>
            </a:r>
          </a:p>
        </p:txBody>
      </p:sp>
      <p:sp>
        <p:nvSpPr>
          <p:cNvPr id="191" name="Freeform 77"/>
          <p:cNvSpPr>
            <a:spLocks noEditPoints="1"/>
          </p:cNvSpPr>
          <p:nvPr/>
        </p:nvSpPr>
        <p:spPr bwMode="auto">
          <a:xfrm>
            <a:off x="2169750" y="1530765"/>
            <a:ext cx="260781" cy="445014"/>
          </a:xfrm>
          <a:custGeom>
            <a:avLst/>
            <a:gdLst>
              <a:gd name="T0" fmla="*/ 70 w 804"/>
              <a:gd name="T1" fmla="*/ 1372 h 1372"/>
              <a:gd name="T2" fmla="*/ 58 w 804"/>
              <a:gd name="T3" fmla="*/ 1370 h 1372"/>
              <a:gd name="T4" fmla="*/ 32 w 804"/>
              <a:gd name="T5" fmla="*/ 1361 h 1372"/>
              <a:gd name="T6" fmla="*/ 13 w 804"/>
              <a:gd name="T7" fmla="*/ 1342 h 1372"/>
              <a:gd name="T8" fmla="*/ 2 w 804"/>
              <a:gd name="T9" fmla="*/ 1316 h 1372"/>
              <a:gd name="T10" fmla="*/ 0 w 804"/>
              <a:gd name="T11" fmla="*/ 70 h 1372"/>
              <a:gd name="T12" fmla="*/ 2 w 804"/>
              <a:gd name="T13" fmla="*/ 56 h 1372"/>
              <a:gd name="T14" fmla="*/ 13 w 804"/>
              <a:gd name="T15" fmla="*/ 30 h 1372"/>
              <a:gd name="T16" fmla="*/ 32 w 804"/>
              <a:gd name="T17" fmla="*/ 11 h 1372"/>
              <a:gd name="T18" fmla="*/ 58 w 804"/>
              <a:gd name="T19" fmla="*/ 2 h 1372"/>
              <a:gd name="T20" fmla="*/ 734 w 804"/>
              <a:gd name="T21" fmla="*/ 0 h 1372"/>
              <a:gd name="T22" fmla="*/ 748 w 804"/>
              <a:gd name="T23" fmla="*/ 2 h 1372"/>
              <a:gd name="T24" fmla="*/ 774 w 804"/>
              <a:gd name="T25" fmla="*/ 11 h 1372"/>
              <a:gd name="T26" fmla="*/ 793 w 804"/>
              <a:gd name="T27" fmla="*/ 30 h 1372"/>
              <a:gd name="T28" fmla="*/ 802 w 804"/>
              <a:gd name="T29" fmla="*/ 56 h 1372"/>
              <a:gd name="T30" fmla="*/ 804 w 804"/>
              <a:gd name="T31" fmla="*/ 1302 h 1372"/>
              <a:gd name="T32" fmla="*/ 802 w 804"/>
              <a:gd name="T33" fmla="*/ 1316 h 1372"/>
              <a:gd name="T34" fmla="*/ 793 w 804"/>
              <a:gd name="T35" fmla="*/ 1342 h 1372"/>
              <a:gd name="T36" fmla="*/ 774 w 804"/>
              <a:gd name="T37" fmla="*/ 1361 h 1372"/>
              <a:gd name="T38" fmla="*/ 748 w 804"/>
              <a:gd name="T39" fmla="*/ 1370 h 1372"/>
              <a:gd name="T40" fmla="*/ 403 w 804"/>
              <a:gd name="T41" fmla="*/ 1302 h 1372"/>
              <a:gd name="T42" fmla="*/ 412 w 804"/>
              <a:gd name="T43" fmla="*/ 1300 h 1372"/>
              <a:gd name="T44" fmla="*/ 428 w 804"/>
              <a:gd name="T45" fmla="*/ 1294 h 1372"/>
              <a:gd name="T46" fmla="*/ 441 w 804"/>
              <a:gd name="T47" fmla="*/ 1281 h 1372"/>
              <a:gd name="T48" fmla="*/ 449 w 804"/>
              <a:gd name="T49" fmla="*/ 1263 h 1372"/>
              <a:gd name="T50" fmla="*/ 449 w 804"/>
              <a:gd name="T51" fmla="*/ 1254 h 1372"/>
              <a:gd name="T52" fmla="*/ 446 w 804"/>
              <a:gd name="T53" fmla="*/ 1236 h 1372"/>
              <a:gd name="T54" fmla="*/ 436 w 804"/>
              <a:gd name="T55" fmla="*/ 1220 h 1372"/>
              <a:gd name="T56" fmla="*/ 420 w 804"/>
              <a:gd name="T57" fmla="*/ 1210 h 1372"/>
              <a:gd name="T58" fmla="*/ 403 w 804"/>
              <a:gd name="T59" fmla="*/ 1207 h 1372"/>
              <a:gd name="T60" fmla="*/ 393 w 804"/>
              <a:gd name="T61" fmla="*/ 1207 h 1372"/>
              <a:gd name="T62" fmla="*/ 376 w 804"/>
              <a:gd name="T63" fmla="*/ 1215 h 1372"/>
              <a:gd name="T64" fmla="*/ 363 w 804"/>
              <a:gd name="T65" fmla="*/ 1228 h 1372"/>
              <a:gd name="T66" fmla="*/ 356 w 804"/>
              <a:gd name="T67" fmla="*/ 1244 h 1372"/>
              <a:gd name="T68" fmla="*/ 355 w 804"/>
              <a:gd name="T69" fmla="*/ 1254 h 1372"/>
              <a:gd name="T70" fmla="*/ 358 w 804"/>
              <a:gd name="T71" fmla="*/ 1273 h 1372"/>
              <a:gd name="T72" fmla="*/ 369 w 804"/>
              <a:gd name="T73" fmla="*/ 1287 h 1372"/>
              <a:gd name="T74" fmla="*/ 384 w 804"/>
              <a:gd name="T75" fmla="*/ 1297 h 1372"/>
              <a:gd name="T76" fmla="*/ 403 w 804"/>
              <a:gd name="T77" fmla="*/ 1302 h 1372"/>
              <a:gd name="T78" fmla="*/ 710 w 804"/>
              <a:gd name="T79" fmla="*/ 98 h 1372"/>
              <a:gd name="T80" fmla="*/ 70 w 804"/>
              <a:gd name="T81" fmla="*/ 98 h 1372"/>
              <a:gd name="T82" fmla="*/ 94 w 804"/>
              <a:gd name="T83" fmla="*/ 1172 h 1372"/>
              <a:gd name="T84" fmla="*/ 734 w 804"/>
              <a:gd name="T85" fmla="*/ 1172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4" h="1372">
                <a:moveTo>
                  <a:pt x="734" y="1372"/>
                </a:moveTo>
                <a:lnTo>
                  <a:pt x="70" y="1372"/>
                </a:lnTo>
                <a:lnTo>
                  <a:pt x="70" y="1372"/>
                </a:lnTo>
                <a:lnTo>
                  <a:pt x="58" y="1370"/>
                </a:lnTo>
                <a:lnTo>
                  <a:pt x="43" y="1367"/>
                </a:lnTo>
                <a:lnTo>
                  <a:pt x="32" y="1361"/>
                </a:lnTo>
                <a:lnTo>
                  <a:pt x="21" y="1351"/>
                </a:lnTo>
                <a:lnTo>
                  <a:pt x="13" y="1342"/>
                </a:lnTo>
                <a:lnTo>
                  <a:pt x="6" y="1329"/>
                </a:lnTo>
                <a:lnTo>
                  <a:pt x="2" y="1316"/>
                </a:lnTo>
                <a:lnTo>
                  <a:pt x="0" y="1302"/>
                </a:lnTo>
                <a:lnTo>
                  <a:pt x="0" y="70"/>
                </a:lnTo>
                <a:lnTo>
                  <a:pt x="0" y="70"/>
                </a:lnTo>
                <a:lnTo>
                  <a:pt x="2" y="56"/>
                </a:lnTo>
                <a:lnTo>
                  <a:pt x="6" y="43"/>
                </a:lnTo>
                <a:lnTo>
                  <a:pt x="13" y="30"/>
                </a:lnTo>
                <a:lnTo>
                  <a:pt x="21" y="21"/>
                </a:lnTo>
                <a:lnTo>
                  <a:pt x="32" y="11"/>
                </a:lnTo>
                <a:lnTo>
                  <a:pt x="43" y="5"/>
                </a:lnTo>
                <a:lnTo>
                  <a:pt x="58" y="2"/>
                </a:lnTo>
                <a:lnTo>
                  <a:pt x="70" y="0"/>
                </a:lnTo>
                <a:lnTo>
                  <a:pt x="734" y="0"/>
                </a:lnTo>
                <a:lnTo>
                  <a:pt x="734" y="0"/>
                </a:lnTo>
                <a:lnTo>
                  <a:pt x="748" y="2"/>
                </a:lnTo>
                <a:lnTo>
                  <a:pt x="761" y="5"/>
                </a:lnTo>
                <a:lnTo>
                  <a:pt x="774" y="11"/>
                </a:lnTo>
                <a:lnTo>
                  <a:pt x="783" y="21"/>
                </a:lnTo>
                <a:lnTo>
                  <a:pt x="793" y="30"/>
                </a:lnTo>
                <a:lnTo>
                  <a:pt x="799" y="43"/>
                </a:lnTo>
                <a:lnTo>
                  <a:pt x="802" y="56"/>
                </a:lnTo>
                <a:lnTo>
                  <a:pt x="804" y="70"/>
                </a:lnTo>
                <a:lnTo>
                  <a:pt x="804" y="1302"/>
                </a:lnTo>
                <a:lnTo>
                  <a:pt x="804" y="1302"/>
                </a:lnTo>
                <a:lnTo>
                  <a:pt x="802" y="1316"/>
                </a:lnTo>
                <a:lnTo>
                  <a:pt x="799" y="1329"/>
                </a:lnTo>
                <a:lnTo>
                  <a:pt x="793" y="1342"/>
                </a:lnTo>
                <a:lnTo>
                  <a:pt x="783" y="1351"/>
                </a:lnTo>
                <a:lnTo>
                  <a:pt x="774" y="1361"/>
                </a:lnTo>
                <a:lnTo>
                  <a:pt x="761" y="1367"/>
                </a:lnTo>
                <a:lnTo>
                  <a:pt x="748" y="1370"/>
                </a:lnTo>
                <a:lnTo>
                  <a:pt x="734" y="1372"/>
                </a:lnTo>
                <a:close/>
                <a:moveTo>
                  <a:pt x="403" y="1302"/>
                </a:moveTo>
                <a:lnTo>
                  <a:pt x="403" y="1302"/>
                </a:lnTo>
                <a:lnTo>
                  <a:pt x="412" y="1300"/>
                </a:lnTo>
                <a:lnTo>
                  <a:pt x="420" y="1297"/>
                </a:lnTo>
                <a:lnTo>
                  <a:pt x="428" y="1294"/>
                </a:lnTo>
                <a:lnTo>
                  <a:pt x="436" y="1287"/>
                </a:lnTo>
                <a:lnTo>
                  <a:pt x="441" y="1281"/>
                </a:lnTo>
                <a:lnTo>
                  <a:pt x="446" y="1273"/>
                </a:lnTo>
                <a:lnTo>
                  <a:pt x="449" y="1263"/>
                </a:lnTo>
                <a:lnTo>
                  <a:pt x="449" y="1254"/>
                </a:lnTo>
                <a:lnTo>
                  <a:pt x="449" y="1254"/>
                </a:lnTo>
                <a:lnTo>
                  <a:pt x="449" y="1244"/>
                </a:lnTo>
                <a:lnTo>
                  <a:pt x="446" y="1236"/>
                </a:lnTo>
                <a:lnTo>
                  <a:pt x="441" y="1228"/>
                </a:lnTo>
                <a:lnTo>
                  <a:pt x="436" y="1220"/>
                </a:lnTo>
                <a:lnTo>
                  <a:pt x="428" y="1215"/>
                </a:lnTo>
                <a:lnTo>
                  <a:pt x="420" y="1210"/>
                </a:lnTo>
                <a:lnTo>
                  <a:pt x="412" y="1207"/>
                </a:lnTo>
                <a:lnTo>
                  <a:pt x="403" y="1207"/>
                </a:lnTo>
                <a:lnTo>
                  <a:pt x="403" y="1207"/>
                </a:lnTo>
                <a:lnTo>
                  <a:pt x="393" y="1207"/>
                </a:lnTo>
                <a:lnTo>
                  <a:pt x="384" y="1210"/>
                </a:lnTo>
                <a:lnTo>
                  <a:pt x="376" y="1215"/>
                </a:lnTo>
                <a:lnTo>
                  <a:pt x="369" y="1220"/>
                </a:lnTo>
                <a:lnTo>
                  <a:pt x="363" y="1228"/>
                </a:lnTo>
                <a:lnTo>
                  <a:pt x="358" y="1236"/>
                </a:lnTo>
                <a:lnTo>
                  <a:pt x="356" y="1244"/>
                </a:lnTo>
                <a:lnTo>
                  <a:pt x="355" y="1254"/>
                </a:lnTo>
                <a:lnTo>
                  <a:pt x="355" y="1254"/>
                </a:lnTo>
                <a:lnTo>
                  <a:pt x="356" y="1263"/>
                </a:lnTo>
                <a:lnTo>
                  <a:pt x="358" y="1273"/>
                </a:lnTo>
                <a:lnTo>
                  <a:pt x="363" y="1281"/>
                </a:lnTo>
                <a:lnTo>
                  <a:pt x="369" y="1287"/>
                </a:lnTo>
                <a:lnTo>
                  <a:pt x="376" y="1294"/>
                </a:lnTo>
                <a:lnTo>
                  <a:pt x="384" y="1297"/>
                </a:lnTo>
                <a:lnTo>
                  <a:pt x="393" y="1300"/>
                </a:lnTo>
                <a:lnTo>
                  <a:pt x="403" y="1302"/>
                </a:lnTo>
                <a:close/>
                <a:moveTo>
                  <a:pt x="734" y="98"/>
                </a:moveTo>
                <a:lnTo>
                  <a:pt x="710" y="98"/>
                </a:lnTo>
                <a:lnTo>
                  <a:pt x="94" y="98"/>
                </a:lnTo>
                <a:lnTo>
                  <a:pt x="70" y="98"/>
                </a:lnTo>
                <a:lnTo>
                  <a:pt x="70" y="1172"/>
                </a:lnTo>
                <a:lnTo>
                  <a:pt x="94" y="1172"/>
                </a:lnTo>
                <a:lnTo>
                  <a:pt x="710" y="1172"/>
                </a:lnTo>
                <a:lnTo>
                  <a:pt x="734" y="1172"/>
                </a:lnTo>
                <a:lnTo>
                  <a:pt x="734" y="98"/>
                </a:lnTo>
                <a:close/>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latin typeface="Adobe Clean"/>
            </a:endParaRPr>
          </a:p>
        </p:txBody>
      </p:sp>
      <p:grpSp>
        <p:nvGrpSpPr>
          <p:cNvPr id="192" name="Group 191"/>
          <p:cNvGrpSpPr/>
          <p:nvPr/>
        </p:nvGrpSpPr>
        <p:grpSpPr>
          <a:xfrm>
            <a:off x="3352515" y="1625253"/>
            <a:ext cx="552608" cy="268375"/>
            <a:chOff x="-1911350" y="2599021"/>
            <a:chExt cx="2317578" cy="1125537"/>
          </a:xfrm>
        </p:grpSpPr>
        <p:sp>
          <p:nvSpPr>
            <p:cNvPr id="193" name="Freeform 5"/>
            <p:cNvSpPr>
              <a:spLocks noEditPoints="1"/>
            </p:cNvSpPr>
            <p:nvPr/>
          </p:nvSpPr>
          <p:spPr bwMode="auto">
            <a:xfrm>
              <a:off x="-1911350" y="2646363"/>
              <a:ext cx="1266825" cy="1022350"/>
            </a:xfrm>
            <a:custGeom>
              <a:avLst/>
              <a:gdLst>
                <a:gd name="T0" fmla="*/ 1354 w 1597"/>
                <a:gd name="T1" fmla="*/ 178 h 1288"/>
                <a:gd name="T2" fmla="*/ 1308 w 1597"/>
                <a:gd name="T3" fmla="*/ 111 h 1288"/>
                <a:gd name="T4" fmla="*/ 1248 w 1597"/>
                <a:gd name="T5" fmla="*/ 58 h 1288"/>
                <a:gd name="T6" fmla="*/ 1179 w 1597"/>
                <a:gd name="T7" fmla="*/ 22 h 1288"/>
                <a:gd name="T8" fmla="*/ 1087 w 1597"/>
                <a:gd name="T9" fmla="*/ 1 h 1288"/>
                <a:gd name="T10" fmla="*/ 1005 w 1597"/>
                <a:gd name="T11" fmla="*/ 4 h 1288"/>
                <a:gd name="T12" fmla="*/ 935 w 1597"/>
                <a:gd name="T13" fmla="*/ 22 h 1288"/>
                <a:gd name="T14" fmla="*/ 839 w 1597"/>
                <a:gd name="T15" fmla="*/ 74 h 1288"/>
                <a:gd name="T16" fmla="*/ 750 w 1597"/>
                <a:gd name="T17" fmla="*/ 159 h 1288"/>
                <a:gd name="T18" fmla="*/ 658 w 1597"/>
                <a:gd name="T19" fmla="*/ 306 h 1288"/>
                <a:gd name="T20" fmla="*/ 613 w 1597"/>
                <a:gd name="T21" fmla="*/ 409 h 1288"/>
                <a:gd name="T22" fmla="*/ 546 w 1597"/>
                <a:gd name="T23" fmla="*/ 526 h 1288"/>
                <a:gd name="T24" fmla="*/ 471 w 1597"/>
                <a:gd name="T25" fmla="*/ 606 h 1288"/>
                <a:gd name="T26" fmla="*/ 388 w 1597"/>
                <a:gd name="T27" fmla="*/ 659 h 1288"/>
                <a:gd name="T28" fmla="*/ 286 w 1597"/>
                <a:gd name="T29" fmla="*/ 668 h 1288"/>
                <a:gd name="T30" fmla="*/ 194 w 1597"/>
                <a:gd name="T31" fmla="*/ 637 h 1288"/>
                <a:gd name="T32" fmla="*/ 92 w 1597"/>
                <a:gd name="T33" fmla="*/ 587 h 1288"/>
                <a:gd name="T34" fmla="*/ 68 w 1597"/>
                <a:gd name="T35" fmla="*/ 605 h 1288"/>
                <a:gd name="T36" fmla="*/ 87 w 1597"/>
                <a:gd name="T37" fmla="*/ 700 h 1288"/>
                <a:gd name="T38" fmla="*/ 130 w 1597"/>
                <a:gd name="T39" fmla="*/ 819 h 1288"/>
                <a:gd name="T40" fmla="*/ 51 w 1597"/>
                <a:gd name="T41" fmla="*/ 792 h 1288"/>
                <a:gd name="T42" fmla="*/ 6 w 1597"/>
                <a:gd name="T43" fmla="*/ 785 h 1288"/>
                <a:gd name="T44" fmla="*/ 0 w 1597"/>
                <a:gd name="T45" fmla="*/ 815 h 1288"/>
                <a:gd name="T46" fmla="*/ 35 w 1597"/>
                <a:gd name="T47" fmla="*/ 941 h 1288"/>
                <a:gd name="T48" fmla="*/ 82 w 1597"/>
                <a:gd name="T49" fmla="*/ 1037 h 1288"/>
                <a:gd name="T50" fmla="*/ 149 w 1597"/>
                <a:gd name="T51" fmla="*/ 1116 h 1288"/>
                <a:gd name="T52" fmla="*/ 231 w 1597"/>
                <a:gd name="T53" fmla="*/ 1181 h 1288"/>
                <a:gd name="T54" fmla="*/ 408 w 1597"/>
                <a:gd name="T55" fmla="*/ 1257 h 1288"/>
                <a:gd name="T56" fmla="*/ 581 w 1597"/>
                <a:gd name="T57" fmla="*/ 1288 h 1288"/>
                <a:gd name="T58" fmla="*/ 779 w 1597"/>
                <a:gd name="T59" fmla="*/ 1269 h 1288"/>
                <a:gd name="T60" fmla="*/ 944 w 1597"/>
                <a:gd name="T61" fmla="*/ 1211 h 1288"/>
                <a:gd name="T62" fmla="*/ 1021 w 1597"/>
                <a:gd name="T63" fmla="*/ 1157 h 1288"/>
                <a:gd name="T64" fmla="*/ 1084 w 1597"/>
                <a:gd name="T65" fmla="*/ 1083 h 1288"/>
                <a:gd name="T66" fmla="*/ 1125 w 1597"/>
                <a:gd name="T67" fmla="*/ 999 h 1288"/>
                <a:gd name="T68" fmla="*/ 1183 w 1597"/>
                <a:gd name="T69" fmla="*/ 801 h 1288"/>
                <a:gd name="T70" fmla="*/ 1252 w 1597"/>
                <a:gd name="T71" fmla="*/ 622 h 1288"/>
                <a:gd name="T72" fmla="*/ 1335 w 1597"/>
                <a:gd name="T73" fmla="*/ 499 h 1288"/>
                <a:gd name="T74" fmla="*/ 1419 w 1597"/>
                <a:gd name="T75" fmla="*/ 435 h 1288"/>
                <a:gd name="T76" fmla="*/ 1519 w 1597"/>
                <a:gd name="T77" fmla="*/ 391 h 1288"/>
                <a:gd name="T78" fmla="*/ 1578 w 1597"/>
                <a:gd name="T79" fmla="*/ 374 h 1288"/>
                <a:gd name="T80" fmla="*/ 1504 w 1597"/>
                <a:gd name="T81" fmla="*/ 358 h 1288"/>
                <a:gd name="T82" fmla="*/ 1412 w 1597"/>
                <a:gd name="T83" fmla="*/ 295 h 1288"/>
                <a:gd name="T84" fmla="*/ 1375 w 1597"/>
                <a:gd name="T85" fmla="*/ 230 h 1288"/>
                <a:gd name="T86" fmla="*/ 1103 w 1597"/>
                <a:gd name="T87" fmla="*/ 327 h 1288"/>
                <a:gd name="T88" fmla="*/ 1061 w 1597"/>
                <a:gd name="T89" fmla="*/ 312 h 1288"/>
                <a:gd name="T90" fmla="*/ 1031 w 1597"/>
                <a:gd name="T91" fmla="*/ 280 h 1288"/>
                <a:gd name="T92" fmla="*/ 1020 w 1597"/>
                <a:gd name="T93" fmla="*/ 236 h 1288"/>
                <a:gd name="T94" fmla="*/ 1027 w 1597"/>
                <a:gd name="T95" fmla="*/ 200 h 1288"/>
                <a:gd name="T96" fmla="*/ 1053 w 1597"/>
                <a:gd name="T97" fmla="*/ 165 h 1288"/>
                <a:gd name="T98" fmla="*/ 1093 w 1597"/>
                <a:gd name="T99" fmla="*/ 146 h 1288"/>
                <a:gd name="T100" fmla="*/ 1130 w 1597"/>
                <a:gd name="T101" fmla="*/ 146 h 1288"/>
                <a:gd name="T102" fmla="*/ 1171 w 1597"/>
                <a:gd name="T103" fmla="*/ 165 h 1288"/>
                <a:gd name="T104" fmla="*/ 1197 w 1597"/>
                <a:gd name="T105" fmla="*/ 200 h 1288"/>
                <a:gd name="T106" fmla="*/ 1204 w 1597"/>
                <a:gd name="T107" fmla="*/ 236 h 1288"/>
                <a:gd name="T108" fmla="*/ 1193 w 1597"/>
                <a:gd name="T109" fmla="*/ 280 h 1288"/>
                <a:gd name="T110" fmla="*/ 1163 w 1597"/>
                <a:gd name="T111" fmla="*/ 312 h 1288"/>
                <a:gd name="T112" fmla="*/ 1121 w 1597"/>
                <a:gd name="T113" fmla="*/ 327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97" h="1288">
                  <a:moveTo>
                    <a:pt x="1372" y="224"/>
                  </a:moveTo>
                  <a:lnTo>
                    <a:pt x="1372" y="224"/>
                  </a:lnTo>
                  <a:lnTo>
                    <a:pt x="1367" y="207"/>
                  </a:lnTo>
                  <a:lnTo>
                    <a:pt x="1360" y="193"/>
                  </a:lnTo>
                  <a:lnTo>
                    <a:pt x="1354" y="178"/>
                  </a:lnTo>
                  <a:lnTo>
                    <a:pt x="1345" y="163"/>
                  </a:lnTo>
                  <a:lnTo>
                    <a:pt x="1336" y="149"/>
                  </a:lnTo>
                  <a:lnTo>
                    <a:pt x="1328" y="136"/>
                  </a:lnTo>
                  <a:lnTo>
                    <a:pt x="1318" y="123"/>
                  </a:lnTo>
                  <a:lnTo>
                    <a:pt x="1308" y="111"/>
                  </a:lnTo>
                  <a:lnTo>
                    <a:pt x="1297" y="99"/>
                  </a:lnTo>
                  <a:lnTo>
                    <a:pt x="1286" y="88"/>
                  </a:lnTo>
                  <a:lnTo>
                    <a:pt x="1273" y="78"/>
                  </a:lnTo>
                  <a:lnTo>
                    <a:pt x="1261" y="68"/>
                  </a:lnTo>
                  <a:lnTo>
                    <a:pt x="1248" y="58"/>
                  </a:lnTo>
                  <a:lnTo>
                    <a:pt x="1235" y="49"/>
                  </a:lnTo>
                  <a:lnTo>
                    <a:pt x="1221" y="42"/>
                  </a:lnTo>
                  <a:lnTo>
                    <a:pt x="1208" y="35"/>
                  </a:lnTo>
                  <a:lnTo>
                    <a:pt x="1194" y="28"/>
                  </a:lnTo>
                  <a:lnTo>
                    <a:pt x="1179" y="22"/>
                  </a:lnTo>
                  <a:lnTo>
                    <a:pt x="1150" y="12"/>
                  </a:lnTo>
                  <a:lnTo>
                    <a:pt x="1134" y="9"/>
                  </a:lnTo>
                  <a:lnTo>
                    <a:pt x="1117" y="5"/>
                  </a:lnTo>
                  <a:lnTo>
                    <a:pt x="1103" y="2"/>
                  </a:lnTo>
                  <a:lnTo>
                    <a:pt x="1087" y="1"/>
                  </a:lnTo>
                  <a:lnTo>
                    <a:pt x="1071" y="0"/>
                  </a:lnTo>
                  <a:lnTo>
                    <a:pt x="1054" y="0"/>
                  </a:lnTo>
                  <a:lnTo>
                    <a:pt x="1037" y="0"/>
                  </a:lnTo>
                  <a:lnTo>
                    <a:pt x="1021" y="1"/>
                  </a:lnTo>
                  <a:lnTo>
                    <a:pt x="1005" y="4"/>
                  </a:lnTo>
                  <a:lnTo>
                    <a:pt x="989" y="6"/>
                  </a:lnTo>
                  <a:lnTo>
                    <a:pt x="972" y="10"/>
                  </a:lnTo>
                  <a:lnTo>
                    <a:pt x="956" y="15"/>
                  </a:lnTo>
                  <a:lnTo>
                    <a:pt x="956" y="15"/>
                  </a:lnTo>
                  <a:lnTo>
                    <a:pt x="935" y="22"/>
                  </a:lnTo>
                  <a:lnTo>
                    <a:pt x="914" y="31"/>
                  </a:lnTo>
                  <a:lnTo>
                    <a:pt x="894" y="40"/>
                  </a:lnTo>
                  <a:lnTo>
                    <a:pt x="875" y="51"/>
                  </a:lnTo>
                  <a:lnTo>
                    <a:pt x="857" y="62"/>
                  </a:lnTo>
                  <a:lnTo>
                    <a:pt x="839" y="74"/>
                  </a:lnTo>
                  <a:lnTo>
                    <a:pt x="823" y="86"/>
                  </a:lnTo>
                  <a:lnTo>
                    <a:pt x="807" y="100"/>
                  </a:lnTo>
                  <a:lnTo>
                    <a:pt x="791" y="115"/>
                  </a:lnTo>
                  <a:lnTo>
                    <a:pt x="778" y="130"/>
                  </a:lnTo>
                  <a:lnTo>
                    <a:pt x="750" y="159"/>
                  </a:lnTo>
                  <a:lnTo>
                    <a:pt x="727" y="190"/>
                  </a:lnTo>
                  <a:lnTo>
                    <a:pt x="705" y="221"/>
                  </a:lnTo>
                  <a:lnTo>
                    <a:pt x="686" y="251"/>
                  </a:lnTo>
                  <a:lnTo>
                    <a:pt x="671" y="279"/>
                  </a:lnTo>
                  <a:lnTo>
                    <a:pt x="658" y="306"/>
                  </a:lnTo>
                  <a:lnTo>
                    <a:pt x="647" y="328"/>
                  </a:lnTo>
                  <a:lnTo>
                    <a:pt x="633" y="363"/>
                  </a:lnTo>
                  <a:lnTo>
                    <a:pt x="628" y="375"/>
                  </a:lnTo>
                  <a:lnTo>
                    <a:pt x="628" y="375"/>
                  </a:lnTo>
                  <a:lnTo>
                    <a:pt x="613" y="409"/>
                  </a:lnTo>
                  <a:lnTo>
                    <a:pt x="596" y="442"/>
                  </a:lnTo>
                  <a:lnTo>
                    <a:pt x="579" y="477"/>
                  </a:lnTo>
                  <a:lnTo>
                    <a:pt x="569" y="493"/>
                  </a:lnTo>
                  <a:lnTo>
                    <a:pt x="558" y="510"/>
                  </a:lnTo>
                  <a:lnTo>
                    <a:pt x="546" y="526"/>
                  </a:lnTo>
                  <a:lnTo>
                    <a:pt x="534" y="543"/>
                  </a:lnTo>
                  <a:lnTo>
                    <a:pt x="519" y="559"/>
                  </a:lnTo>
                  <a:lnTo>
                    <a:pt x="504" y="575"/>
                  </a:lnTo>
                  <a:lnTo>
                    <a:pt x="488" y="592"/>
                  </a:lnTo>
                  <a:lnTo>
                    <a:pt x="471" y="606"/>
                  </a:lnTo>
                  <a:lnTo>
                    <a:pt x="451" y="622"/>
                  </a:lnTo>
                  <a:lnTo>
                    <a:pt x="430" y="637"/>
                  </a:lnTo>
                  <a:lnTo>
                    <a:pt x="430" y="637"/>
                  </a:lnTo>
                  <a:lnTo>
                    <a:pt x="409" y="650"/>
                  </a:lnTo>
                  <a:lnTo>
                    <a:pt x="388" y="659"/>
                  </a:lnTo>
                  <a:lnTo>
                    <a:pt x="367" y="666"/>
                  </a:lnTo>
                  <a:lnTo>
                    <a:pt x="346" y="669"/>
                  </a:lnTo>
                  <a:lnTo>
                    <a:pt x="327" y="672"/>
                  </a:lnTo>
                  <a:lnTo>
                    <a:pt x="305" y="671"/>
                  </a:lnTo>
                  <a:lnTo>
                    <a:pt x="286" y="668"/>
                  </a:lnTo>
                  <a:lnTo>
                    <a:pt x="266" y="664"/>
                  </a:lnTo>
                  <a:lnTo>
                    <a:pt x="247" y="659"/>
                  </a:lnTo>
                  <a:lnTo>
                    <a:pt x="229" y="652"/>
                  </a:lnTo>
                  <a:lnTo>
                    <a:pt x="212" y="646"/>
                  </a:lnTo>
                  <a:lnTo>
                    <a:pt x="194" y="637"/>
                  </a:lnTo>
                  <a:lnTo>
                    <a:pt x="163" y="621"/>
                  </a:lnTo>
                  <a:lnTo>
                    <a:pt x="135" y="606"/>
                  </a:lnTo>
                  <a:lnTo>
                    <a:pt x="111" y="594"/>
                  </a:lnTo>
                  <a:lnTo>
                    <a:pt x="100" y="590"/>
                  </a:lnTo>
                  <a:lnTo>
                    <a:pt x="92" y="587"/>
                  </a:lnTo>
                  <a:lnTo>
                    <a:pt x="84" y="587"/>
                  </a:lnTo>
                  <a:lnTo>
                    <a:pt x="78" y="587"/>
                  </a:lnTo>
                  <a:lnTo>
                    <a:pt x="73" y="590"/>
                  </a:lnTo>
                  <a:lnTo>
                    <a:pt x="69" y="596"/>
                  </a:lnTo>
                  <a:lnTo>
                    <a:pt x="68" y="605"/>
                  </a:lnTo>
                  <a:lnTo>
                    <a:pt x="68" y="617"/>
                  </a:lnTo>
                  <a:lnTo>
                    <a:pt x="71" y="632"/>
                  </a:lnTo>
                  <a:lnTo>
                    <a:pt x="74" y="651"/>
                  </a:lnTo>
                  <a:lnTo>
                    <a:pt x="79" y="673"/>
                  </a:lnTo>
                  <a:lnTo>
                    <a:pt x="87" y="700"/>
                  </a:lnTo>
                  <a:lnTo>
                    <a:pt x="108" y="767"/>
                  </a:lnTo>
                  <a:lnTo>
                    <a:pt x="108" y="767"/>
                  </a:lnTo>
                  <a:lnTo>
                    <a:pt x="114" y="784"/>
                  </a:lnTo>
                  <a:lnTo>
                    <a:pt x="121" y="801"/>
                  </a:lnTo>
                  <a:lnTo>
                    <a:pt x="130" y="819"/>
                  </a:lnTo>
                  <a:lnTo>
                    <a:pt x="140" y="836"/>
                  </a:lnTo>
                  <a:lnTo>
                    <a:pt x="140" y="836"/>
                  </a:lnTo>
                  <a:lnTo>
                    <a:pt x="89" y="810"/>
                  </a:lnTo>
                  <a:lnTo>
                    <a:pt x="68" y="799"/>
                  </a:lnTo>
                  <a:lnTo>
                    <a:pt x="51" y="792"/>
                  </a:lnTo>
                  <a:lnTo>
                    <a:pt x="36" y="785"/>
                  </a:lnTo>
                  <a:lnTo>
                    <a:pt x="24" y="783"/>
                  </a:lnTo>
                  <a:lnTo>
                    <a:pt x="14" y="783"/>
                  </a:lnTo>
                  <a:lnTo>
                    <a:pt x="10" y="784"/>
                  </a:lnTo>
                  <a:lnTo>
                    <a:pt x="6" y="785"/>
                  </a:lnTo>
                  <a:lnTo>
                    <a:pt x="4" y="789"/>
                  </a:lnTo>
                  <a:lnTo>
                    <a:pt x="1" y="792"/>
                  </a:lnTo>
                  <a:lnTo>
                    <a:pt x="0" y="797"/>
                  </a:lnTo>
                  <a:lnTo>
                    <a:pt x="0" y="801"/>
                  </a:lnTo>
                  <a:lnTo>
                    <a:pt x="0" y="815"/>
                  </a:lnTo>
                  <a:lnTo>
                    <a:pt x="3" y="831"/>
                  </a:lnTo>
                  <a:lnTo>
                    <a:pt x="8" y="852"/>
                  </a:lnTo>
                  <a:lnTo>
                    <a:pt x="15" y="877"/>
                  </a:lnTo>
                  <a:lnTo>
                    <a:pt x="35" y="941"/>
                  </a:lnTo>
                  <a:lnTo>
                    <a:pt x="35" y="941"/>
                  </a:lnTo>
                  <a:lnTo>
                    <a:pt x="42" y="961"/>
                  </a:lnTo>
                  <a:lnTo>
                    <a:pt x="51" y="982"/>
                  </a:lnTo>
                  <a:lnTo>
                    <a:pt x="61" y="1000"/>
                  </a:lnTo>
                  <a:lnTo>
                    <a:pt x="71" y="1019"/>
                  </a:lnTo>
                  <a:lnTo>
                    <a:pt x="82" y="1037"/>
                  </a:lnTo>
                  <a:lnTo>
                    <a:pt x="94" y="1055"/>
                  </a:lnTo>
                  <a:lnTo>
                    <a:pt x="107" y="1071"/>
                  </a:lnTo>
                  <a:lnTo>
                    <a:pt x="120" y="1087"/>
                  </a:lnTo>
                  <a:lnTo>
                    <a:pt x="134" y="1103"/>
                  </a:lnTo>
                  <a:lnTo>
                    <a:pt x="149" y="1116"/>
                  </a:lnTo>
                  <a:lnTo>
                    <a:pt x="165" y="1131"/>
                  </a:lnTo>
                  <a:lnTo>
                    <a:pt x="181" y="1145"/>
                  </a:lnTo>
                  <a:lnTo>
                    <a:pt x="197" y="1157"/>
                  </a:lnTo>
                  <a:lnTo>
                    <a:pt x="214" y="1169"/>
                  </a:lnTo>
                  <a:lnTo>
                    <a:pt x="231" y="1181"/>
                  </a:lnTo>
                  <a:lnTo>
                    <a:pt x="250" y="1192"/>
                  </a:lnTo>
                  <a:lnTo>
                    <a:pt x="287" y="1211"/>
                  </a:lnTo>
                  <a:lnTo>
                    <a:pt x="327" y="1229"/>
                  </a:lnTo>
                  <a:lnTo>
                    <a:pt x="367" y="1244"/>
                  </a:lnTo>
                  <a:lnTo>
                    <a:pt x="408" y="1257"/>
                  </a:lnTo>
                  <a:lnTo>
                    <a:pt x="451" y="1268"/>
                  </a:lnTo>
                  <a:lnTo>
                    <a:pt x="495" y="1277"/>
                  </a:lnTo>
                  <a:lnTo>
                    <a:pt x="538" y="1283"/>
                  </a:lnTo>
                  <a:lnTo>
                    <a:pt x="581" y="1288"/>
                  </a:lnTo>
                  <a:lnTo>
                    <a:pt x="581" y="1288"/>
                  </a:lnTo>
                  <a:lnTo>
                    <a:pt x="621" y="1287"/>
                  </a:lnTo>
                  <a:lnTo>
                    <a:pt x="660" y="1286"/>
                  </a:lnTo>
                  <a:lnTo>
                    <a:pt x="700" y="1282"/>
                  </a:lnTo>
                  <a:lnTo>
                    <a:pt x="739" y="1277"/>
                  </a:lnTo>
                  <a:lnTo>
                    <a:pt x="779" y="1269"/>
                  </a:lnTo>
                  <a:lnTo>
                    <a:pt x="817" y="1261"/>
                  </a:lnTo>
                  <a:lnTo>
                    <a:pt x="855" y="1250"/>
                  </a:lnTo>
                  <a:lnTo>
                    <a:pt x="891" y="1236"/>
                  </a:lnTo>
                  <a:lnTo>
                    <a:pt x="927" y="1220"/>
                  </a:lnTo>
                  <a:lnTo>
                    <a:pt x="944" y="1211"/>
                  </a:lnTo>
                  <a:lnTo>
                    <a:pt x="961" y="1202"/>
                  </a:lnTo>
                  <a:lnTo>
                    <a:pt x="977" y="1192"/>
                  </a:lnTo>
                  <a:lnTo>
                    <a:pt x="993" y="1181"/>
                  </a:lnTo>
                  <a:lnTo>
                    <a:pt x="1007" y="1169"/>
                  </a:lnTo>
                  <a:lnTo>
                    <a:pt x="1021" y="1157"/>
                  </a:lnTo>
                  <a:lnTo>
                    <a:pt x="1036" y="1144"/>
                  </a:lnTo>
                  <a:lnTo>
                    <a:pt x="1048" y="1130"/>
                  </a:lnTo>
                  <a:lnTo>
                    <a:pt x="1062" y="1115"/>
                  </a:lnTo>
                  <a:lnTo>
                    <a:pt x="1073" y="1099"/>
                  </a:lnTo>
                  <a:lnTo>
                    <a:pt x="1084" y="1083"/>
                  </a:lnTo>
                  <a:lnTo>
                    <a:pt x="1095" y="1066"/>
                  </a:lnTo>
                  <a:lnTo>
                    <a:pt x="1105" y="1048"/>
                  </a:lnTo>
                  <a:lnTo>
                    <a:pt x="1114" y="1029"/>
                  </a:lnTo>
                  <a:lnTo>
                    <a:pt x="1114" y="1029"/>
                  </a:lnTo>
                  <a:lnTo>
                    <a:pt x="1125" y="999"/>
                  </a:lnTo>
                  <a:lnTo>
                    <a:pt x="1136" y="969"/>
                  </a:lnTo>
                  <a:lnTo>
                    <a:pt x="1146" y="937"/>
                  </a:lnTo>
                  <a:lnTo>
                    <a:pt x="1156" y="904"/>
                  </a:lnTo>
                  <a:lnTo>
                    <a:pt x="1173" y="836"/>
                  </a:lnTo>
                  <a:lnTo>
                    <a:pt x="1183" y="801"/>
                  </a:lnTo>
                  <a:lnTo>
                    <a:pt x="1194" y="766"/>
                  </a:lnTo>
                  <a:lnTo>
                    <a:pt x="1206" y="730"/>
                  </a:lnTo>
                  <a:lnTo>
                    <a:pt x="1219" y="694"/>
                  </a:lnTo>
                  <a:lnTo>
                    <a:pt x="1235" y="658"/>
                  </a:lnTo>
                  <a:lnTo>
                    <a:pt x="1252" y="622"/>
                  </a:lnTo>
                  <a:lnTo>
                    <a:pt x="1272" y="587"/>
                  </a:lnTo>
                  <a:lnTo>
                    <a:pt x="1294" y="552"/>
                  </a:lnTo>
                  <a:lnTo>
                    <a:pt x="1307" y="533"/>
                  </a:lnTo>
                  <a:lnTo>
                    <a:pt x="1320" y="516"/>
                  </a:lnTo>
                  <a:lnTo>
                    <a:pt x="1335" y="499"/>
                  </a:lnTo>
                  <a:lnTo>
                    <a:pt x="1350" y="483"/>
                  </a:lnTo>
                  <a:lnTo>
                    <a:pt x="1350" y="483"/>
                  </a:lnTo>
                  <a:lnTo>
                    <a:pt x="1368" y="468"/>
                  </a:lnTo>
                  <a:lnTo>
                    <a:pt x="1389" y="453"/>
                  </a:lnTo>
                  <a:lnTo>
                    <a:pt x="1419" y="435"/>
                  </a:lnTo>
                  <a:lnTo>
                    <a:pt x="1435" y="426"/>
                  </a:lnTo>
                  <a:lnTo>
                    <a:pt x="1455" y="416"/>
                  </a:lnTo>
                  <a:lnTo>
                    <a:pt x="1475" y="408"/>
                  </a:lnTo>
                  <a:lnTo>
                    <a:pt x="1497" y="399"/>
                  </a:lnTo>
                  <a:lnTo>
                    <a:pt x="1519" y="391"/>
                  </a:lnTo>
                  <a:lnTo>
                    <a:pt x="1544" y="385"/>
                  </a:lnTo>
                  <a:lnTo>
                    <a:pt x="1570" y="379"/>
                  </a:lnTo>
                  <a:lnTo>
                    <a:pt x="1597" y="375"/>
                  </a:lnTo>
                  <a:lnTo>
                    <a:pt x="1597" y="375"/>
                  </a:lnTo>
                  <a:lnTo>
                    <a:pt x="1578" y="374"/>
                  </a:lnTo>
                  <a:lnTo>
                    <a:pt x="1562" y="372"/>
                  </a:lnTo>
                  <a:lnTo>
                    <a:pt x="1546" y="369"/>
                  </a:lnTo>
                  <a:lnTo>
                    <a:pt x="1531" y="366"/>
                  </a:lnTo>
                  <a:lnTo>
                    <a:pt x="1518" y="362"/>
                  </a:lnTo>
                  <a:lnTo>
                    <a:pt x="1504" y="358"/>
                  </a:lnTo>
                  <a:lnTo>
                    <a:pt x="1480" y="347"/>
                  </a:lnTo>
                  <a:lnTo>
                    <a:pt x="1459" y="336"/>
                  </a:lnTo>
                  <a:lnTo>
                    <a:pt x="1440" y="322"/>
                  </a:lnTo>
                  <a:lnTo>
                    <a:pt x="1425" y="309"/>
                  </a:lnTo>
                  <a:lnTo>
                    <a:pt x="1412" y="295"/>
                  </a:lnTo>
                  <a:lnTo>
                    <a:pt x="1400" y="282"/>
                  </a:lnTo>
                  <a:lnTo>
                    <a:pt x="1392" y="269"/>
                  </a:lnTo>
                  <a:lnTo>
                    <a:pt x="1386" y="257"/>
                  </a:lnTo>
                  <a:lnTo>
                    <a:pt x="1381" y="246"/>
                  </a:lnTo>
                  <a:lnTo>
                    <a:pt x="1375" y="230"/>
                  </a:lnTo>
                  <a:lnTo>
                    <a:pt x="1372" y="224"/>
                  </a:lnTo>
                  <a:lnTo>
                    <a:pt x="1372" y="224"/>
                  </a:lnTo>
                  <a:close/>
                  <a:moveTo>
                    <a:pt x="1111" y="328"/>
                  </a:moveTo>
                  <a:lnTo>
                    <a:pt x="1111" y="328"/>
                  </a:lnTo>
                  <a:lnTo>
                    <a:pt x="1103" y="327"/>
                  </a:lnTo>
                  <a:lnTo>
                    <a:pt x="1093" y="326"/>
                  </a:lnTo>
                  <a:lnTo>
                    <a:pt x="1084" y="325"/>
                  </a:lnTo>
                  <a:lnTo>
                    <a:pt x="1075" y="321"/>
                  </a:lnTo>
                  <a:lnTo>
                    <a:pt x="1068" y="317"/>
                  </a:lnTo>
                  <a:lnTo>
                    <a:pt x="1061" y="312"/>
                  </a:lnTo>
                  <a:lnTo>
                    <a:pt x="1053" y="307"/>
                  </a:lnTo>
                  <a:lnTo>
                    <a:pt x="1047" y="301"/>
                  </a:lnTo>
                  <a:lnTo>
                    <a:pt x="1041" y="295"/>
                  </a:lnTo>
                  <a:lnTo>
                    <a:pt x="1035" y="288"/>
                  </a:lnTo>
                  <a:lnTo>
                    <a:pt x="1031" y="280"/>
                  </a:lnTo>
                  <a:lnTo>
                    <a:pt x="1027" y="272"/>
                  </a:lnTo>
                  <a:lnTo>
                    <a:pt x="1024" y="263"/>
                  </a:lnTo>
                  <a:lnTo>
                    <a:pt x="1021" y="254"/>
                  </a:lnTo>
                  <a:lnTo>
                    <a:pt x="1020" y="246"/>
                  </a:lnTo>
                  <a:lnTo>
                    <a:pt x="1020" y="236"/>
                  </a:lnTo>
                  <a:lnTo>
                    <a:pt x="1020" y="236"/>
                  </a:lnTo>
                  <a:lnTo>
                    <a:pt x="1020" y="227"/>
                  </a:lnTo>
                  <a:lnTo>
                    <a:pt x="1021" y="217"/>
                  </a:lnTo>
                  <a:lnTo>
                    <a:pt x="1024" y="209"/>
                  </a:lnTo>
                  <a:lnTo>
                    <a:pt x="1027" y="200"/>
                  </a:lnTo>
                  <a:lnTo>
                    <a:pt x="1031" y="193"/>
                  </a:lnTo>
                  <a:lnTo>
                    <a:pt x="1035" y="185"/>
                  </a:lnTo>
                  <a:lnTo>
                    <a:pt x="1041" y="178"/>
                  </a:lnTo>
                  <a:lnTo>
                    <a:pt x="1047" y="172"/>
                  </a:lnTo>
                  <a:lnTo>
                    <a:pt x="1053" y="165"/>
                  </a:lnTo>
                  <a:lnTo>
                    <a:pt x="1061" y="159"/>
                  </a:lnTo>
                  <a:lnTo>
                    <a:pt x="1068" y="156"/>
                  </a:lnTo>
                  <a:lnTo>
                    <a:pt x="1075" y="152"/>
                  </a:lnTo>
                  <a:lnTo>
                    <a:pt x="1084" y="148"/>
                  </a:lnTo>
                  <a:lnTo>
                    <a:pt x="1093" y="146"/>
                  </a:lnTo>
                  <a:lnTo>
                    <a:pt x="1103" y="144"/>
                  </a:lnTo>
                  <a:lnTo>
                    <a:pt x="1111" y="144"/>
                  </a:lnTo>
                  <a:lnTo>
                    <a:pt x="1111" y="144"/>
                  </a:lnTo>
                  <a:lnTo>
                    <a:pt x="1121" y="144"/>
                  </a:lnTo>
                  <a:lnTo>
                    <a:pt x="1130" y="146"/>
                  </a:lnTo>
                  <a:lnTo>
                    <a:pt x="1138" y="148"/>
                  </a:lnTo>
                  <a:lnTo>
                    <a:pt x="1147" y="152"/>
                  </a:lnTo>
                  <a:lnTo>
                    <a:pt x="1156" y="156"/>
                  </a:lnTo>
                  <a:lnTo>
                    <a:pt x="1163" y="159"/>
                  </a:lnTo>
                  <a:lnTo>
                    <a:pt x="1171" y="165"/>
                  </a:lnTo>
                  <a:lnTo>
                    <a:pt x="1177" y="172"/>
                  </a:lnTo>
                  <a:lnTo>
                    <a:pt x="1183" y="178"/>
                  </a:lnTo>
                  <a:lnTo>
                    <a:pt x="1188" y="185"/>
                  </a:lnTo>
                  <a:lnTo>
                    <a:pt x="1193" y="193"/>
                  </a:lnTo>
                  <a:lnTo>
                    <a:pt x="1197" y="200"/>
                  </a:lnTo>
                  <a:lnTo>
                    <a:pt x="1199" y="209"/>
                  </a:lnTo>
                  <a:lnTo>
                    <a:pt x="1202" y="217"/>
                  </a:lnTo>
                  <a:lnTo>
                    <a:pt x="1203" y="227"/>
                  </a:lnTo>
                  <a:lnTo>
                    <a:pt x="1204" y="236"/>
                  </a:lnTo>
                  <a:lnTo>
                    <a:pt x="1204" y="236"/>
                  </a:lnTo>
                  <a:lnTo>
                    <a:pt x="1203" y="246"/>
                  </a:lnTo>
                  <a:lnTo>
                    <a:pt x="1202" y="254"/>
                  </a:lnTo>
                  <a:lnTo>
                    <a:pt x="1199" y="263"/>
                  </a:lnTo>
                  <a:lnTo>
                    <a:pt x="1197" y="272"/>
                  </a:lnTo>
                  <a:lnTo>
                    <a:pt x="1193" y="280"/>
                  </a:lnTo>
                  <a:lnTo>
                    <a:pt x="1188" y="288"/>
                  </a:lnTo>
                  <a:lnTo>
                    <a:pt x="1183" y="295"/>
                  </a:lnTo>
                  <a:lnTo>
                    <a:pt x="1177" y="301"/>
                  </a:lnTo>
                  <a:lnTo>
                    <a:pt x="1171" y="307"/>
                  </a:lnTo>
                  <a:lnTo>
                    <a:pt x="1163" y="312"/>
                  </a:lnTo>
                  <a:lnTo>
                    <a:pt x="1156" y="317"/>
                  </a:lnTo>
                  <a:lnTo>
                    <a:pt x="1147" y="321"/>
                  </a:lnTo>
                  <a:lnTo>
                    <a:pt x="1138" y="325"/>
                  </a:lnTo>
                  <a:lnTo>
                    <a:pt x="1130" y="326"/>
                  </a:lnTo>
                  <a:lnTo>
                    <a:pt x="1121" y="327"/>
                  </a:lnTo>
                  <a:lnTo>
                    <a:pt x="1111" y="328"/>
                  </a:lnTo>
                  <a:lnTo>
                    <a:pt x="1111" y="328"/>
                  </a:lnTo>
                  <a:close/>
                </a:path>
              </a:pathLst>
            </a:custGeom>
            <a:solidFill>
              <a:srgbClr val="D1D1D1">
                <a:lumMod val="2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Adobe Clean"/>
              </a:endParaRPr>
            </a:p>
          </p:txBody>
        </p:sp>
        <p:sp>
          <p:nvSpPr>
            <p:cNvPr id="194" name="Freeform 9"/>
            <p:cNvSpPr>
              <a:spLocks/>
            </p:cNvSpPr>
            <p:nvPr/>
          </p:nvSpPr>
          <p:spPr bwMode="auto">
            <a:xfrm>
              <a:off x="-592310" y="2599021"/>
              <a:ext cx="998538" cy="1125537"/>
            </a:xfrm>
            <a:custGeom>
              <a:avLst/>
              <a:gdLst>
                <a:gd name="T0" fmla="*/ 935 w 1258"/>
                <a:gd name="T1" fmla="*/ 926 h 1418"/>
                <a:gd name="T2" fmla="*/ 854 w 1258"/>
                <a:gd name="T3" fmla="*/ 962 h 1418"/>
                <a:gd name="T4" fmla="*/ 499 w 1258"/>
                <a:gd name="T5" fmla="*/ 813 h 1418"/>
                <a:gd name="T6" fmla="*/ 499 w 1258"/>
                <a:gd name="T7" fmla="*/ 756 h 1418"/>
                <a:gd name="T8" fmla="*/ 849 w 1258"/>
                <a:gd name="T9" fmla="*/ 442 h 1418"/>
                <a:gd name="T10" fmla="*/ 907 w 1258"/>
                <a:gd name="T11" fmla="*/ 479 h 1418"/>
                <a:gd name="T12" fmla="*/ 999 w 1258"/>
                <a:gd name="T13" fmla="*/ 500 h 1418"/>
                <a:gd name="T14" fmla="*/ 1073 w 1258"/>
                <a:gd name="T15" fmla="*/ 492 h 1418"/>
                <a:gd name="T16" fmla="*/ 1160 w 1258"/>
                <a:gd name="T17" fmla="*/ 448 h 1418"/>
                <a:gd name="T18" fmla="*/ 1224 w 1258"/>
                <a:gd name="T19" fmla="*/ 376 h 1418"/>
                <a:gd name="T20" fmla="*/ 1255 w 1258"/>
                <a:gd name="T21" fmla="*/ 285 h 1418"/>
                <a:gd name="T22" fmla="*/ 1255 w 1258"/>
                <a:gd name="T23" fmla="*/ 208 h 1418"/>
                <a:gd name="T24" fmla="*/ 1220 w 1258"/>
                <a:gd name="T25" fmla="*/ 117 h 1418"/>
                <a:gd name="T26" fmla="*/ 1155 w 1258"/>
                <a:gd name="T27" fmla="*/ 47 h 1418"/>
                <a:gd name="T28" fmla="*/ 1067 w 1258"/>
                <a:gd name="T29" fmla="*/ 8 h 1418"/>
                <a:gd name="T30" fmla="*/ 993 w 1258"/>
                <a:gd name="T31" fmla="*/ 1 h 1418"/>
                <a:gd name="T32" fmla="*/ 896 w 1258"/>
                <a:gd name="T33" fmla="*/ 26 h 1418"/>
                <a:gd name="T34" fmla="*/ 820 w 1258"/>
                <a:gd name="T35" fmla="*/ 84 h 1418"/>
                <a:gd name="T36" fmla="*/ 772 w 1258"/>
                <a:gd name="T37" fmla="*/ 168 h 1418"/>
                <a:gd name="T38" fmla="*/ 759 w 1258"/>
                <a:gd name="T39" fmla="*/ 266 h 1418"/>
                <a:gd name="T40" fmla="*/ 393 w 1258"/>
                <a:gd name="T41" fmla="*/ 583 h 1418"/>
                <a:gd name="T42" fmla="*/ 339 w 1258"/>
                <a:gd name="T43" fmla="*/ 554 h 1418"/>
                <a:gd name="T44" fmla="*/ 256 w 1258"/>
                <a:gd name="T45" fmla="*/ 538 h 1418"/>
                <a:gd name="T46" fmla="*/ 185 w 1258"/>
                <a:gd name="T47" fmla="*/ 546 h 1418"/>
                <a:gd name="T48" fmla="*/ 98 w 1258"/>
                <a:gd name="T49" fmla="*/ 590 h 1418"/>
                <a:gd name="T50" fmla="*/ 34 w 1258"/>
                <a:gd name="T51" fmla="*/ 661 h 1418"/>
                <a:gd name="T52" fmla="*/ 3 w 1258"/>
                <a:gd name="T53" fmla="*/ 753 h 1418"/>
                <a:gd name="T54" fmla="*/ 4 w 1258"/>
                <a:gd name="T55" fmla="*/ 828 h 1418"/>
                <a:gd name="T56" fmla="*/ 38 w 1258"/>
                <a:gd name="T57" fmla="*/ 921 h 1418"/>
                <a:gd name="T58" fmla="*/ 104 w 1258"/>
                <a:gd name="T59" fmla="*/ 989 h 1418"/>
                <a:gd name="T60" fmla="*/ 191 w 1258"/>
                <a:gd name="T61" fmla="*/ 1030 h 1418"/>
                <a:gd name="T62" fmla="*/ 267 w 1258"/>
                <a:gd name="T63" fmla="*/ 1037 h 1418"/>
                <a:gd name="T64" fmla="*/ 363 w 1258"/>
                <a:gd name="T65" fmla="*/ 1010 h 1418"/>
                <a:gd name="T66" fmla="*/ 438 w 1258"/>
                <a:gd name="T67" fmla="*/ 951 h 1418"/>
                <a:gd name="T68" fmla="*/ 745 w 1258"/>
                <a:gd name="T69" fmla="*/ 1170 h 1418"/>
                <a:gd name="T70" fmla="*/ 754 w 1258"/>
                <a:gd name="T71" fmla="*/ 1233 h 1418"/>
                <a:gd name="T72" fmla="*/ 796 w 1258"/>
                <a:gd name="T73" fmla="*/ 1320 h 1418"/>
                <a:gd name="T74" fmla="*/ 869 w 1258"/>
                <a:gd name="T75" fmla="*/ 1384 h 1418"/>
                <a:gd name="T76" fmla="*/ 960 w 1258"/>
                <a:gd name="T77" fmla="*/ 1415 h 1418"/>
                <a:gd name="T78" fmla="*/ 1036 w 1258"/>
                <a:gd name="T79" fmla="*/ 1414 h 1418"/>
                <a:gd name="T80" fmla="*/ 1127 w 1258"/>
                <a:gd name="T81" fmla="*/ 1380 h 1418"/>
                <a:gd name="T82" fmla="*/ 1197 w 1258"/>
                <a:gd name="T83" fmla="*/ 1314 h 1418"/>
                <a:gd name="T84" fmla="*/ 1238 w 1258"/>
                <a:gd name="T85" fmla="*/ 1227 h 1418"/>
                <a:gd name="T86" fmla="*/ 1245 w 1258"/>
                <a:gd name="T87" fmla="*/ 1152 h 1418"/>
                <a:gd name="T88" fmla="*/ 1218 w 1258"/>
                <a:gd name="T89" fmla="*/ 1057 h 1418"/>
                <a:gd name="T90" fmla="*/ 1160 w 1258"/>
                <a:gd name="T91" fmla="*/ 980 h 1418"/>
                <a:gd name="T92" fmla="*/ 1077 w 1258"/>
                <a:gd name="T93" fmla="*/ 931 h 1418"/>
                <a:gd name="T94" fmla="*/ 979 w 1258"/>
                <a:gd name="T95" fmla="*/ 918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58" h="1418">
                  <a:moveTo>
                    <a:pt x="979" y="918"/>
                  </a:moveTo>
                  <a:lnTo>
                    <a:pt x="979" y="918"/>
                  </a:lnTo>
                  <a:lnTo>
                    <a:pt x="956" y="921"/>
                  </a:lnTo>
                  <a:lnTo>
                    <a:pt x="935" y="926"/>
                  </a:lnTo>
                  <a:lnTo>
                    <a:pt x="912" y="933"/>
                  </a:lnTo>
                  <a:lnTo>
                    <a:pt x="892" y="940"/>
                  </a:lnTo>
                  <a:lnTo>
                    <a:pt x="873" y="951"/>
                  </a:lnTo>
                  <a:lnTo>
                    <a:pt x="854" y="962"/>
                  </a:lnTo>
                  <a:lnTo>
                    <a:pt x="837" y="975"/>
                  </a:lnTo>
                  <a:lnTo>
                    <a:pt x="821" y="989"/>
                  </a:lnTo>
                  <a:lnTo>
                    <a:pt x="499" y="813"/>
                  </a:lnTo>
                  <a:lnTo>
                    <a:pt x="499" y="813"/>
                  </a:lnTo>
                  <a:lnTo>
                    <a:pt x="500" y="793"/>
                  </a:lnTo>
                  <a:lnTo>
                    <a:pt x="500" y="772"/>
                  </a:lnTo>
                  <a:lnTo>
                    <a:pt x="500" y="772"/>
                  </a:lnTo>
                  <a:lnTo>
                    <a:pt x="499" y="756"/>
                  </a:lnTo>
                  <a:lnTo>
                    <a:pt x="496" y="741"/>
                  </a:lnTo>
                  <a:lnTo>
                    <a:pt x="492" y="725"/>
                  </a:lnTo>
                  <a:lnTo>
                    <a:pt x="488" y="711"/>
                  </a:lnTo>
                  <a:lnTo>
                    <a:pt x="849" y="442"/>
                  </a:lnTo>
                  <a:lnTo>
                    <a:pt x="849" y="442"/>
                  </a:lnTo>
                  <a:lnTo>
                    <a:pt x="867" y="456"/>
                  </a:lnTo>
                  <a:lnTo>
                    <a:pt x="887" y="468"/>
                  </a:lnTo>
                  <a:lnTo>
                    <a:pt x="907" y="479"/>
                  </a:lnTo>
                  <a:lnTo>
                    <a:pt x="929" y="487"/>
                  </a:lnTo>
                  <a:lnTo>
                    <a:pt x="952" y="493"/>
                  </a:lnTo>
                  <a:lnTo>
                    <a:pt x="976" y="497"/>
                  </a:lnTo>
                  <a:lnTo>
                    <a:pt x="999" y="500"/>
                  </a:lnTo>
                  <a:lnTo>
                    <a:pt x="1024" y="500"/>
                  </a:lnTo>
                  <a:lnTo>
                    <a:pt x="1024" y="500"/>
                  </a:lnTo>
                  <a:lnTo>
                    <a:pt x="1049" y="497"/>
                  </a:lnTo>
                  <a:lnTo>
                    <a:pt x="1073" y="492"/>
                  </a:lnTo>
                  <a:lnTo>
                    <a:pt x="1097" y="484"/>
                  </a:lnTo>
                  <a:lnTo>
                    <a:pt x="1119" y="474"/>
                  </a:lnTo>
                  <a:lnTo>
                    <a:pt x="1141" y="462"/>
                  </a:lnTo>
                  <a:lnTo>
                    <a:pt x="1160" y="448"/>
                  </a:lnTo>
                  <a:lnTo>
                    <a:pt x="1179" y="433"/>
                  </a:lnTo>
                  <a:lnTo>
                    <a:pt x="1196" y="416"/>
                  </a:lnTo>
                  <a:lnTo>
                    <a:pt x="1210" y="397"/>
                  </a:lnTo>
                  <a:lnTo>
                    <a:pt x="1224" y="376"/>
                  </a:lnTo>
                  <a:lnTo>
                    <a:pt x="1234" y="355"/>
                  </a:lnTo>
                  <a:lnTo>
                    <a:pt x="1243" y="332"/>
                  </a:lnTo>
                  <a:lnTo>
                    <a:pt x="1251" y="309"/>
                  </a:lnTo>
                  <a:lnTo>
                    <a:pt x="1255" y="285"/>
                  </a:lnTo>
                  <a:lnTo>
                    <a:pt x="1258" y="260"/>
                  </a:lnTo>
                  <a:lnTo>
                    <a:pt x="1258" y="235"/>
                  </a:lnTo>
                  <a:lnTo>
                    <a:pt x="1258" y="235"/>
                  </a:lnTo>
                  <a:lnTo>
                    <a:pt x="1255" y="208"/>
                  </a:lnTo>
                  <a:lnTo>
                    <a:pt x="1249" y="185"/>
                  </a:lnTo>
                  <a:lnTo>
                    <a:pt x="1242" y="161"/>
                  </a:lnTo>
                  <a:lnTo>
                    <a:pt x="1232" y="139"/>
                  </a:lnTo>
                  <a:lnTo>
                    <a:pt x="1220" y="117"/>
                  </a:lnTo>
                  <a:lnTo>
                    <a:pt x="1207" y="98"/>
                  </a:lnTo>
                  <a:lnTo>
                    <a:pt x="1191" y="79"/>
                  </a:lnTo>
                  <a:lnTo>
                    <a:pt x="1174" y="63"/>
                  </a:lnTo>
                  <a:lnTo>
                    <a:pt x="1155" y="47"/>
                  </a:lnTo>
                  <a:lnTo>
                    <a:pt x="1134" y="34"/>
                  </a:lnTo>
                  <a:lnTo>
                    <a:pt x="1113" y="24"/>
                  </a:lnTo>
                  <a:lnTo>
                    <a:pt x="1090" y="15"/>
                  </a:lnTo>
                  <a:lnTo>
                    <a:pt x="1067" y="8"/>
                  </a:lnTo>
                  <a:lnTo>
                    <a:pt x="1043" y="3"/>
                  </a:lnTo>
                  <a:lnTo>
                    <a:pt x="1018" y="0"/>
                  </a:lnTo>
                  <a:lnTo>
                    <a:pt x="993" y="1"/>
                  </a:lnTo>
                  <a:lnTo>
                    <a:pt x="993" y="1"/>
                  </a:lnTo>
                  <a:lnTo>
                    <a:pt x="966" y="4"/>
                  </a:lnTo>
                  <a:lnTo>
                    <a:pt x="943" y="9"/>
                  </a:lnTo>
                  <a:lnTo>
                    <a:pt x="919" y="17"/>
                  </a:lnTo>
                  <a:lnTo>
                    <a:pt x="896" y="26"/>
                  </a:lnTo>
                  <a:lnTo>
                    <a:pt x="875" y="38"/>
                  </a:lnTo>
                  <a:lnTo>
                    <a:pt x="855" y="53"/>
                  </a:lnTo>
                  <a:lnTo>
                    <a:pt x="837" y="67"/>
                  </a:lnTo>
                  <a:lnTo>
                    <a:pt x="820" y="84"/>
                  </a:lnTo>
                  <a:lnTo>
                    <a:pt x="805" y="104"/>
                  </a:lnTo>
                  <a:lnTo>
                    <a:pt x="792" y="124"/>
                  </a:lnTo>
                  <a:lnTo>
                    <a:pt x="781" y="145"/>
                  </a:lnTo>
                  <a:lnTo>
                    <a:pt x="772" y="168"/>
                  </a:lnTo>
                  <a:lnTo>
                    <a:pt x="766" y="191"/>
                  </a:lnTo>
                  <a:lnTo>
                    <a:pt x="760" y="215"/>
                  </a:lnTo>
                  <a:lnTo>
                    <a:pt x="758" y="240"/>
                  </a:lnTo>
                  <a:lnTo>
                    <a:pt x="759" y="266"/>
                  </a:lnTo>
                  <a:lnTo>
                    <a:pt x="759" y="266"/>
                  </a:lnTo>
                  <a:lnTo>
                    <a:pt x="762" y="289"/>
                  </a:lnTo>
                  <a:lnTo>
                    <a:pt x="766" y="311"/>
                  </a:lnTo>
                  <a:lnTo>
                    <a:pt x="393" y="583"/>
                  </a:lnTo>
                  <a:lnTo>
                    <a:pt x="393" y="583"/>
                  </a:lnTo>
                  <a:lnTo>
                    <a:pt x="376" y="572"/>
                  </a:lnTo>
                  <a:lnTo>
                    <a:pt x="358" y="562"/>
                  </a:lnTo>
                  <a:lnTo>
                    <a:pt x="339" y="554"/>
                  </a:lnTo>
                  <a:lnTo>
                    <a:pt x="319" y="547"/>
                  </a:lnTo>
                  <a:lnTo>
                    <a:pt x="298" y="542"/>
                  </a:lnTo>
                  <a:lnTo>
                    <a:pt x="277" y="539"/>
                  </a:lnTo>
                  <a:lnTo>
                    <a:pt x="256" y="538"/>
                  </a:lnTo>
                  <a:lnTo>
                    <a:pt x="235" y="538"/>
                  </a:lnTo>
                  <a:lnTo>
                    <a:pt x="235" y="538"/>
                  </a:lnTo>
                  <a:lnTo>
                    <a:pt x="209" y="541"/>
                  </a:lnTo>
                  <a:lnTo>
                    <a:pt x="185" y="546"/>
                  </a:lnTo>
                  <a:lnTo>
                    <a:pt x="161" y="554"/>
                  </a:lnTo>
                  <a:lnTo>
                    <a:pt x="139" y="563"/>
                  </a:lnTo>
                  <a:lnTo>
                    <a:pt x="117" y="575"/>
                  </a:lnTo>
                  <a:lnTo>
                    <a:pt x="98" y="590"/>
                  </a:lnTo>
                  <a:lnTo>
                    <a:pt x="79" y="605"/>
                  </a:lnTo>
                  <a:lnTo>
                    <a:pt x="63" y="623"/>
                  </a:lnTo>
                  <a:lnTo>
                    <a:pt x="48" y="641"/>
                  </a:lnTo>
                  <a:lnTo>
                    <a:pt x="34" y="661"/>
                  </a:lnTo>
                  <a:lnTo>
                    <a:pt x="24" y="682"/>
                  </a:lnTo>
                  <a:lnTo>
                    <a:pt x="15" y="704"/>
                  </a:lnTo>
                  <a:lnTo>
                    <a:pt x="8" y="728"/>
                  </a:lnTo>
                  <a:lnTo>
                    <a:pt x="3" y="753"/>
                  </a:lnTo>
                  <a:lnTo>
                    <a:pt x="0" y="777"/>
                  </a:lnTo>
                  <a:lnTo>
                    <a:pt x="1" y="803"/>
                  </a:lnTo>
                  <a:lnTo>
                    <a:pt x="1" y="803"/>
                  </a:lnTo>
                  <a:lnTo>
                    <a:pt x="4" y="828"/>
                  </a:lnTo>
                  <a:lnTo>
                    <a:pt x="9" y="853"/>
                  </a:lnTo>
                  <a:lnTo>
                    <a:pt x="17" y="877"/>
                  </a:lnTo>
                  <a:lnTo>
                    <a:pt x="26" y="898"/>
                  </a:lnTo>
                  <a:lnTo>
                    <a:pt x="38" y="921"/>
                  </a:lnTo>
                  <a:lnTo>
                    <a:pt x="53" y="940"/>
                  </a:lnTo>
                  <a:lnTo>
                    <a:pt x="67" y="958"/>
                  </a:lnTo>
                  <a:lnTo>
                    <a:pt x="84" y="975"/>
                  </a:lnTo>
                  <a:lnTo>
                    <a:pt x="104" y="989"/>
                  </a:lnTo>
                  <a:lnTo>
                    <a:pt x="124" y="1002"/>
                  </a:lnTo>
                  <a:lnTo>
                    <a:pt x="145" y="1014"/>
                  </a:lnTo>
                  <a:lnTo>
                    <a:pt x="168" y="1024"/>
                  </a:lnTo>
                  <a:lnTo>
                    <a:pt x="191" y="1030"/>
                  </a:lnTo>
                  <a:lnTo>
                    <a:pt x="215" y="1035"/>
                  </a:lnTo>
                  <a:lnTo>
                    <a:pt x="240" y="1037"/>
                  </a:lnTo>
                  <a:lnTo>
                    <a:pt x="267" y="1037"/>
                  </a:lnTo>
                  <a:lnTo>
                    <a:pt x="267" y="1037"/>
                  </a:lnTo>
                  <a:lnTo>
                    <a:pt x="292" y="1034"/>
                  </a:lnTo>
                  <a:lnTo>
                    <a:pt x="317" y="1029"/>
                  </a:lnTo>
                  <a:lnTo>
                    <a:pt x="341" y="1021"/>
                  </a:lnTo>
                  <a:lnTo>
                    <a:pt x="363" y="1010"/>
                  </a:lnTo>
                  <a:lnTo>
                    <a:pt x="384" y="999"/>
                  </a:lnTo>
                  <a:lnTo>
                    <a:pt x="404" y="984"/>
                  </a:lnTo>
                  <a:lnTo>
                    <a:pt x="422" y="968"/>
                  </a:lnTo>
                  <a:lnTo>
                    <a:pt x="438" y="951"/>
                  </a:lnTo>
                  <a:lnTo>
                    <a:pt x="748" y="1129"/>
                  </a:lnTo>
                  <a:lnTo>
                    <a:pt x="748" y="1129"/>
                  </a:lnTo>
                  <a:lnTo>
                    <a:pt x="745" y="1157"/>
                  </a:lnTo>
                  <a:lnTo>
                    <a:pt x="745" y="1170"/>
                  </a:lnTo>
                  <a:lnTo>
                    <a:pt x="746" y="1183"/>
                  </a:lnTo>
                  <a:lnTo>
                    <a:pt x="746" y="1183"/>
                  </a:lnTo>
                  <a:lnTo>
                    <a:pt x="748" y="1210"/>
                  </a:lnTo>
                  <a:lnTo>
                    <a:pt x="754" y="1233"/>
                  </a:lnTo>
                  <a:lnTo>
                    <a:pt x="762" y="1257"/>
                  </a:lnTo>
                  <a:lnTo>
                    <a:pt x="771" y="1279"/>
                  </a:lnTo>
                  <a:lnTo>
                    <a:pt x="783" y="1301"/>
                  </a:lnTo>
                  <a:lnTo>
                    <a:pt x="796" y="1320"/>
                  </a:lnTo>
                  <a:lnTo>
                    <a:pt x="812" y="1339"/>
                  </a:lnTo>
                  <a:lnTo>
                    <a:pt x="829" y="1355"/>
                  </a:lnTo>
                  <a:lnTo>
                    <a:pt x="849" y="1371"/>
                  </a:lnTo>
                  <a:lnTo>
                    <a:pt x="869" y="1384"/>
                  </a:lnTo>
                  <a:lnTo>
                    <a:pt x="890" y="1394"/>
                  </a:lnTo>
                  <a:lnTo>
                    <a:pt x="912" y="1403"/>
                  </a:lnTo>
                  <a:lnTo>
                    <a:pt x="936" y="1410"/>
                  </a:lnTo>
                  <a:lnTo>
                    <a:pt x="960" y="1415"/>
                  </a:lnTo>
                  <a:lnTo>
                    <a:pt x="985" y="1418"/>
                  </a:lnTo>
                  <a:lnTo>
                    <a:pt x="1011" y="1417"/>
                  </a:lnTo>
                  <a:lnTo>
                    <a:pt x="1011" y="1417"/>
                  </a:lnTo>
                  <a:lnTo>
                    <a:pt x="1036" y="1414"/>
                  </a:lnTo>
                  <a:lnTo>
                    <a:pt x="1060" y="1409"/>
                  </a:lnTo>
                  <a:lnTo>
                    <a:pt x="1084" y="1401"/>
                  </a:lnTo>
                  <a:lnTo>
                    <a:pt x="1106" y="1392"/>
                  </a:lnTo>
                  <a:lnTo>
                    <a:pt x="1127" y="1380"/>
                  </a:lnTo>
                  <a:lnTo>
                    <a:pt x="1147" y="1365"/>
                  </a:lnTo>
                  <a:lnTo>
                    <a:pt x="1166" y="1351"/>
                  </a:lnTo>
                  <a:lnTo>
                    <a:pt x="1183" y="1334"/>
                  </a:lnTo>
                  <a:lnTo>
                    <a:pt x="1197" y="1314"/>
                  </a:lnTo>
                  <a:lnTo>
                    <a:pt x="1210" y="1294"/>
                  </a:lnTo>
                  <a:lnTo>
                    <a:pt x="1221" y="1273"/>
                  </a:lnTo>
                  <a:lnTo>
                    <a:pt x="1230" y="1250"/>
                  </a:lnTo>
                  <a:lnTo>
                    <a:pt x="1238" y="1227"/>
                  </a:lnTo>
                  <a:lnTo>
                    <a:pt x="1242" y="1203"/>
                  </a:lnTo>
                  <a:lnTo>
                    <a:pt x="1245" y="1178"/>
                  </a:lnTo>
                  <a:lnTo>
                    <a:pt x="1245" y="1152"/>
                  </a:lnTo>
                  <a:lnTo>
                    <a:pt x="1245" y="1152"/>
                  </a:lnTo>
                  <a:lnTo>
                    <a:pt x="1241" y="1126"/>
                  </a:lnTo>
                  <a:lnTo>
                    <a:pt x="1236" y="1103"/>
                  </a:lnTo>
                  <a:lnTo>
                    <a:pt x="1229" y="1079"/>
                  </a:lnTo>
                  <a:lnTo>
                    <a:pt x="1218" y="1057"/>
                  </a:lnTo>
                  <a:lnTo>
                    <a:pt x="1207" y="1035"/>
                  </a:lnTo>
                  <a:lnTo>
                    <a:pt x="1193" y="1016"/>
                  </a:lnTo>
                  <a:lnTo>
                    <a:pt x="1177" y="997"/>
                  </a:lnTo>
                  <a:lnTo>
                    <a:pt x="1160" y="980"/>
                  </a:lnTo>
                  <a:lnTo>
                    <a:pt x="1142" y="966"/>
                  </a:lnTo>
                  <a:lnTo>
                    <a:pt x="1121" y="952"/>
                  </a:lnTo>
                  <a:lnTo>
                    <a:pt x="1100" y="940"/>
                  </a:lnTo>
                  <a:lnTo>
                    <a:pt x="1077" y="931"/>
                  </a:lnTo>
                  <a:lnTo>
                    <a:pt x="1053" y="925"/>
                  </a:lnTo>
                  <a:lnTo>
                    <a:pt x="1030" y="921"/>
                  </a:lnTo>
                  <a:lnTo>
                    <a:pt x="1005" y="918"/>
                  </a:lnTo>
                  <a:lnTo>
                    <a:pt x="979" y="918"/>
                  </a:lnTo>
                  <a:lnTo>
                    <a:pt x="979" y="918"/>
                  </a:lnTo>
                  <a:close/>
                </a:path>
              </a:pathLst>
            </a:custGeom>
            <a:solidFill>
              <a:srgbClr val="D1D1D1">
                <a:lumMod val="2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D2D2A"/>
                </a:solidFill>
                <a:effectLst/>
                <a:uLnTx/>
                <a:uFillTx/>
                <a:latin typeface="Adobe Clean"/>
              </a:endParaRPr>
            </a:p>
          </p:txBody>
        </p:sp>
      </p:grpSp>
      <p:grpSp>
        <p:nvGrpSpPr>
          <p:cNvPr id="195" name="Group 194"/>
          <p:cNvGrpSpPr/>
          <p:nvPr/>
        </p:nvGrpSpPr>
        <p:grpSpPr>
          <a:xfrm>
            <a:off x="4870214" y="1517939"/>
            <a:ext cx="561410" cy="499461"/>
            <a:chOff x="7210425" y="2212975"/>
            <a:chExt cx="460375" cy="409575"/>
          </a:xfrm>
        </p:grpSpPr>
        <p:sp>
          <p:nvSpPr>
            <p:cNvPr id="196" name="Freeform 158"/>
            <p:cNvSpPr>
              <a:spLocks/>
            </p:cNvSpPr>
            <p:nvPr/>
          </p:nvSpPr>
          <p:spPr bwMode="auto">
            <a:xfrm>
              <a:off x="7239000" y="2212975"/>
              <a:ext cx="406400" cy="400050"/>
            </a:xfrm>
            <a:custGeom>
              <a:avLst/>
              <a:gdLst>
                <a:gd name="T0" fmla="*/ 256 w 256"/>
                <a:gd name="T1" fmla="*/ 128 h 252"/>
                <a:gd name="T2" fmla="*/ 254 w 256"/>
                <a:gd name="T3" fmla="*/ 102 h 252"/>
                <a:gd name="T4" fmla="*/ 246 w 256"/>
                <a:gd name="T5" fmla="*/ 78 h 252"/>
                <a:gd name="T6" fmla="*/ 234 w 256"/>
                <a:gd name="T7" fmla="*/ 56 h 252"/>
                <a:gd name="T8" fmla="*/ 200 w 256"/>
                <a:gd name="T9" fmla="*/ 22 h 252"/>
                <a:gd name="T10" fmla="*/ 178 w 256"/>
                <a:gd name="T11" fmla="*/ 10 h 252"/>
                <a:gd name="T12" fmla="*/ 154 w 256"/>
                <a:gd name="T13" fmla="*/ 2 h 252"/>
                <a:gd name="T14" fmla="*/ 128 w 256"/>
                <a:gd name="T15" fmla="*/ 0 h 252"/>
                <a:gd name="T16" fmla="*/ 116 w 256"/>
                <a:gd name="T17" fmla="*/ 0 h 252"/>
                <a:gd name="T18" fmla="*/ 90 w 256"/>
                <a:gd name="T19" fmla="*/ 6 h 252"/>
                <a:gd name="T20" fmla="*/ 68 w 256"/>
                <a:gd name="T21" fmla="*/ 16 h 252"/>
                <a:gd name="T22" fmla="*/ 38 w 256"/>
                <a:gd name="T23" fmla="*/ 38 h 252"/>
                <a:gd name="T24" fmla="*/ 16 w 256"/>
                <a:gd name="T25" fmla="*/ 66 h 252"/>
                <a:gd name="T26" fmla="*/ 6 w 256"/>
                <a:gd name="T27" fmla="*/ 90 h 252"/>
                <a:gd name="T28" fmla="*/ 0 w 256"/>
                <a:gd name="T29" fmla="*/ 114 h 252"/>
                <a:gd name="T30" fmla="*/ 0 w 256"/>
                <a:gd name="T31" fmla="*/ 128 h 252"/>
                <a:gd name="T32" fmla="*/ 20 w 256"/>
                <a:gd name="T33" fmla="*/ 142 h 252"/>
                <a:gd name="T34" fmla="*/ 18 w 256"/>
                <a:gd name="T35" fmla="*/ 128 h 252"/>
                <a:gd name="T36" fmla="*/ 22 w 256"/>
                <a:gd name="T37" fmla="*/ 106 h 252"/>
                <a:gd name="T38" fmla="*/ 38 w 256"/>
                <a:gd name="T39" fmla="*/ 66 h 252"/>
                <a:gd name="T40" fmla="*/ 68 w 256"/>
                <a:gd name="T41" fmla="*/ 38 h 252"/>
                <a:gd name="T42" fmla="*/ 106 w 256"/>
                <a:gd name="T43" fmla="*/ 20 h 252"/>
                <a:gd name="T44" fmla="*/ 128 w 256"/>
                <a:gd name="T45" fmla="*/ 18 h 252"/>
                <a:gd name="T46" fmla="*/ 172 w 256"/>
                <a:gd name="T47" fmla="*/ 28 h 252"/>
                <a:gd name="T48" fmla="*/ 206 w 256"/>
                <a:gd name="T49" fmla="*/ 50 h 252"/>
                <a:gd name="T50" fmla="*/ 230 w 256"/>
                <a:gd name="T51" fmla="*/ 86 h 252"/>
                <a:gd name="T52" fmla="*/ 238 w 256"/>
                <a:gd name="T53" fmla="*/ 128 h 252"/>
                <a:gd name="T54" fmla="*/ 236 w 256"/>
                <a:gd name="T55" fmla="*/ 146 h 252"/>
                <a:gd name="T56" fmla="*/ 226 w 256"/>
                <a:gd name="T57" fmla="*/ 180 h 252"/>
                <a:gd name="T58" fmla="*/ 204 w 256"/>
                <a:gd name="T59" fmla="*/ 208 h 252"/>
                <a:gd name="T60" fmla="*/ 176 w 256"/>
                <a:gd name="T61" fmla="*/ 226 h 252"/>
                <a:gd name="T62" fmla="*/ 160 w 256"/>
                <a:gd name="T63" fmla="*/ 252 h 252"/>
                <a:gd name="T64" fmla="*/ 180 w 256"/>
                <a:gd name="T65" fmla="*/ 246 h 252"/>
                <a:gd name="T66" fmla="*/ 214 w 256"/>
                <a:gd name="T67" fmla="*/ 224 h 252"/>
                <a:gd name="T68" fmla="*/ 240 w 256"/>
                <a:gd name="T69" fmla="*/ 190 h 252"/>
                <a:gd name="T70" fmla="*/ 254 w 256"/>
                <a:gd name="T71" fmla="*/ 150 h 252"/>
                <a:gd name="T72" fmla="*/ 256 w 256"/>
                <a:gd name="T73" fmla="*/ 12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252">
                  <a:moveTo>
                    <a:pt x="256" y="128"/>
                  </a:moveTo>
                  <a:lnTo>
                    <a:pt x="256" y="128"/>
                  </a:lnTo>
                  <a:lnTo>
                    <a:pt x="256" y="114"/>
                  </a:lnTo>
                  <a:lnTo>
                    <a:pt x="254" y="102"/>
                  </a:lnTo>
                  <a:lnTo>
                    <a:pt x="252" y="90"/>
                  </a:lnTo>
                  <a:lnTo>
                    <a:pt x="246" y="78"/>
                  </a:lnTo>
                  <a:lnTo>
                    <a:pt x="242" y="66"/>
                  </a:lnTo>
                  <a:lnTo>
                    <a:pt x="234" y="56"/>
                  </a:lnTo>
                  <a:lnTo>
                    <a:pt x="220" y="38"/>
                  </a:lnTo>
                  <a:lnTo>
                    <a:pt x="200" y="22"/>
                  </a:lnTo>
                  <a:lnTo>
                    <a:pt x="190" y="16"/>
                  </a:lnTo>
                  <a:lnTo>
                    <a:pt x="178" y="10"/>
                  </a:lnTo>
                  <a:lnTo>
                    <a:pt x="166" y="6"/>
                  </a:lnTo>
                  <a:lnTo>
                    <a:pt x="154" y="2"/>
                  </a:lnTo>
                  <a:lnTo>
                    <a:pt x="142" y="0"/>
                  </a:lnTo>
                  <a:lnTo>
                    <a:pt x="128" y="0"/>
                  </a:lnTo>
                  <a:lnTo>
                    <a:pt x="128" y="0"/>
                  </a:lnTo>
                  <a:lnTo>
                    <a:pt x="116" y="0"/>
                  </a:lnTo>
                  <a:lnTo>
                    <a:pt x="102" y="2"/>
                  </a:lnTo>
                  <a:lnTo>
                    <a:pt x="90" y="6"/>
                  </a:lnTo>
                  <a:lnTo>
                    <a:pt x="78" y="10"/>
                  </a:lnTo>
                  <a:lnTo>
                    <a:pt x="68" y="16"/>
                  </a:lnTo>
                  <a:lnTo>
                    <a:pt x="56" y="22"/>
                  </a:lnTo>
                  <a:lnTo>
                    <a:pt x="38" y="38"/>
                  </a:lnTo>
                  <a:lnTo>
                    <a:pt x="22" y="56"/>
                  </a:lnTo>
                  <a:lnTo>
                    <a:pt x="16" y="66"/>
                  </a:lnTo>
                  <a:lnTo>
                    <a:pt x="10" y="78"/>
                  </a:lnTo>
                  <a:lnTo>
                    <a:pt x="6" y="90"/>
                  </a:lnTo>
                  <a:lnTo>
                    <a:pt x="2" y="102"/>
                  </a:lnTo>
                  <a:lnTo>
                    <a:pt x="0" y="114"/>
                  </a:lnTo>
                  <a:lnTo>
                    <a:pt x="0" y="128"/>
                  </a:lnTo>
                  <a:lnTo>
                    <a:pt x="0" y="128"/>
                  </a:lnTo>
                  <a:lnTo>
                    <a:pt x="0" y="142"/>
                  </a:lnTo>
                  <a:lnTo>
                    <a:pt x="20" y="142"/>
                  </a:lnTo>
                  <a:lnTo>
                    <a:pt x="20" y="142"/>
                  </a:lnTo>
                  <a:lnTo>
                    <a:pt x="18" y="128"/>
                  </a:lnTo>
                  <a:lnTo>
                    <a:pt x="18" y="128"/>
                  </a:lnTo>
                  <a:lnTo>
                    <a:pt x="22" y="106"/>
                  </a:lnTo>
                  <a:lnTo>
                    <a:pt x="28" y="86"/>
                  </a:lnTo>
                  <a:lnTo>
                    <a:pt x="38" y="66"/>
                  </a:lnTo>
                  <a:lnTo>
                    <a:pt x="52" y="50"/>
                  </a:lnTo>
                  <a:lnTo>
                    <a:pt x="68" y="38"/>
                  </a:lnTo>
                  <a:lnTo>
                    <a:pt x="86" y="28"/>
                  </a:lnTo>
                  <a:lnTo>
                    <a:pt x="106" y="20"/>
                  </a:lnTo>
                  <a:lnTo>
                    <a:pt x="128" y="18"/>
                  </a:lnTo>
                  <a:lnTo>
                    <a:pt x="128" y="18"/>
                  </a:lnTo>
                  <a:lnTo>
                    <a:pt x="150" y="20"/>
                  </a:lnTo>
                  <a:lnTo>
                    <a:pt x="172" y="28"/>
                  </a:lnTo>
                  <a:lnTo>
                    <a:pt x="190" y="38"/>
                  </a:lnTo>
                  <a:lnTo>
                    <a:pt x="206" y="50"/>
                  </a:lnTo>
                  <a:lnTo>
                    <a:pt x="220" y="66"/>
                  </a:lnTo>
                  <a:lnTo>
                    <a:pt x="230" y="86"/>
                  </a:lnTo>
                  <a:lnTo>
                    <a:pt x="236" y="106"/>
                  </a:lnTo>
                  <a:lnTo>
                    <a:pt x="238" y="128"/>
                  </a:lnTo>
                  <a:lnTo>
                    <a:pt x="238" y="128"/>
                  </a:lnTo>
                  <a:lnTo>
                    <a:pt x="236" y="146"/>
                  </a:lnTo>
                  <a:lnTo>
                    <a:pt x="232" y="164"/>
                  </a:lnTo>
                  <a:lnTo>
                    <a:pt x="226" y="180"/>
                  </a:lnTo>
                  <a:lnTo>
                    <a:pt x="216" y="194"/>
                  </a:lnTo>
                  <a:lnTo>
                    <a:pt x="204" y="208"/>
                  </a:lnTo>
                  <a:lnTo>
                    <a:pt x="190" y="218"/>
                  </a:lnTo>
                  <a:lnTo>
                    <a:pt x="176" y="226"/>
                  </a:lnTo>
                  <a:lnTo>
                    <a:pt x="160" y="234"/>
                  </a:lnTo>
                  <a:lnTo>
                    <a:pt x="160" y="252"/>
                  </a:lnTo>
                  <a:lnTo>
                    <a:pt x="160" y="252"/>
                  </a:lnTo>
                  <a:lnTo>
                    <a:pt x="180" y="246"/>
                  </a:lnTo>
                  <a:lnTo>
                    <a:pt x="198" y="236"/>
                  </a:lnTo>
                  <a:lnTo>
                    <a:pt x="214" y="224"/>
                  </a:lnTo>
                  <a:lnTo>
                    <a:pt x="230" y="208"/>
                  </a:lnTo>
                  <a:lnTo>
                    <a:pt x="240" y="190"/>
                  </a:lnTo>
                  <a:lnTo>
                    <a:pt x="250" y="170"/>
                  </a:lnTo>
                  <a:lnTo>
                    <a:pt x="254" y="150"/>
                  </a:lnTo>
                  <a:lnTo>
                    <a:pt x="256" y="128"/>
                  </a:lnTo>
                  <a:lnTo>
                    <a:pt x="256" y="128"/>
                  </a:lnTo>
                  <a:close/>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latin typeface="Adobe Clean"/>
              </a:endParaRPr>
            </a:p>
          </p:txBody>
        </p:sp>
        <p:sp>
          <p:nvSpPr>
            <p:cNvPr id="197" name="Freeform 159"/>
            <p:cNvSpPr>
              <a:spLocks/>
            </p:cNvSpPr>
            <p:nvPr/>
          </p:nvSpPr>
          <p:spPr bwMode="auto">
            <a:xfrm>
              <a:off x="7210425" y="2346325"/>
              <a:ext cx="82550" cy="136525"/>
            </a:xfrm>
            <a:custGeom>
              <a:avLst/>
              <a:gdLst>
                <a:gd name="T0" fmla="*/ 52 w 52"/>
                <a:gd name="T1" fmla="*/ 60 h 86"/>
                <a:gd name="T2" fmla="*/ 52 w 52"/>
                <a:gd name="T3" fmla="*/ 60 h 86"/>
                <a:gd name="T4" fmla="*/ 50 w 52"/>
                <a:gd name="T5" fmla="*/ 70 h 86"/>
                <a:gd name="T6" fmla="*/ 44 w 52"/>
                <a:gd name="T7" fmla="*/ 78 h 86"/>
                <a:gd name="T8" fmla="*/ 36 w 52"/>
                <a:gd name="T9" fmla="*/ 84 h 86"/>
                <a:gd name="T10" fmla="*/ 26 w 52"/>
                <a:gd name="T11" fmla="*/ 86 h 86"/>
                <a:gd name="T12" fmla="*/ 26 w 52"/>
                <a:gd name="T13" fmla="*/ 86 h 86"/>
                <a:gd name="T14" fmla="*/ 26 w 52"/>
                <a:gd name="T15" fmla="*/ 86 h 86"/>
                <a:gd name="T16" fmla="*/ 16 w 52"/>
                <a:gd name="T17" fmla="*/ 84 h 86"/>
                <a:gd name="T18" fmla="*/ 8 w 52"/>
                <a:gd name="T19" fmla="*/ 78 h 86"/>
                <a:gd name="T20" fmla="*/ 2 w 52"/>
                <a:gd name="T21" fmla="*/ 70 h 86"/>
                <a:gd name="T22" fmla="*/ 0 w 52"/>
                <a:gd name="T23" fmla="*/ 60 h 86"/>
                <a:gd name="T24" fmla="*/ 0 w 52"/>
                <a:gd name="T25" fmla="*/ 26 h 86"/>
                <a:gd name="T26" fmla="*/ 0 w 52"/>
                <a:gd name="T27" fmla="*/ 26 h 86"/>
                <a:gd name="T28" fmla="*/ 2 w 52"/>
                <a:gd name="T29" fmla="*/ 16 h 86"/>
                <a:gd name="T30" fmla="*/ 8 w 52"/>
                <a:gd name="T31" fmla="*/ 8 h 86"/>
                <a:gd name="T32" fmla="*/ 16 w 52"/>
                <a:gd name="T33" fmla="*/ 2 h 86"/>
                <a:gd name="T34" fmla="*/ 26 w 52"/>
                <a:gd name="T35" fmla="*/ 0 h 86"/>
                <a:gd name="T36" fmla="*/ 26 w 52"/>
                <a:gd name="T37" fmla="*/ 0 h 86"/>
                <a:gd name="T38" fmla="*/ 26 w 52"/>
                <a:gd name="T39" fmla="*/ 0 h 86"/>
                <a:gd name="T40" fmla="*/ 36 w 52"/>
                <a:gd name="T41" fmla="*/ 2 h 86"/>
                <a:gd name="T42" fmla="*/ 44 w 52"/>
                <a:gd name="T43" fmla="*/ 8 h 86"/>
                <a:gd name="T44" fmla="*/ 50 w 52"/>
                <a:gd name="T45" fmla="*/ 16 h 86"/>
                <a:gd name="T46" fmla="*/ 52 w 52"/>
                <a:gd name="T47" fmla="*/ 26 h 86"/>
                <a:gd name="T48" fmla="*/ 52 w 52"/>
                <a:gd name="T4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86">
                  <a:moveTo>
                    <a:pt x="52" y="60"/>
                  </a:moveTo>
                  <a:lnTo>
                    <a:pt x="52" y="60"/>
                  </a:lnTo>
                  <a:lnTo>
                    <a:pt x="50" y="70"/>
                  </a:lnTo>
                  <a:lnTo>
                    <a:pt x="44" y="78"/>
                  </a:lnTo>
                  <a:lnTo>
                    <a:pt x="36" y="84"/>
                  </a:lnTo>
                  <a:lnTo>
                    <a:pt x="26" y="86"/>
                  </a:lnTo>
                  <a:lnTo>
                    <a:pt x="26" y="86"/>
                  </a:lnTo>
                  <a:lnTo>
                    <a:pt x="26" y="86"/>
                  </a:lnTo>
                  <a:lnTo>
                    <a:pt x="16" y="84"/>
                  </a:lnTo>
                  <a:lnTo>
                    <a:pt x="8" y="78"/>
                  </a:lnTo>
                  <a:lnTo>
                    <a:pt x="2" y="70"/>
                  </a:lnTo>
                  <a:lnTo>
                    <a:pt x="0" y="60"/>
                  </a:lnTo>
                  <a:lnTo>
                    <a:pt x="0" y="26"/>
                  </a:lnTo>
                  <a:lnTo>
                    <a:pt x="0" y="26"/>
                  </a:lnTo>
                  <a:lnTo>
                    <a:pt x="2" y="16"/>
                  </a:lnTo>
                  <a:lnTo>
                    <a:pt x="8" y="8"/>
                  </a:lnTo>
                  <a:lnTo>
                    <a:pt x="16" y="2"/>
                  </a:lnTo>
                  <a:lnTo>
                    <a:pt x="26" y="0"/>
                  </a:lnTo>
                  <a:lnTo>
                    <a:pt x="26" y="0"/>
                  </a:lnTo>
                  <a:lnTo>
                    <a:pt x="26" y="0"/>
                  </a:lnTo>
                  <a:lnTo>
                    <a:pt x="36" y="2"/>
                  </a:lnTo>
                  <a:lnTo>
                    <a:pt x="44" y="8"/>
                  </a:lnTo>
                  <a:lnTo>
                    <a:pt x="50" y="16"/>
                  </a:lnTo>
                  <a:lnTo>
                    <a:pt x="52" y="26"/>
                  </a:lnTo>
                  <a:lnTo>
                    <a:pt x="52" y="60"/>
                  </a:lnTo>
                  <a:close/>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latin typeface="Adobe Clean"/>
              </a:endParaRPr>
            </a:p>
          </p:txBody>
        </p:sp>
        <p:sp>
          <p:nvSpPr>
            <p:cNvPr id="198" name="Freeform 160"/>
            <p:cNvSpPr>
              <a:spLocks/>
            </p:cNvSpPr>
            <p:nvPr/>
          </p:nvSpPr>
          <p:spPr bwMode="auto">
            <a:xfrm>
              <a:off x="7426325" y="2571750"/>
              <a:ext cx="85725" cy="50800"/>
            </a:xfrm>
            <a:custGeom>
              <a:avLst/>
              <a:gdLst>
                <a:gd name="T0" fmla="*/ 38 w 54"/>
                <a:gd name="T1" fmla="*/ 0 h 32"/>
                <a:gd name="T2" fmla="*/ 38 w 54"/>
                <a:gd name="T3" fmla="*/ 0 h 32"/>
                <a:gd name="T4" fmla="*/ 44 w 54"/>
                <a:gd name="T5" fmla="*/ 2 h 32"/>
                <a:gd name="T6" fmla="*/ 48 w 54"/>
                <a:gd name="T7" fmla="*/ 6 h 32"/>
                <a:gd name="T8" fmla="*/ 52 w 54"/>
                <a:gd name="T9" fmla="*/ 10 h 32"/>
                <a:gd name="T10" fmla="*/ 54 w 54"/>
                <a:gd name="T11" fmla="*/ 16 h 32"/>
                <a:gd name="T12" fmla="*/ 54 w 54"/>
                <a:gd name="T13" fmla="*/ 16 h 32"/>
                <a:gd name="T14" fmla="*/ 54 w 54"/>
                <a:gd name="T15" fmla="*/ 16 h 32"/>
                <a:gd name="T16" fmla="*/ 52 w 54"/>
                <a:gd name="T17" fmla="*/ 24 h 32"/>
                <a:gd name="T18" fmla="*/ 48 w 54"/>
                <a:gd name="T19" fmla="*/ 28 h 32"/>
                <a:gd name="T20" fmla="*/ 44 w 54"/>
                <a:gd name="T21" fmla="*/ 32 h 32"/>
                <a:gd name="T22" fmla="*/ 38 w 54"/>
                <a:gd name="T23" fmla="*/ 32 h 32"/>
                <a:gd name="T24" fmla="*/ 16 w 54"/>
                <a:gd name="T25" fmla="*/ 32 h 32"/>
                <a:gd name="T26" fmla="*/ 16 w 54"/>
                <a:gd name="T27" fmla="*/ 32 h 32"/>
                <a:gd name="T28" fmla="*/ 10 w 54"/>
                <a:gd name="T29" fmla="*/ 32 h 32"/>
                <a:gd name="T30" fmla="*/ 6 w 54"/>
                <a:gd name="T31" fmla="*/ 28 h 32"/>
                <a:gd name="T32" fmla="*/ 2 w 54"/>
                <a:gd name="T33" fmla="*/ 24 h 32"/>
                <a:gd name="T34" fmla="*/ 0 w 54"/>
                <a:gd name="T35" fmla="*/ 16 h 32"/>
                <a:gd name="T36" fmla="*/ 0 w 54"/>
                <a:gd name="T37" fmla="*/ 16 h 32"/>
                <a:gd name="T38" fmla="*/ 0 w 54"/>
                <a:gd name="T39" fmla="*/ 16 h 32"/>
                <a:gd name="T40" fmla="*/ 2 w 54"/>
                <a:gd name="T41" fmla="*/ 10 h 32"/>
                <a:gd name="T42" fmla="*/ 6 w 54"/>
                <a:gd name="T43" fmla="*/ 6 h 32"/>
                <a:gd name="T44" fmla="*/ 10 w 54"/>
                <a:gd name="T45" fmla="*/ 2 h 32"/>
                <a:gd name="T46" fmla="*/ 16 w 54"/>
                <a:gd name="T47" fmla="*/ 0 h 32"/>
                <a:gd name="T48" fmla="*/ 38 w 54"/>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32">
                  <a:moveTo>
                    <a:pt x="38" y="0"/>
                  </a:moveTo>
                  <a:lnTo>
                    <a:pt x="38" y="0"/>
                  </a:lnTo>
                  <a:lnTo>
                    <a:pt x="44" y="2"/>
                  </a:lnTo>
                  <a:lnTo>
                    <a:pt x="48" y="6"/>
                  </a:lnTo>
                  <a:lnTo>
                    <a:pt x="52" y="10"/>
                  </a:lnTo>
                  <a:lnTo>
                    <a:pt x="54" y="16"/>
                  </a:lnTo>
                  <a:lnTo>
                    <a:pt x="54" y="16"/>
                  </a:lnTo>
                  <a:lnTo>
                    <a:pt x="54" y="16"/>
                  </a:lnTo>
                  <a:lnTo>
                    <a:pt x="52" y="24"/>
                  </a:lnTo>
                  <a:lnTo>
                    <a:pt x="48" y="28"/>
                  </a:lnTo>
                  <a:lnTo>
                    <a:pt x="44" y="32"/>
                  </a:lnTo>
                  <a:lnTo>
                    <a:pt x="38" y="32"/>
                  </a:lnTo>
                  <a:lnTo>
                    <a:pt x="16" y="32"/>
                  </a:lnTo>
                  <a:lnTo>
                    <a:pt x="16" y="32"/>
                  </a:lnTo>
                  <a:lnTo>
                    <a:pt x="10" y="32"/>
                  </a:lnTo>
                  <a:lnTo>
                    <a:pt x="6" y="28"/>
                  </a:lnTo>
                  <a:lnTo>
                    <a:pt x="2" y="24"/>
                  </a:lnTo>
                  <a:lnTo>
                    <a:pt x="0" y="16"/>
                  </a:lnTo>
                  <a:lnTo>
                    <a:pt x="0" y="16"/>
                  </a:lnTo>
                  <a:lnTo>
                    <a:pt x="0" y="16"/>
                  </a:lnTo>
                  <a:lnTo>
                    <a:pt x="2" y="10"/>
                  </a:lnTo>
                  <a:lnTo>
                    <a:pt x="6" y="6"/>
                  </a:lnTo>
                  <a:lnTo>
                    <a:pt x="10" y="2"/>
                  </a:lnTo>
                  <a:lnTo>
                    <a:pt x="16" y="0"/>
                  </a:lnTo>
                  <a:lnTo>
                    <a:pt x="38" y="0"/>
                  </a:lnTo>
                  <a:close/>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latin typeface="Adobe Clean"/>
              </a:endParaRPr>
            </a:p>
          </p:txBody>
        </p:sp>
        <p:sp>
          <p:nvSpPr>
            <p:cNvPr id="199" name="Freeform 161"/>
            <p:cNvSpPr>
              <a:spLocks/>
            </p:cNvSpPr>
            <p:nvPr/>
          </p:nvSpPr>
          <p:spPr bwMode="auto">
            <a:xfrm>
              <a:off x="7588250" y="2346325"/>
              <a:ext cx="82550" cy="136525"/>
            </a:xfrm>
            <a:custGeom>
              <a:avLst/>
              <a:gdLst>
                <a:gd name="T0" fmla="*/ 52 w 52"/>
                <a:gd name="T1" fmla="*/ 60 h 86"/>
                <a:gd name="T2" fmla="*/ 52 w 52"/>
                <a:gd name="T3" fmla="*/ 60 h 86"/>
                <a:gd name="T4" fmla="*/ 50 w 52"/>
                <a:gd name="T5" fmla="*/ 70 h 86"/>
                <a:gd name="T6" fmla="*/ 44 w 52"/>
                <a:gd name="T7" fmla="*/ 78 h 86"/>
                <a:gd name="T8" fmla="*/ 36 w 52"/>
                <a:gd name="T9" fmla="*/ 84 h 86"/>
                <a:gd name="T10" fmla="*/ 26 w 52"/>
                <a:gd name="T11" fmla="*/ 86 h 86"/>
                <a:gd name="T12" fmla="*/ 26 w 52"/>
                <a:gd name="T13" fmla="*/ 86 h 86"/>
                <a:gd name="T14" fmla="*/ 26 w 52"/>
                <a:gd name="T15" fmla="*/ 86 h 86"/>
                <a:gd name="T16" fmla="*/ 16 w 52"/>
                <a:gd name="T17" fmla="*/ 84 h 86"/>
                <a:gd name="T18" fmla="*/ 8 w 52"/>
                <a:gd name="T19" fmla="*/ 78 h 86"/>
                <a:gd name="T20" fmla="*/ 2 w 52"/>
                <a:gd name="T21" fmla="*/ 70 h 86"/>
                <a:gd name="T22" fmla="*/ 0 w 52"/>
                <a:gd name="T23" fmla="*/ 60 h 86"/>
                <a:gd name="T24" fmla="*/ 0 w 52"/>
                <a:gd name="T25" fmla="*/ 26 h 86"/>
                <a:gd name="T26" fmla="*/ 0 w 52"/>
                <a:gd name="T27" fmla="*/ 26 h 86"/>
                <a:gd name="T28" fmla="*/ 2 w 52"/>
                <a:gd name="T29" fmla="*/ 16 h 86"/>
                <a:gd name="T30" fmla="*/ 8 w 52"/>
                <a:gd name="T31" fmla="*/ 8 h 86"/>
                <a:gd name="T32" fmla="*/ 16 w 52"/>
                <a:gd name="T33" fmla="*/ 2 h 86"/>
                <a:gd name="T34" fmla="*/ 26 w 52"/>
                <a:gd name="T35" fmla="*/ 0 h 86"/>
                <a:gd name="T36" fmla="*/ 26 w 52"/>
                <a:gd name="T37" fmla="*/ 0 h 86"/>
                <a:gd name="T38" fmla="*/ 26 w 52"/>
                <a:gd name="T39" fmla="*/ 0 h 86"/>
                <a:gd name="T40" fmla="*/ 36 w 52"/>
                <a:gd name="T41" fmla="*/ 2 h 86"/>
                <a:gd name="T42" fmla="*/ 44 w 52"/>
                <a:gd name="T43" fmla="*/ 8 h 86"/>
                <a:gd name="T44" fmla="*/ 50 w 52"/>
                <a:gd name="T45" fmla="*/ 16 h 86"/>
                <a:gd name="T46" fmla="*/ 52 w 52"/>
                <a:gd name="T47" fmla="*/ 26 h 86"/>
                <a:gd name="T48" fmla="*/ 52 w 52"/>
                <a:gd name="T4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86">
                  <a:moveTo>
                    <a:pt x="52" y="60"/>
                  </a:moveTo>
                  <a:lnTo>
                    <a:pt x="52" y="60"/>
                  </a:lnTo>
                  <a:lnTo>
                    <a:pt x="50" y="70"/>
                  </a:lnTo>
                  <a:lnTo>
                    <a:pt x="44" y="78"/>
                  </a:lnTo>
                  <a:lnTo>
                    <a:pt x="36" y="84"/>
                  </a:lnTo>
                  <a:lnTo>
                    <a:pt x="26" y="86"/>
                  </a:lnTo>
                  <a:lnTo>
                    <a:pt x="26" y="86"/>
                  </a:lnTo>
                  <a:lnTo>
                    <a:pt x="26" y="86"/>
                  </a:lnTo>
                  <a:lnTo>
                    <a:pt x="16" y="84"/>
                  </a:lnTo>
                  <a:lnTo>
                    <a:pt x="8" y="78"/>
                  </a:lnTo>
                  <a:lnTo>
                    <a:pt x="2" y="70"/>
                  </a:lnTo>
                  <a:lnTo>
                    <a:pt x="0" y="60"/>
                  </a:lnTo>
                  <a:lnTo>
                    <a:pt x="0" y="26"/>
                  </a:lnTo>
                  <a:lnTo>
                    <a:pt x="0" y="26"/>
                  </a:lnTo>
                  <a:lnTo>
                    <a:pt x="2" y="16"/>
                  </a:lnTo>
                  <a:lnTo>
                    <a:pt x="8" y="8"/>
                  </a:lnTo>
                  <a:lnTo>
                    <a:pt x="16" y="2"/>
                  </a:lnTo>
                  <a:lnTo>
                    <a:pt x="26" y="0"/>
                  </a:lnTo>
                  <a:lnTo>
                    <a:pt x="26" y="0"/>
                  </a:lnTo>
                  <a:lnTo>
                    <a:pt x="26" y="0"/>
                  </a:lnTo>
                  <a:lnTo>
                    <a:pt x="36" y="2"/>
                  </a:lnTo>
                  <a:lnTo>
                    <a:pt x="44" y="8"/>
                  </a:lnTo>
                  <a:lnTo>
                    <a:pt x="50" y="16"/>
                  </a:lnTo>
                  <a:lnTo>
                    <a:pt x="52" y="26"/>
                  </a:lnTo>
                  <a:lnTo>
                    <a:pt x="52" y="60"/>
                  </a:lnTo>
                  <a:close/>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latin typeface="Adobe Clean"/>
              </a:endParaRPr>
            </a:p>
          </p:txBody>
        </p:sp>
        <p:sp>
          <p:nvSpPr>
            <p:cNvPr id="200" name="Freeform 162"/>
            <p:cNvSpPr>
              <a:spLocks/>
            </p:cNvSpPr>
            <p:nvPr/>
          </p:nvSpPr>
          <p:spPr bwMode="auto">
            <a:xfrm>
              <a:off x="7308850" y="2343150"/>
              <a:ext cx="263525" cy="200025"/>
            </a:xfrm>
            <a:custGeom>
              <a:avLst/>
              <a:gdLst>
                <a:gd name="T0" fmla="*/ 166 w 166"/>
                <a:gd name="T1" fmla="*/ 48 h 126"/>
                <a:gd name="T2" fmla="*/ 166 w 166"/>
                <a:gd name="T3" fmla="*/ 48 h 126"/>
                <a:gd name="T4" fmla="*/ 164 w 166"/>
                <a:gd name="T5" fmla="*/ 38 h 126"/>
                <a:gd name="T6" fmla="*/ 160 w 166"/>
                <a:gd name="T7" fmla="*/ 30 h 126"/>
                <a:gd name="T8" fmla="*/ 152 w 166"/>
                <a:gd name="T9" fmla="*/ 22 h 126"/>
                <a:gd name="T10" fmla="*/ 142 w 166"/>
                <a:gd name="T11" fmla="*/ 14 h 126"/>
                <a:gd name="T12" fmla="*/ 130 w 166"/>
                <a:gd name="T13" fmla="*/ 8 h 126"/>
                <a:gd name="T14" fmla="*/ 116 w 166"/>
                <a:gd name="T15" fmla="*/ 4 h 126"/>
                <a:gd name="T16" fmla="*/ 100 w 166"/>
                <a:gd name="T17" fmla="*/ 0 h 126"/>
                <a:gd name="T18" fmla="*/ 84 w 166"/>
                <a:gd name="T19" fmla="*/ 0 h 126"/>
                <a:gd name="T20" fmla="*/ 84 w 166"/>
                <a:gd name="T21" fmla="*/ 0 h 126"/>
                <a:gd name="T22" fmla="*/ 66 w 166"/>
                <a:gd name="T23" fmla="*/ 0 h 126"/>
                <a:gd name="T24" fmla="*/ 50 w 166"/>
                <a:gd name="T25" fmla="*/ 4 h 126"/>
                <a:gd name="T26" fmla="*/ 36 w 166"/>
                <a:gd name="T27" fmla="*/ 8 h 126"/>
                <a:gd name="T28" fmla="*/ 24 w 166"/>
                <a:gd name="T29" fmla="*/ 14 h 126"/>
                <a:gd name="T30" fmla="*/ 14 w 166"/>
                <a:gd name="T31" fmla="*/ 22 h 126"/>
                <a:gd name="T32" fmla="*/ 6 w 166"/>
                <a:gd name="T33" fmla="*/ 30 h 126"/>
                <a:gd name="T34" fmla="*/ 2 w 166"/>
                <a:gd name="T35" fmla="*/ 38 h 126"/>
                <a:gd name="T36" fmla="*/ 0 w 166"/>
                <a:gd name="T37" fmla="*/ 48 h 126"/>
                <a:gd name="T38" fmla="*/ 0 w 166"/>
                <a:gd name="T39" fmla="*/ 48 h 126"/>
                <a:gd name="T40" fmla="*/ 0 w 166"/>
                <a:gd name="T41" fmla="*/ 54 h 126"/>
                <a:gd name="T42" fmla="*/ 4 w 166"/>
                <a:gd name="T43" fmla="*/ 62 h 126"/>
                <a:gd name="T44" fmla="*/ 8 w 166"/>
                <a:gd name="T45" fmla="*/ 68 h 126"/>
                <a:gd name="T46" fmla="*/ 12 w 166"/>
                <a:gd name="T47" fmla="*/ 74 h 126"/>
                <a:gd name="T48" fmla="*/ 28 w 166"/>
                <a:gd name="T49" fmla="*/ 84 h 126"/>
                <a:gd name="T50" fmla="*/ 46 w 166"/>
                <a:gd name="T51" fmla="*/ 90 h 126"/>
                <a:gd name="T52" fmla="*/ 46 w 166"/>
                <a:gd name="T53" fmla="*/ 90 h 126"/>
                <a:gd name="T54" fmla="*/ 44 w 166"/>
                <a:gd name="T55" fmla="*/ 102 h 126"/>
                <a:gd name="T56" fmla="*/ 40 w 166"/>
                <a:gd name="T57" fmla="*/ 112 h 126"/>
                <a:gd name="T58" fmla="*/ 34 w 166"/>
                <a:gd name="T59" fmla="*/ 120 h 126"/>
                <a:gd name="T60" fmla="*/ 26 w 166"/>
                <a:gd name="T61" fmla="*/ 126 h 126"/>
                <a:gd name="T62" fmla="*/ 26 w 166"/>
                <a:gd name="T63" fmla="*/ 126 h 126"/>
                <a:gd name="T64" fmla="*/ 60 w 166"/>
                <a:gd name="T65" fmla="*/ 114 h 126"/>
                <a:gd name="T66" fmla="*/ 82 w 166"/>
                <a:gd name="T67" fmla="*/ 106 h 126"/>
                <a:gd name="T68" fmla="*/ 100 w 166"/>
                <a:gd name="T69" fmla="*/ 96 h 126"/>
                <a:gd name="T70" fmla="*/ 100 w 166"/>
                <a:gd name="T71" fmla="*/ 96 h 126"/>
                <a:gd name="T72" fmla="*/ 114 w 166"/>
                <a:gd name="T73" fmla="*/ 92 h 126"/>
                <a:gd name="T74" fmla="*/ 126 w 166"/>
                <a:gd name="T75" fmla="*/ 90 h 126"/>
                <a:gd name="T76" fmla="*/ 138 w 166"/>
                <a:gd name="T77" fmla="*/ 84 h 126"/>
                <a:gd name="T78" fmla="*/ 146 w 166"/>
                <a:gd name="T79" fmla="*/ 78 h 126"/>
                <a:gd name="T80" fmla="*/ 154 w 166"/>
                <a:gd name="T81" fmla="*/ 72 h 126"/>
                <a:gd name="T82" fmla="*/ 160 w 166"/>
                <a:gd name="T83" fmla="*/ 64 h 126"/>
                <a:gd name="T84" fmla="*/ 164 w 166"/>
                <a:gd name="T85" fmla="*/ 56 h 126"/>
                <a:gd name="T86" fmla="*/ 166 w 166"/>
                <a:gd name="T87" fmla="*/ 48 h 126"/>
                <a:gd name="T88" fmla="*/ 166 w 166"/>
                <a:gd name="T89" fmla="*/ 4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6" h="126">
                  <a:moveTo>
                    <a:pt x="166" y="48"/>
                  </a:moveTo>
                  <a:lnTo>
                    <a:pt x="166" y="48"/>
                  </a:lnTo>
                  <a:lnTo>
                    <a:pt x="164" y="38"/>
                  </a:lnTo>
                  <a:lnTo>
                    <a:pt x="160" y="30"/>
                  </a:lnTo>
                  <a:lnTo>
                    <a:pt x="152" y="22"/>
                  </a:lnTo>
                  <a:lnTo>
                    <a:pt x="142" y="14"/>
                  </a:lnTo>
                  <a:lnTo>
                    <a:pt x="130" y="8"/>
                  </a:lnTo>
                  <a:lnTo>
                    <a:pt x="116" y="4"/>
                  </a:lnTo>
                  <a:lnTo>
                    <a:pt x="100" y="0"/>
                  </a:lnTo>
                  <a:lnTo>
                    <a:pt x="84" y="0"/>
                  </a:lnTo>
                  <a:lnTo>
                    <a:pt x="84" y="0"/>
                  </a:lnTo>
                  <a:lnTo>
                    <a:pt x="66" y="0"/>
                  </a:lnTo>
                  <a:lnTo>
                    <a:pt x="50" y="4"/>
                  </a:lnTo>
                  <a:lnTo>
                    <a:pt x="36" y="8"/>
                  </a:lnTo>
                  <a:lnTo>
                    <a:pt x="24" y="14"/>
                  </a:lnTo>
                  <a:lnTo>
                    <a:pt x="14" y="22"/>
                  </a:lnTo>
                  <a:lnTo>
                    <a:pt x="6" y="30"/>
                  </a:lnTo>
                  <a:lnTo>
                    <a:pt x="2" y="38"/>
                  </a:lnTo>
                  <a:lnTo>
                    <a:pt x="0" y="48"/>
                  </a:lnTo>
                  <a:lnTo>
                    <a:pt x="0" y="48"/>
                  </a:lnTo>
                  <a:lnTo>
                    <a:pt x="0" y="54"/>
                  </a:lnTo>
                  <a:lnTo>
                    <a:pt x="4" y="62"/>
                  </a:lnTo>
                  <a:lnTo>
                    <a:pt x="8" y="68"/>
                  </a:lnTo>
                  <a:lnTo>
                    <a:pt x="12" y="74"/>
                  </a:lnTo>
                  <a:lnTo>
                    <a:pt x="28" y="84"/>
                  </a:lnTo>
                  <a:lnTo>
                    <a:pt x="46" y="90"/>
                  </a:lnTo>
                  <a:lnTo>
                    <a:pt x="46" y="90"/>
                  </a:lnTo>
                  <a:lnTo>
                    <a:pt x="44" y="102"/>
                  </a:lnTo>
                  <a:lnTo>
                    <a:pt x="40" y="112"/>
                  </a:lnTo>
                  <a:lnTo>
                    <a:pt x="34" y="120"/>
                  </a:lnTo>
                  <a:lnTo>
                    <a:pt x="26" y="126"/>
                  </a:lnTo>
                  <a:lnTo>
                    <a:pt x="26" y="126"/>
                  </a:lnTo>
                  <a:lnTo>
                    <a:pt x="60" y="114"/>
                  </a:lnTo>
                  <a:lnTo>
                    <a:pt x="82" y="106"/>
                  </a:lnTo>
                  <a:lnTo>
                    <a:pt x="100" y="96"/>
                  </a:lnTo>
                  <a:lnTo>
                    <a:pt x="100" y="96"/>
                  </a:lnTo>
                  <a:lnTo>
                    <a:pt x="114" y="92"/>
                  </a:lnTo>
                  <a:lnTo>
                    <a:pt x="126" y="90"/>
                  </a:lnTo>
                  <a:lnTo>
                    <a:pt x="138" y="84"/>
                  </a:lnTo>
                  <a:lnTo>
                    <a:pt x="146" y="78"/>
                  </a:lnTo>
                  <a:lnTo>
                    <a:pt x="154" y="72"/>
                  </a:lnTo>
                  <a:lnTo>
                    <a:pt x="160" y="64"/>
                  </a:lnTo>
                  <a:lnTo>
                    <a:pt x="164" y="56"/>
                  </a:lnTo>
                  <a:lnTo>
                    <a:pt x="166" y="48"/>
                  </a:lnTo>
                  <a:lnTo>
                    <a:pt x="166" y="48"/>
                  </a:lnTo>
                  <a:close/>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latin typeface="Adobe Clean"/>
              </a:endParaRPr>
            </a:p>
          </p:txBody>
        </p:sp>
        <p:sp>
          <p:nvSpPr>
            <p:cNvPr id="201" name="Rectangle 164"/>
            <p:cNvSpPr>
              <a:spLocks noChangeArrowheads="1"/>
            </p:cNvSpPr>
            <p:nvPr/>
          </p:nvSpPr>
          <p:spPr bwMode="auto">
            <a:xfrm>
              <a:off x="7375525" y="2347889"/>
              <a:ext cx="128822" cy="13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dirty="0">
                  <a:solidFill>
                    <a:srgbClr val="FFFFFF"/>
                  </a:solidFill>
                  <a:latin typeface="Adobe Clean"/>
                </a:rPr>
                <a:t>24</a:t>
              </a:r>
              <a:endParaRPr lang="en-US" altLang="en-US" sz="2400" dirty="0">
                <a:solidFill>
                  <a:srgbClr val="2D2D2A"/>
                </a:solidFill>
                <a:latin typeface="Adobe Clean"/>
              </a:endParaRPr>
            </a:p>
          </p:txBody>
        </p:sp>
      </p:grpSp>
      <p:grpSp>
        <p:nvGrpSpPr>
          <p:cNvPr id="202" name="Group 201"/>
          <p:cNvGrpSpPr/>
          <p:nvPr/>
        </p:nvGrpSpPr>
        <p:grpSpPr>
          <a:xfrm>
            <a:off x="7809155" y="1571062"/>
            <a:ext cx="734261" cy="421201"/>
            <a:chOff x="3105877" y="4810017"/>
            <a:chExt cx="1000607" cy="573986"/>
          </a:xfrm>
        </p:grpSpPr>
        <p:sp>
          <p:nvSpPr>
            <p:cNvPr id="203" name="Rectangle 202"/>
            <p:cNvSpPr/>
            <p:nvPr/>
          </p:nvSpPr>
          <p:spPr>
            <a:xfrm>
              <a:off x="3105877" y="4841416"/>
              <a:ext cx="319203" cy="45719"/>
            </a:xfrm>
            <a:prstGeom prst="rect">
              <a:avLst/>
            </a:prstGeom>
            <a:solidFill>
              <a:srgbClr val="D1D1D1">
                <a:lumMod val="2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dobe Clean"/>
                <a:ea typeface="+mn-ea"/>
                <a:cs typeface="+mn-cs"/>
              </a:endParaRPr>
            </a:p>
          </p:txBody>
        </p:sp>
        <p:sp>
          <p:nvSpPr>
            <p:cNvPr id="204" name="Rectangle 203"/>
            <p:cNvSpPr/>
            <p:nvPr/>
          </p:nvSpPr>
          <p:spPr>
            <a:xfrm rot="3515005">
              <a:off x="3305791" y="5013307"/>
              <a:ext cx="421761" cy="45719"/>
            </a:xfrm>
            <a:prstGeom prst="rect">
              <a:avLst/>
            </a:prstGeom>
            <a:solidFill>
              <a:srgbClr val="D1D1D1">
                <a:lumMod val="2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dobe Clean"/>
                <a:ea typeface="+mn-ea"/>
                <a:cs typeface="+mn-cs"/>
              </a:endParaRPr>
            </a:p>
          </p:txBody>
        </p:sp>
        <p:sp>
          <p:nvSpPr>
            <p:cNvPr id="205" name="Rectangle 204"/>
            <p:cNvSpPr/>
            <p:nvPr/>
          </p:nvSpPr>
          <p:spPr>
            <a:xfrm>
              <a:off x="3608263" y="5182888"/>
              <a:ext cx="319203" cy="45719"/>
            </a:xfrm>
            <a:prstGeom prst="rect">
              <a:avLst/>
            </a:prstGeom>
            <a:solidFill>
              <a:srgbClr val="D1D1D1">
                <a:lumMod val="2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dobe Clean"/>
                <a:ea typeface="+mn-ea"/>
                <a:cs typeface="+mn-cs"/>
              </a:endParaRPr>
            </a:p>
          </p:txBody>
        </p:sp>
        <p:sp>
          <p:nvSpPr>
            <p:cNvPr id="206" name="Rectangle 205"/>
            <p:cNvSpPr/>
            <p:nvPr/>
          </p:nvSpPr>
          <p:spPr>
            <a:xfrm rot="6884848">
              <a:off x="3786563" y="5004106"/>
              <a:ext cx="421761" cy="45719"/>
            </a:xfrm>
            <a:prstGeom prst="rect">
              <a:avLst/>
            </a:prstGeom>
            <a:solidFill>
              <a:srgbClr val="D1D1D1">
                <a:lumMod val="2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dobe Clean"/>
                <a:ea typeface="+mn-ea"/>
                <a:cs typeface="+mn-cs"/>
              </a:endParaRPr>
            </a:p>
          </p:txBody>
        </p:sp>
        <p:sp>
          <p:nvSpPr>
            <p:cNvPr id="207" name="Rectangle 206"/>
            <p:cNvSpPr/>
            <p:nvPr/>
          </p:nvSpPr>
          <p:spPr>
            <a:xfrm>
              <a:off x="3566138" y="4810017"/>
              <a:ext cx="540346" cy="45719"/>
            </a:xfrm>
            <a:prstGeom prst="rect">
              <a:avLst/>
            </a:prstGeom>
            <a:solidFill>
              <a:srgbClr val="D1D1D1">
                <a:lumMod val="2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dobe Clean"/>
                <a:ea typeface="+mn-ea"/>
                <a:cs typeface="+mn-cs"/>
              </a:endParaRPr>
            </a:p>
          </p:txBody>
        </p:sp>
        <p:sp>
          <p:nvSpPr>
            <p:cNvPr id="208" name="Oval 207"/>
            <p:cNvSpPr/>
            <p:nvPr/>
          </p:nvSpPr>
          <p:spPr>
            <a:xfrm>
              <a:off x="3608263" y="5257408"/>
              <a:ext cx="126595" cy="126595"/>
            </a:xfrm>
            <a:prstGeom prst="ellipse">
              <a:avLst/>
            </a:prstGeom>
            <a:solidFill>
              <a:srgbClr val="D1D1D1">
                <a:lumMod val="2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dobe Clean"/>
                <a:ea typeface="+mn-ea"/>
                <a:cs typeface="+mn-cs"/>
              </a:endParaRPr>
            </a:p>
          </p:txBody>
        </p:sp>
        <p:sp>
          <p:nvSpPr>
            <p:cNvPr id="209" name="Oval 208"/>
            <p:cNvSpPr/>
            <p:nvPr/>
          </p:nvSpPr>
          <p:spPr>
            <a:xfrm>
              <a:off x="3828994" y="5257407"/>
              <a:ext cx="126595" cy="126595"/>
            </a:xfrm>
            <a:prstGeom prst="ellipse">
              <a:avLst/>
            </a:prstGeom>
            <a:solidFill>
              <a:srgbClr val="D1D1D1">
                <a:lumMod val="2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dobe Clean"/>
                <a:ea typeface="+mn-ea"/>
                <a:cs typeface="+mn-cs"/>
              </a:endParaRPr>
            </a:p>
          </p:txBody>
        </p:sp>
      </p:grpSp>
      <p:grpSp>
        <p:nvGrpSpPr>
          <p:cNvPr id="210" name="Group 209"/>
          <p:cNvGrpSpPr/>
          <p:nvPr/>
        </p:nvGrpSpPr>
        <p:grpSpPr>
          <a:xfrm>
            <a:off x="9452882" y="1609218"/>
            <a:ext cx="700641" cy="476436"/>
            <a:chOff x="5095875" y="5105400"/>
            <a:chExt cx="396875" cy="269875"/>
          </a:xfrm>
        </p:grpSpPr>
        <p:sp>
          <p:nvSpPr>
            <p:cNvPr id="211" name="Freeform 234"/>
            <p:cNvSpPr>
              <a:spLocks/>
            </p:cNvSpPr>
            <p:nvPr/>
          </p:nvSpPr>
          <p:spPr bwMode="auto">
            <a:xfrm>
              <a:off x="5130800" y="5105400"/>
              <a:ext cx="333375" cy="190500"/>
            </a:xfrm>
            <a:custGeom>
              <a:avLst/>
              <a:gdLst>
                <a:gd name="T0" fmla="*/ 210 w 210"/>
                <a:gd name="T1" fmla="*/ 112 h 120"/>
                <a:gd name="T2" fmla="*/ 210 w 210"/>
                <a:gd name="T3" fmla="*/ 112 h 120"/>
                <a:gd name="T4" fmla="*/ 210 w 210"/>
                <a:gd name="T5" fmla="*/ 116 h 120"/>
                <a:gd name="T6" fmla="*/ 208 w 210"/>
                <a:gd name="T7" fmla="*/ 118 h 120"/>
                <a:gd name="T8" fmla="*/ 204 w 210"/>
                <a:gd name="T9" fmla="*/ 120 h 120"/>
                <a:gd name="T10" fmla="*/ 200 w 210"/>
                <a:gd name="T11" fmla="*/ 120 h 120"/>
                <a:gd name="T12" fmla="*/ 10 w 210"/>
                <a:gd name="T13" fmla="*/ 120 h 120"/>
                <a:gd name="T14" fmla="*/ 10 w 210"/>
                <a:gd name="T15" fmla="*/ 120 h 120"/>
                <a:gd name="T16" fmla="*/ 6 w 210"/>
                <a:gd name="T17" fmla="*/ 120 h 120"/>
                <a:gd name="T18" fmla="*/ 2 w 210"/>
                <a:gd name="T19" fmla="*/ 118 h 120"/>
                <a:gd name="T20" fmla="*/ 0 w 210"/>
                <a:gd name="T21" fmla="*/ 116 h 120"/>
                <a:gd name="T22" fmla="*/ 0 w 210"/>
                <a:gd name="T23" fmla="*/ 112 h 120"/>
                <a:gd name="T24" fmla="*/ 0 w 210"/>
                <a:gd name="T25" fmla="*/ 8 h 120"/>
                <a:gd name="T26" fmla="*/ 0 w 210"/>
                <a:gd name="T27" fmla="*/ 8 h 120"/>
                <a:gd name="T28" fmla="*/ 0 w 210"/>
                <a:gd name="T29" fmla="*/ 6 h 120"/>
                <a:gd name="T30" fmla="*/ 2 w 210"/>
                <a:gd name="T31" fmla="*/ 2 h 120"/>
                <a:gd name="T32" fmla="*/ 6 w 210"/>
                <a:gd name="T33" fmla="*/ 0 h 120"/>
                <a:gd name="T34" fmla="*/ 10 w 210"/>
                <a:gd name="T35" fmla="*/ 0 h 120"/>
                <a:gd name="T36" fmla="*/ 200 w 210"/>
                <a:gd name="T37" fmla="*/ 0 h 120"/>
                <a:gd name="T38" fmla="*/ 200 w 210"/>
                <a:gd name="T39" fmla="*/ 0 h 120"/>
                <a:gd name="T40" fmla="*/ 204 w 210"/>
                <a:gd name="T41" fmla="*/ 0 h 120"/>
                <a:gd name="T42" fmla="*/ 208 w 210"/>
                <a:gd name="T43" fmla="*/ 2 h 120"/>
                <a:gd name="T44" fmla="*/ 210 w 210"/>
                <a:gd name="T45" fmla="*/ 6 h 120"/>
                <a:gd name="T46" fmla="*/ 210 w 210"/>
                <a:gd name="T47" fmla="*/ 8 h 120"/>
                <a:gd name="T48" fmla="*/ 210 w 210"/>
                <a:gd name="T49"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 h="120">
                  <a:moveTo>
                    <a:pt x="210" y="112"/>
                  </a:moveTo>
                  <a:lnTo>
                    <a:pt x="210" y="112"/>
                  </a:lnTo>
                  <a:lnTo>
                    <a:pt x="210" y="116"/>
                  </a:lnTo>
                  <a:lnTo>
                    <a:pt x="208" y="118"/>
                  </a:lnTo>
                  <a:lnTo>
                    <a:pt x="204" y="120"/>
                  </a:lnTo>
                  <a:lnTo>
                    <a:pt x="200" y="120"/>
                  </a:lnTo>
                  <a:lnTo>
                    <a:pt x="10" y="120"/>
                  </a:lnTo>
                  <a:lnTo>
                    <a:pt x="10" y="120"/>
                  </a:lnTo>
                  <a:lnTo>
                    <a:pt x="6" y="120"/>
                  </a:lnTo>
                  <a:lnTo>
                    <a:pt x="2" y="118"/>
                  </a:lnTo>
                  <a:lnTo>
                    <a:pt x="0" y="116"/>
                  </a:lnTo>
                  <a:lnTo>
                    <a:pt x="0" y="112"/>
                  </a:lnTo>
                  <a:lnTo>
                    <a:pt x="0" y="8"/>
                  </a:lnTo>
                  <a:lnTo>
                    <a:pt x="0" y="8"/>
                  </a:lnTo>
                  <a:lnTo>
                    <a:pt x="0" y="6"/>
                  </a:lnTo>
                  <a:lnTo>
                    <a:pt x="2" y="2"/>
                  </a:lnTo>
                  <a:lnTo>
                    <a:pt x="6" y="0"/>
                  </a:lnTo>
                  <a:lnTo>
                    <a:pt x="10" y="0"/>
                  </a:lnTo>
                  <a:lnTo>
                    <a:pt x="200" y="0"/>
                  </a:lnTo>
                  <a:lnTo>
                    <a:pt x="200" y="0"/>
                  </a:lnTo>
                  <a:lnTo>
                    <a:pt x="204" y="0"/>
                  </a:lnTo>
                  <a:lnTo>
                    <a:pt x="208" y="2"/>
                  </a:lnTo>
                  <a:lnTo>
                    <a:pt x="210" y="6"/>
                  </a:lnTo>
                  <a:lnTo>
                    <a:pt x="210" y="8"/>
                  </a:lnTo>
                  <a:lnTo>
                    <a:pt x="210" y="112"/>
                  </a:lnTo>
                  <a:close/>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latin typeface="Adobe Clean"/>
              </a:endParaRPr>
            </a:p>
          </p:txBody>
        </p:sp>
        <p:sp>
          <p:nvSpPr>
            <p:cNvPr id="212" name="Rectangle 235"/>
            <p:cNvSpPr>
              <a:spLocks noChangeArrowheads="1"/>
            </p:cNvSpPr>
            <p:nvPr/>
          </p:nvSpPr>
          <p:spPr bwMode="auto">
            <a:xfrm>
              <a:off x="5146675" y="5121275"/>
              <a:ext cx="298450" cy="1587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latin typeface="Adobe Clean"/>
              </a:endParaRPr>
            </a:p>
          </p:txBody>
        </p:sp>
        <p:sp>
          <p:nvSpPr>
            <p:cNvPr id="213" name="Freeform 236"/>
            <p:cNvSpPr>
              <a:spLocks/>
            </p:cNvSpPr>
            <p:nvPr/>
          </p:nvSpPr>
          <p:spPr bwMode="auto">
            <a:xfrm>
              <a:off x="5095875" y="5314950"/>
              <a:ext cx="396875" cy="60325"/>
            </a:xfrm>
            <a:custGeom>
              <a:avLst/>
              <a:gdLst>
                <a:gd name="T0" fmla="*/ 250 w 250"/>
                <a:gd name="T1" fmla="*/ 38 h 38"/>
                <a:gd name="T2" fmla="*/ 0 w 250"/>
                <a:gd name="T3" fmla="*/ 38 h 38"/>
                <a:gd name="T4" fmla="*/ 24 w 250"/>
                <a:gd name="T5" fmla="*/ 0 h 38"/>
                <a:gd name="T6" fmla="*/ 230 w 250"/>
                <a:gd name="T7" fmla="*/ 0 h 38"/>
                <a:gd name="T8" fmla="*/ 250 w 250"/>
                <a:gd name="T9" fmla="*/ 38 h 38"/>
              </a:gdLst>
              <a:ahLst/>
              <a:cxnLst>
                <a:cxn ang="0">
                  <a:pos x="T0" y="T1"/>
                </a:cxn>
                <a:cxn ang="0">
                  <a:pos x="T2" y="T3"/>
                </a:cxn>
                <a:cxn ang="0">
                  <a:pos x="T4" y="T5"/>
                </a:cxn>
                <a:cxn ang="0">
                  <a:pos x="T6" y="T7"/>
                </a:cxn>
                <a:cxn ang="0">
                  <a:pos x="T8" y="T9"/>
                </a:cxn>
              </a:cxnLst>
              <a:rect l="0" t="0" r="r" b="b"/>
              <a:pathLst>
                <a:path w="250" h="38">
                  <a:moveTo>
                    <a:pt x="250" y="38"/>
                  </a:moveTo>
                  <a:lnTo>
                    <a:pt x="0" y="38"/>
                  </a:lnTo>
                  <a:lnTo>
                    <a:pt x="24" y="0"/>
                  </a:lnTo>
                  <a:lnTo>
                    <a:pt x="230" y="0"/>
                  </a:lnTo>
                  <a:lnTo>
                    <a:pt x="250" y="38"/>
                  </a:lnTo>
                  <a:close/>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D2D2A"/>
                </a:solidFill>
                <a:latin typeface="Adobe Clean"/>
              </a:endParaRPr>
            </a:p>
          </p:txBody>
        </p:sp>
      </p:grpSp>
      <p:sp>
        <p:nvSpPr>
          <p:cNvPr id="215" name="TextBox 214"/>
          <p:cNvSpPr txBox="1"/>
          <p:nvPr/>
        </p:nvSpPr>
        <p:spPr>
          <a:xfrm>
            <a:off x="1569428" y="2342223"/>
            <a:ext cx="9236454" cy="184666"/>
          </a:xfrm>
          <a:prstGeom prst="rect">
            <a:avLst/>
          </a:prstGeom>
          <a:noFill/>
        </p:spPr>
        <p:txBody>
          <a:bodyPr wrap="square" lIns="0" tIns="0" rIns="0" bIns="0" rtlCol="0">
            <a:spAutoFit/>
          </a:bodyPr>
          <a:lstStyle/>
          <a:p>
            <a:pPr algn="ctr"/>
            <a:r>
              <a:rPr lang="en-US" sz="1200" b="1" dirty="0">
                <a:solidFill>
                  <a:srgbClr val="2D2D2A"/>
                </a:solidFill>
                <a:latin typeface="Adobe Clean"/>
              </a:rPr>
              <a:t>Touchpoint Transformation across all channels</a:t>
            </a:r>
          </a:p>
        </p:txBody>
      </p:sp>
      <p:sp>
        <p:nvSpPr>
          <p:cNvPr id="216" name="Rectangle 215"/>
          <p:cNvSpPr/>
          <p:nvPr/>
        </p:nvSpPr>
        <p:spPr>
          <a:xfrm>
            <a:off x="1828800" y="3226713"/>
            <a:ext cx="829073" cy="430887"/>
          </a:xfrm>
          <a:prstGeom prst="rect">
            <a:avLst/>
          </a:prstGeom>
        </p:spPr>
        <p:txBody>
          <a:bodyPr wrap="none">
            <a:spAutoFit/>
          </a:bodyPr>
          <a:lstStyle/>
          <a:p>
            <a:pPr algn="ctr"/>
            <a:r>
              <a:rPr lang="en-GB" sz="1100" dirty="0">
                <a:solidFill>
                  <a:srgbClr val="2D2D2A"/>
                </a:solidFill>
                <a:latin typeface="Adobe Clean" panose="020B0503020404020204"/>
              </a:rPr>
              <a:t>Product </a:t>
            </a:r>
          </a:p>
          <a:p>
            <a:pPr algn="ctr"/>
            <a:r>
              <a:rPr lang="en-GB" sz="1100" dirty="0">
                <a:solidFill>
                  <a:srgbClr val="2D2D2A"/>
                </a:solidFill>
                <a:latin typeface="Adobe Clean" panose="020B0503020404020204"/>
              </a:rPr>
              <a:t>Catalogue</a:t>
            </a:r>
            <a:endParaRPr lang="en-US" sz="1100" dirty="0">
              <a:solidFill>
                <a:srgbClr val="2D2D2A"/>
              </a:solidFill>
              <a:latin typeface="Adobe Clean" panose="020B0503020404020204"/>
            </a:endParaRPr>
          </a:p>
        </p:txBody>
      </p:sp>
      <p:pic>
        <p:nvPicPr>
          <p:cNvPr id="217" name="Picture 4" descr="http://www.bizagi.com/assets/images/modeler-page/modeler_fasttrack_icon04.png"/>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2929085" y="2819400"/>
            <a:ext cx="412651" cy="412651"/>
          </a:xfrm>
          <a:prstGeom prst="rect">
            <a:avLst/>
          </a:prstGeom>
          <a:noFill/>
          <a:extLst>
            <a:ext uri="{909E8E84-426E-40dd-AFC4-6F175D3DCCD1}">
              <a14:hiddenFill xmlns:a14="http://schemas.microsoft.com/office/drawing/2010/main" xmlns="">
                <a:solidFill>
                  <a:srgbClr val="FFFFFF"/>
                </a:solidFill>
              </a14:hiddenFill>
            </a:ext>
          </a:extLst>
        </p:spPr>
      </p:pic>
      <p:sp>
        <p:nvSpPr>
          <p:cNvPr id="218" name="Rectangle 217"/>
          <p:cNvSpPr/>
          <p:nvPr/>
        </p:nvSpPr>
        <p:spPr>
          <a:xfrm>
            <a:off x="2693018" y="3238360"/>
            <a:ext cx="878766" cy="430887"/>
          </a:xfrm>
          <a:prstGeom prst="rect">
            <a:avLst/>
          </a:prstGeom>
        </p:spPr>
        <p:txBody>
          <a:bodyPr wrap="none">
            <a:spAutoFit/>
          </a:bodyPr>
          <a:lstStyle/>
          <a:p>
            <a:pPr algn="ctr"/>
            <a:r>
              <a:rPr lang="en-GB" sz="1100" dirty="0">
                <a:solidFill>
                  <a:srgbClr val="2D2D2A"/>
                </a:solidFill>
                <a:latin typeface="Adobe Clean" panose="020B0503020404020204"/>
              </a:rPr>
              <a:t>Promotions </a:t>
            </a:r>
          </a:p>
          <a:p>
            <a:pPr algn="ctr"/>
            <a:r>
              <a:rPr lang="en-GB" sz="1100" dirty="0">
                <a:solidFill>
                  <a:srgbClr val="2D2D2A"/>
                </a:solidFill>
                <a:latin typeface="Adobe Clean" panose="020B0503020404020204"/>
              </a:rPr>
              <a:t>&amp; Offers</a:t>
            </a:r>
            <a:endParaRPr lang="en-US" sz="1100" dirty="0">
              <a:solidFill>
                <a:srgbClr val="2D2D2A"/>
              </a:solidFill>
              <a:latin typeface="Adobe Clean" panose="020B0503020404020204"/>
            </a:endParaRPr>
          </a:p>
        </p:txBody>
      </p:sp>
      <p:sp>
        <p:nvSpPr>
          <p:cNvPr id="219" name="Rectangle 218"/>
          <p:cNvSpPr/>
          <p:nvPr/>
        </p:nvSpPr>
        <p:spPr>
          <a:xfrm>
            <a:off x="3653956" y="3263157"/>
            <a:ext cx="1043940" cy="430887"/>
          </a:xfrm>
          <a:prstGeom prst="rect">
            <a:avLst/>
          </a:prstGeom>
        </p:spPr>
        <p:txBody>
          <a:bodyPr wrap="square">
            <a:spAutoFit/>
          </a:bodyPr>
          <a:lstStyle/>
          <a:p>
            <a:pPr algn="ctr"/>
            <a:r>
              <a:rPr lang="en-GB" sz="1100" dirty="0">
                <a:solidFill>
                  <a:srgbClr val="2D2D2A"/>
                </a:solidFill>
                <a:latin typeface="Adobe Clean" panose="020B0503020404020204"/>
              </a:rPr>
              <a:t>Customer 360</a:t>
            </a:r>
            <a:endParaRPr lang="en-US" sz="1100" dirty="0">
              <a:solidFill>
                <a:srgbClr val="2D2D2A"/>
              </a:solidFill>
              <a:latin typeface="Adobe Clean" panose="020B0503020404020204"/>
            </a:endParaRPr>
          </a:p>
        </p:txBody>
      </p:sp>
      <p:sp>
        <p:nvSpPr>
          <p:cNvPr id="220" name="Rectangle 219"/>
          <p:cNvSpPr/>
          <p:nvPr/>
        </p:nvSpPr>
        <p:spPr>
          <a:xfrm>
            <a:off x="5791200" y="3190408"/>
            <a:ext cx="1083387" cy="430887"/>
          </a:xfrm>
          <a:prstGeom prst="rect">
            <a:avLst/>
          </a:prstGeom>
        </p:spPr>
        <p:txBody>
          <a:bodyPr wrap="square">
            <a:spAutoFit/>
          </a:bodyPr>
          <a:lstStyle/>
          <a:p>
            <a:pPr algn="ctr"/>
            <a:r>
              <a:rPr lang="en-GB" sz="1100" dirty="0">
                <a:solidFill>
                  <a:srgbClr val="2D2D2A"/>
                </a:solidFill>
                <a:latin typeface="Adobe Clean" panose="020B0503020404020204"/>
              </a:rPr>
              <a:t>Next Best Actions </a:t>
            </a:r>
          </a:p>
        </p:txBody>
      </p:sp>
      <p:pic>
        <p:nvPicPr>
          <p:cNvPr id="221" name="Picture 4" descr="http://comparexusa.com/wp-content/uploads/2014/01/CRM-CMPRX-01.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3868126" y="2851807"/>
            <a:ext cx="615597" cy="410740"/>
          </a:xfrm>
          <a:prstGeom prst="rect">
            <a:avLst/>
          </a:prstGeom>
          <a:noFill/>
          <a:extLst>
            <a:ext uri="{909E8E84-426E-40dd-AFC4-6F175D3DCCD1}">
              <a14:hiddenFill xmlns:a14="http://schemas.microsoft.com/office/drawing/2010/main" xmlns="">
                <a:solidFill>
                  <a:srgbClr val="FFFFFF"/>
                </a:solidFill>
              </a14:hiddenFill>
            </a:ext>
          </a:extLst>
        </p:spPr>
      </p:pic>
      <p:pic>
        <p:nvPicPr>
          <p:cNvPr id="222" name="Picture 6" descr="http://www.pega.com/sites/default/files/images/icon/nba-offers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4733" y="2729360"/>
            <a:ext cx="423522" cy="450143"/>
          </a:xfrm>
          <a:prstGeom prst="rect">
            <a:avLst/>
          </a:prstGeom>
          <a:noFill/>
          <a:extLst>
            <a:ext uri="{909E8E84-426E-40dd-AFC4-6F175D3DCCD1}">
              <a14:hiddenFill xmlns:a14="http://schemas.microsoft.com/office/drawing/2010/main" xmlns="">
                <a:solidFill>
                  <a:srgbClr val="FFFFFF"/>
                </a:solidFill>
              </a14:hiddenFill>
            </a:ext>
          </a:extLst>
        </p:spPr>
      </p:pic>
      <p:sp>
        <p:nvSpPr>
          <p:cNvPr id="223" name="Rectangle 222"/>
          <p:cNvSpPr/>
          <p:nvPr/>
        </p:nvSpPr>
        <p:spPr>
          <a:xfrm>
            <a:off x="6807959" y="3192634"/>
            <a:ext cx="1040641" cy="430887"/>
          </a:xfrm>
          <a:prstGeom prst="rect">
            <a:avLst/>
          </a:prstGeom>
        </p:spPr>
        <p:txBody>
          <a:bodyPr wrap="square">
            <a:spAutoFit/>
          </a:bodyPr>
          <a:lstStyle/>
          <a:p>
            <a:pPr algn="ctr"/>
            <a:r>
              <a:rPr lang="en-GB" sz="1100" dirty="0">
                <a:solidFill>
                  <a:srgbClr val="2D2D2A"/>
                </a:solidFill>
                <a:latin typeface="Adobe Clean" panose="020B0503020404020204"/>
              </a:rPr>
              <a:t>Campaign Management</a:t>
            </a:r>
            <a:endParaRPr lang="en-US" sz="1100" dirty="0">
              <a:solidFill>
                <a:srgbClr val="2D2D2A"/>
              </a:solidFill>
              <a:latin typeface="Adobe Clean" panose="020B0503020404020204"/>
            </a:endParaRPr>
          </a:p>
        </p:txBody>
      </p:sp>
      <p:pic>
        <p:nvPicPr>
          <p:cNvPr id="224" name="Picture 8" descr="http://1.bp.blogspot.com/-KfP3TFVuJZA/UwD-EDLm_gI/AAAAAAAAI-M/LIVtkMeXNG8/s1600/campaign-icon-large.png"/>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6942186" y="2764570"/>
            <a:ext cx="627986" cy="398856"/>
          </a:xfrm>
          <a:prstGeom prst="rect">
            <a:avLst/>
          </a:prstGeom>
          <a:noFill/>
          <a:extLst>
            <a:ext uri="{909E8E84-426E-40dd-AFC4-6F175D3DCCD1}">
              <a14:hiddenFill xmlns:a14="http://schemas.microsoft.com/office/drawing/2010/main" xmlns="">
                <a:solidFill>
                  <a:srgbClr val="FFFFFF"/>
                </a:solidFill>
              </a14:hiddenFill>
            </a:ext>
          </a:extLst>
        </p:spPr>
      </p:pic>
      <p:pic>
        <p:nvPicPr>
          <p:cNvPr id="225" name="Picture 10" descr="http://www.ensygnia.com/wp-content/uploads/loyalty-icon-no-text.pn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8281855" y="2784355"/>
            <a:ext cx="250338" cy="349610"/>
          </a:xfrm>
          <a:prstGeom prst="rect">
            <a:avLst/>
          </a:prstGeom>
          <a:noFill/>
          <a:extLst>
            <a:ext uri="{909E8E84-426E-40dd-AFC4-6F175D3DCCD1}">
              <a14:hiddenFill xmlns:a14="http://schemas.microsoft.com/office/drawing/2010/main" xmlns="">
                <a:solidFill>
                  <a:srgbClr val="FFFFFF"/>
                </a:solidFill>
              </a14:hiddenFill>
            </a:ext>
          </a:extLst>
        </p:spPr>
      </p:pic>
      <p:sp>
        <p:nvSpPr>
          <p:cNvPr id="226" name="Rectangle 225"/>
          <p:cNvSpPr/>
          <p:nvPr/>
        </p:nvSpPr>
        <p:spPr>
          <a:xfrm>
            <a:off x="7848600" y="3198413"/>
            <a:ext cx="1215463" cy="430887"/>
          </a:xfrm>
          <a:prstGeom prst="rect">
            <a:avLst/>
          </a:prstGeom>
        </p:spPr>
        <p:txBody>
          <a:bodyPr wrap="square">
            <a:spAutoFit/>
          </a:bodyPr>
          <a:lstStyle/>
          <a:p>
            <a:pPr algn="ctr"/>
            <a:r>
              <a:rPr lang="en-GB" sz="1100" dirty="0">
                <a:solidFill>
                  <a:srgbClr val="2D2D2A"/>
                </a:solidFill>
                <a:latin typeface="Adobe Clean" panose="020B0503020404020204"/>
              </a:rPr>
              <a:t>Loyalty Management </a:t>
            </a:r>
            <a:endParaRPr lang="en-US" sz="1100" dirty="0">
              <a:solidFill>
                <a:srgbClr val="2D2D2A"/>
              </a:solidFill>
              <a:latin typeface="Adobe Clean" panose="020B0503020404020204"/>
            </a:endParaRPr>
          </a:p>
        </p:txBody>
      </p:sp>
      <p:sp>
        <p:nvSpPr>
          <p:cNvPr id="227" name="Rectangle 226"/>
          <p:cNvSpPr/>
          <p:nvPr/>
        </p:nvSpPr>
        <p:spPr>
          <a:xfrm>
            <a:off x="9740391" y="3241007"/>
            <a:ext cx="1123615" cy="430887"/>
          </a:xfrm>
          <a:prstGeom prst="rect">
            <a:avLst/>
          </a:prstGeom>
        </p:spPr>
        <p:txBody>
          <a:bodyPr wrap="square">
            <a:spAutoFit/>
          </a:bodyPr>
          <a:lstStyle/>
          <a:p>
            <a:pPr algn="ctr"/>
            <a:r>
              <a:rPr lang="en-GB" sz="1100" dirty="0">
                <a:solidFill>
                  <a:srgbClr val="2D2D2A"/>
                </a:solidFill>
                <a:latin typeface="Adobe Clean" panose="020B0503020404020204"/>
              </a:rPr>
              <a:t>Offline </a:t>
            </a:r>
          </a:p>
          <a:p>
            <a:pPr algn="ctr"/>
            <a:r>
              <a:rPr lang="en-GB" sz="1100" dirty="0">
                <a:solidFill>
                  <a:srgbClr val="2D2D2A"/>
                </a:solidFill>
                <a:latin typeface="Adobe Clean" panose="020B0503020404020204"/>
              </a:rPr>
              <a:t>Communication</a:t>
            </a:r>
            <a:endParaRPr lang="en-US" sz="1100" dirty="0">
              <a:solidFill>
                <a:srgbClr val="2D2D2A"/>
              </a:solidFill>
              <a:latin typeface="Adobe Clean" panose="020B0503020404020204"/>
            </a:endParaRPr>
          </a:p>
        </p:txBody>
      </p:sp>
      <p:pic>
        <p:nvPicPr>
          <p:cNvPr id="228" name="Picture 20" descr="http://osx.wdfiles.com/local--files/icon:icon-1-verschoben/icon-1-verschobe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4484" y="2767332"/>
            <a:ext cx="444333" cy="444333"/>
          </a:xfrm>
          <a:prstGeom prst="rect">
            <a:avLst/>
          </a:prstGeom>
          <a:noFill/>
          <a:extLst>
            <a:ext uri="{909E8E84-426E-40dd-AFC4-6F175D3DCCD1}">
              <a14:hiddenFill xmlns:a14="http://schemas.microsoft.com/office/drawing/2010/main" xmlns="">
                <a:solidFill>
                  <a:srgbClr val="FFFFFF"/>
                </a:solidFill>
              </a14:hiddenFill>
            </a:ext>
          </a:extLst>
        </p:spPr>
      </p:pic>
      <p:sp>
        <p:nvSpPr>
          <p:cNvPr id="229" name="Rectangle 228"/>
          <p:cNvSpPr/>
          <p:nvPr/>
        </p:nvSpPr>
        <p:spPr>
          <a:xfrm>
            <a:off x="4559580" y="3181715"/>
            <a:ext cx="1536420" cy="430887"/>
          </a:xfrm>
          <a:prstGeom prst="rect">
            <a:avLst/>
          </a:prstGeom>
        </p:spPr>
        <p:txBody>
          <a:bodyPr wrap="square">
            <a:spAutoFit/>
          </a:bodyPr>
          <a:lstStyle/>
          <a:p>
            <a:pPr algn="ctr"/>
            <a:r>
              <a:rPr lang="en-GB" sz="1100" dirty="0">
                <a:solidFill>
                  <a:srgbClr val="2D2D2A"/>
                </a:solidFill>
                <a:latin typeface="Adobe Clean" panose="020B0503020404020204"/>
              </a:rPr>
              <a:t>Document Management</a:t>
            </a:r>
            <a:endParaRPr lang="en-US" sz="1100" dirty="0">
              <a:solidFill>
                <a:srgbClr val="2D2D2A"/>
              </a:solidFill>
              <a:latin typeface="Adobe Clean" panose="020B0503020404020204"/>
            </a:endParaRPr>
          </a:p>
        </p:txBody>
      </p:sp>
      <p:grpSp>
        <p:nvGrpSpPr>
          <p:cNvPr id="230" name="Group 229"/>
          <p:cNvGrpSpPr/>
          <p:nvPr/>
        </p:nvGrpSpPr>
        <p:grpSpPr>
          <a:xfrm>
            <a:off x="9151518" y="2815452"/>
            <a:ext cx="353668" cy="440818"/>
            <a:chOff x="7220346" y="307887"/>
            <a:chExt cx="1155654" cy="1440428"/>
          </a:xfrm>
        </p:grpSpPr>
        <p:sp>
          <p:nvSpPr>
            <p:cNvPr id="231" name="Rectangle 17"/>
            <p:cNvSpPr>
              <a:spLocks noChangeArrowheads="1"/>
            </p:cNvSpPr>
            <p:nvPr/>
          </p:nvSpPr>
          <p:spPr bwMode="auto">
            <a:xfrm>
              <a:off x="7421912" y="307887"/>
              <a:ext cx="954088" cy="1216025"/>
            </a:xfrm>
            <a:prstGeom prst="rect">
              <a:avLst/>
            </a:prstGeom>
            <a:solidFill>
              <a:srgbClr val="FFFFFF"/>
            </a:solidFill>
            <a:ln w="12700">
              <a:solidFill>
                <a:srgbClr val="2D2D2A"/>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2D2D2A"/>
                </a:solidFill>
                <a:effectLst/>
                <a:uLnTx/>
                <a:uFillTx/>
                <a:latin typeface="Adobe Clean" panose="020B0503020404020204"/>
              </a:endParaRPr>
            </a:p>
          </p:txBody>
        </p:sp>
        <p:sp>
          <p:nvSpPr>
            <p:cNvPr id="232" name="Rectangle 17"/>
            <p:cNvSpPr>
              <a:spLocks noChangeArrowheads="1"/>
            </p:cNvSpPr>
            <p:nvPr/>
          </p:nvSpPr>
          <p:spPr bwMode="auto">
            <a:xfrm>
              <a:off x="7220346" y="532290"/>
              <a:ext cx="954088" cy="1216025"/>
            </a:xfrm>
            <a:prstGeom prst="rect">
              <a:avLst/>
            </a:prstGeom>
            <a:solidFill>
              <a:sysClr val="window" lastClr="FFFFFF"/>
            </a:solidFill>
            <a:ln w="12700">
              <a:solidFill>
                <a:srgbClr val="2D2D2A"/>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2D2D2A"/>
                </a:solidFill>
                <a:effectLst/>
                <a:uLnTx/>
                <a:uFillTx/>
                <a:latin typeface="Adobe Clean" panose="020B0503020404020204"/>
              </a:endParaRPr>
            </a:p>
          </p:txBody>
        </p:sp>
        <p:cxnSp>
          <p:nvCxnSpPr>
            <p:cNvPr id="233" name="Straight Connector 232"/>
            <p:cNvCxnSpPr/>
            <p:nvPr/>
          </p:nvCxnSpPr>
          <p:spPr>
            <a:xfrm>
              <a:off x="7330855" y="984740"/>
              <a:ext cx="680142" cy="0"/>
            </a:xfrm>
            <a:prstGeom prst="line">
              <a:avLst/>
            </a:prstGeom>
            <a:noFill/>
            <a:ln w="12700" cap="flat" cmpd="sng" algn="ctr">
              <a:solidFill>
                <a:srgbClr val="2D2D2A"/>
              </a:solidFill>
              <a:prstDash val="solid"/>
            </a:ln>
            <a:effectLst/>
          </p:spPr>
        </p:cxnSp>
        <p:cxnSp>
          <p:nvCxnSpPr>
            <p:cNvPr id="234" name="Straight Connector 233"/>
            <p:cNvCxnSpPr/>
            <p:nvPr/>
          </p:nvCxnSpPr>
          <p:spPr>
            <a:xfrm>
              <a:off x="7330855" y="1143000"/>
              <a:ext cx="680142" cy="0"/>
            </a:xfrm>
            <a:prstGeom prst="line">
              <a:avLst/>
            </a:prstGeom>
            <a:noFill/>
            <a:ln w="12700" cap="flat" cmpd="sng" algn="ctr">
              <a:solidFill>
                <a:srgbClr val="2D2D2A"/>
              </a:solidFill>
              <a:prstDash val="solid"/>
            </a:ln>
            <a:effectLst/>
          </p:spPr>
        </p:cxnSp>
        <p:cxnSp>
          <p:nvCxnSpPr>
            <p:cNvPr id="235" name="Straight Connector 234"/>
            <p:cNvCxnSpPr/>
            <p:nvPr/>
          </p:nvCxnSpPr>
          <p:spPr>
            <a:xfrm>
              <a:off x="7330855" y="1295400"/>
              <a:ext cx="680142" cy="0"/>
            </a:xfrm>
            <a:prstGeom prst="line">
              <a:avLst/>
            </a:prstGeom>
            <a:noFill/>
            <a:ln w="12700" cap="flat" cmpd="sng" algn="ctr">
              <a:solidFill>
                <a:srgbClr val="2D2D2A"/>
              </a:solidFill>
              <a:prstDash val="solid"/>
            </a:ln>
            <a:effectLst/>
          </p:spPr>
        </p:cxnSp>
        <p:cxnSp>
          <p:nvCxnSpPr>
            <p:cNvPr id="236" name="Straight Connector 235"/>
            <p:cNvCxnSpPr/>
            <p:nvPr/>
          </p:nvCxnSpPr>
          <p:spPr>
            <a:xfrm>
              <a:off x="7330855" y="1453660"/>
              <a:ext cx="680142" cy="0"/>
            </a:xfrm>
            <a:prstGeom prst="line">
              <a:avLst/>
            </a:prstGeom>
            <a:noFill/>
            <a:ln w="12700" cap="flat" cmpd="sng" algn="ctr">
              <a:solidFill>
                <a:srgbClr val="2D2D2A"/>
              </a:solidFill>
              <a:prstDash val="solid"/>
            </a:ln>
            <a:effectLst/>
          </p:spPr>
        </p:cxnSp>
      </p:grpSp>
      <p:sp>
        <p:nvSpPr>
          <p:cNvPr id="237" name="Rectangle 236"/>
          <p:cNvSpPr/>
          <p:nvPr/>
        </p:nvSpPr>
        <p:spPr>
          <a:xfrm>
            <a:off x="8971302" y="3319790"/>
            <a:ext cx="711769" cy="261610"/>
          </a:xfrm>
          <a:prstGeom prst="rect">
            <a:avLst/>
          </a:prstGeom>
        </p:spPr>
        <p:txBody>
          <a:bodyPr wrap="square">
            <a:spAutoFit/>
          </a:bodyPr>
          <a:lstStyle/>
          <a:p>
            <a:pPr algn="ctr"/>
            <a:r>
              <a:rPr lang="en-GB" sz="1100" dirty="0">
                <a:solidFill>
                  <a:srgbClr val="2D2D2A"/>
                </a:solidFill>
                <a:latin typeface="Adobe Clean" panose="020B0503020404020204"/>
              </a:rPr>
              <a:t>Forms</a:t>
            </a:r>
            <a:endParaRPr lang="en-US" sz="1100" dirty="0">
              <a:solidFill>
                <a:srgbClr val="2D2D2A"/>
              </a:solidFill>
              <a:latin typeface="Adobe Clean" panose="020B0503020404020204"/>
            </a:endParaRPr>
          </a:p>
        </p:txBody>
      </p:sp>
      <p:pic>
        <p:nvPicPr>
          <p:cNvPr id="239" name="Picture 238"/>
          <p:cNvPicPr>
            <a:picLocks noChangeAspect="1"/>
          </p:cNvPicPr>
          <p:nvPr/>
        </p:nvPicPr>
        <p:blipFill>
          <a:blip r:embed="rId9"/>
          <a:stretch>
            <a:fillRect/>
          </a:stretch>
        </p:blipFill>
        <p:spPr>
          <a:xfrm>
            <a:off x="2049393" y="2807404"/>
            <a:ext cx="342900" cy="400050"/>
          </a:xfrm>
          <a:prstGeom prst="rect">
            <a:avLst/>
          </a:prstGeom>
        </p:spPr>
      </p:pic>
      <p:pic>
        <p:nvPicPr>
          <p:cNvPr id="240" name="Picture 239"/>
          <p:cNvPicPr>
            <a:picLocks noChangeAspect="1"/>
          </p:cNvPicPr>
          <p:nvPr/>
        </p:nvPicPr>
        <p:blipFill>
          <a:blip r:embed="rId10"/>
          <a:stretch>
            <a:fillRect/>
          </a:stretch>
        </p:blipFill>
        <p:spPr>
          <a:xfrm>
            <a:off x="10123707" y="2789408"/>
            <a:ext cx="304800" cy="381000"/>
          </a:xfrm>
          <a:prstGeom prst="rect">
            <a:avLst/>
          </a:prstGeom>
        </p:spPr>
      </p:pic>
      <p:sp>
        <p:nvSpPr>
          <p:cNvPr id="241" name="object 103"/>
          <p:cNvSpPr/>
          <p:nvPr/>
        </p:nvSpPr>
        <p:spPr>
          <a:xfrm>
            <a:off x="1542923" y="4069436"/>
            <a:ext cx="9334997" cy="1228832"/>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rgbClr val="8DC63F">
              <a:lumMod val="20000"/>
              <a:lumOff val="80000"/>
            </a:srgbClr>
          </a:solidFill>
          <a:ln>
            <a:no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42" name="TextBox 241"/>
          <p:cNvSpPr txBox="1"/>
          <p:nvPr/>
        </p:nvSpPr>
        <p:spPr>
          <a:xfrm>
            <a:off x="1876839" y="3760207"/>
            <a:ext cx="8796523" cy="184666"/>
          </a:xfrm>
          <a:prstGeom prst="rect">
            <a:avLst/>
          </a:prstGeom>
          <a:noFill/>
        </p:spPr>
        <p:txBody>
          <a:bodyPr wrap="square" lIns="0" tIns="0" rIns="0" bIns="0" rtlCol="0">
            <a:spAutoFit/>
          </a:bodyPr>
          <a:lstStyle/>
          <a:p>
            <a:pPr algn="ctr"/>
            <a:r>
              <a:rPr lang="en-US" sz="1200" b="1" dirty="0">
                <a:solidFill>
                  <a:srgbClr val="2D2D2A"/>
                </a:solidFill>
                <a:latin typeface="Adobe Clean"/>
              </a:rPr>
              <a:t>Experience Orchestration driven by Business</a:t>
            </a:r>
          </a:p>
        </p:txBody>
      </p:sp>
      <p:sp>
        <p:nvSpPr>
          <p:cNvPr id="244" name="TextBox 243"/>
          <p:cNvSpPr txBox="1"/>
          <p:nvPr/>
        </p:nvSpPr>
        <p:spPr>
          <a:xfrm>
            <a:off x="1622436" y="5073037"/>
            <a:ext cx="9259724" cy="184666"/>
          </a:xfrm>
          <a:prstGeom prst="rect">
            <a:avLst/>
          </a:prstGeom>
          <a:noFill/>
        </p:spPr>
        <p:txBody>
          <a:bodyPr wrap="square" lIns="0" tIns="0" rIns="0" bIns="0" rtlCol="0">
            <a:spAutoFit/>
          </a:bodyPr>
          <a:lstStyle/>
          <a:p>
            <a:pPr algn="ctr"/>
            <a:r>
              <a:rPr lang="en-US" sz="1200" b="1" dirty="0">
                <a:solidFill>
                  <a:srgbClr val="2D2D2A"/>
                </a:solidFill>
                <a:latin typeface="Adobe Clean"/>
              </a:rPr>
              <a:t>Fully Integrated Digital Platform powered by Microservices </a:t>
            </a:r>
          </a:p>
        </p:txBody>
      </p:sp>
      <p:sp>
        <p:nvSpPr>
          <p:cNvPr id="245" name="Rectangle 244"/>
          <p:cNvSpPr/>
          <p:nvPr/>
        </p:nvSpPr>
        <p:spPr>
          <a:xfrm>
            <a:off x="1557877" y="4557286"/>
            <a:ext cx="1076740" cy="32866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Single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Sign On</a:t>
            </a:r>
            <a:endParaRPr kumimoji="0" lang="en-US" sz="1100" b="0" i="0" u="none" strike="noStrike" kern="0" cap="none" spc="0" normalizeH="0" baseline="0" noProof="0" dirty="0">
              <a:ln>
                <a:noFill/>
              </a:ln>
              <a:solidFill>
                <a:srgbClr val="2D2D2A"/>
              </a:solidFill>
              <a:effectLst/>
              <a:uLnTx/>
              <a:uFillTx/>
              <a:latin typeface="Adobe Clean" panose="020B0503020404020204"/>
              <a:ea typeface="+mn-ea"/>
              <a:cs typeface="+mn-cs"/>
            </a:endParaRPr>
          </a:p>
        </p:txBody>
      </p:sp>
      <p:sp>
        <p:nvSpPr>
          <p:cNvPr id="246" name="Rectangle 245"/>
          <p:cNvSpPr/>
          <p:nvPr/>
        </p:nvSpPr>
        <p:spPr>
          <a:xfrm>
            <a:off x="3283569" y="4539482"/>
            <a:ext cx="1224419" cy="325527"/>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Digital Wallet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&amp; Payments</a:t>
            </a:r>
            <a:endParaRPr kumimoji="0" lang="en-US" sz="1100" b="0" i="0" u="none" strike="noStrike" kern="0" cap="none" spc="0" normalizeH="0" baseline="0" noProof="0" dirty="0">
              <a:ln>
                <a:noFill/>
              </a:ln>
              <a:solidFill>
                <a:srgbClr val="2D2D2A"/>
              </a:solidFill>
              <a:effectLst/>
              <a:uLnTx/>
              <a:uFillTx/>
              <a:latin typeface="Adobe Clean" panose="020B0503020404020204"/>
              <a:ea typeface="+mn-ea"/>
              <a:cs typeface="+mn-cs"/>
            </a:endParaRPr>
          </a:p>
        </p:txBody>
      </p:sp>
      <p:sp>
        <p:nvSpPr>
          <p:cNvPr id="247" name="Rectangle 246"/>
          <p:cNvSpPr/>
          <p:nvPr/>
        </p:nvSpPr>
        <p:spPr>
          <a:xfrm>
            <a:off x="6232288" y="4495267"/>
            <a:ext cx="1224419" cy="480511"/>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Sales Executive Appointments</a:t>
            </a:r>
            <a:endParaRPr kumimoji="0" lang="en-US" sz="1100" b="0" i="0" u="none" strike="noStrike" kern="0" cap="none" spc="0" normalizeH="0" baseline="0" noProof="0" dirty="0">
              <a:ln>
                <a:noFill/>
              </a:ln>
              <a:solidFill>
                <a:srgbClr val="2D2D2A"/>
              </a:solidFill>
              <a:effectLst/>
              <a:uLnTx/>
              <a:uFillTx/>
              <a:latin typeface="Adobe Clean" panose="020B0503020404020204"/>
              <a:ea typeface="+mn-ea"/>
              <a:cs typeface="+mn-cs"/>
            </a:endParaRPr>
          </a:p>
        </p:txBody>
      </p:sp>
      <p:sp>
        <p:nvSpPr>
          <p:cNvPr id="248" name="Rectangle 247"/>
          <p:cNvSpPr/>
          <p:nvPr/>
        </p:nvSpPr>
        <p:spPr>
          <a:xfrm>
            <a:off x="7403157" y="4537570"/>
            <a:ext cx="865019" cy="395906"/>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Reporting &amp; Analysis</a:t>
            </a:r>
          </a:p>
        </p:txBody>
      </p:sp>
      <p:sp>
        <p:nvSpPr>
          <p:cNvPr id="249" name="Rectangle 248"/>
          <p:cNvSpPr/>
          <p:nvPr/>
        </p:nvSpPr>
        <p:spPr>
          <a:xfrm>
            <a:off x="2314863" y="4538053"/>
            <a:ext cx="1076740" cy="32866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Address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Validation</a:t>
            </a:r>
            <a:endParaRPr kumimoji="0" lang="en-US" sz="1100" b="0" i="0" u="none" strike="noStrike" kern="0" cap="none" spc="0" normalizeH="0" baseline="0" noProof="0" dirty="0">
              <a:ln>
                <a:noFill/>
              </a:ln>
              <a:solidFill>
                <a:srgbClr val="2D2D2A"/>
              </a:solidFill>
              <a:effectLst/>
              <a:uLnTx/>
              <a:uFillTx/>
              <a:latin typeface="Adobe Clean" panose="020B0503020404020204"/>
              <a:ea typeface="+mn-ea"/>
              <a:cs typeface="+mn-cs"/>
            </a:endParaRPr>
          </a:p>
        </p:txBody>
      </p:sp>
      <p:sp>
        <p:nvSpPr>
          <p:cNvPr id="250" name="Rectangle 249"/>
          <p:cNvSpPr/>
          <p:nvPr/>
        </p:nvSpPr>
        <p:spPr>
          <a:xfrm>
            <a:off x="4349071" y="4542867"/>
            <a:ext cx="1076740" cy="32866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Business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Rules</a:t>
            </a:r>
            <a:endParaRPr kumimoji="0" lang="en-US" sz="1100" b="0" i="0" u="none" strike="noStrike" kern="0" cap="none" spc="0" normalizeH="0" baseline="0" noProof="0" dirty="0">
              <a:ln>
                <a:noFill/>
              </a:ln>
              <a:solidFill>
                <a:srgbClr val="2D2D2A"/>
              </a:solidFill>
              <a:effectLst/>
              <a:uLnTx/>
              <a:uFillTx/>
              <a:latin typeface="Adobe Clean" panose="020B0503020404020204"/>
              <a:ea typeface="+mn-ea"/>
              <a:cs typeface="+mn-cs"/>
            </a:endParaRPr>
          </a:p>
        </p:txBody>
      </p:sp>
      <p:sp>
        <p:nvSpPr>
          <p:cNvPr id="251" name="Rectangle 250"/>
          <p:cNvSpPr/>
          <p:nvPr/>
        </p:nvSpPr>
        <p:spPr>
          <a:xfrm>
            <a:off x="5200523" y="4569876"/>
            <a:ext cx="1076740" cy="32866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Statutory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Validations</a:t>
            </a:r>
            <a:endParaRPr kumimoji="0" lang="en-US" sz="1100" b="0" i="0" u="none" strike="noStrike" kern="0" cap="none" spc="0" normalizeH="0" baseline="0" noProof="0" dirty="0">
              <a:ln>
                <a:noFill/>
              </a:ln>
              <a:solidFill>
                <a:srgbClr val="2D2D2A"/>
              </a:solidFill>
              <a:effectLst/>
              <a:uLnTx/>
              <a:uFillTx/>
              <a:latin typeface="Adobe Clean" panose="020B0503020404020204"/>
              <a:ea typeface="+mn-ea"/>
              <a:cs typeface="+mn-cs"/>
            </a:endParaRPr>
          </a:p>
        </p:txBody>
      </p:sp>
      <p:sp>
        <p:nvSpPr>
          <p:cNvPr id="252" name="Rectangle 251"/>
          <p:cNvSpPr/>
          <p:nvPr/>
        </p:nvSpPr>
        <p:spPr>
          <a:xfrm>
            <a:off x="8235519" y="4557149"/>
            <a:ext cx="865019" cy="395906"/>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3rd party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Services </a:t>
            </a:r>
          </a:p>
        </p:txBody>
      </p:sp>
      <p:sp>
        <p:nvSpPr>
          <p:cNvPr id="253" name="Rectangle 252"/>
          <p:cNvSpPr/>
          <p:nvPr/>
        </p:nvSpPr>
        <p:spPr>
          <a:xfrm>
            <a:off x="9144560" y="4561367"/>
            <a:ext cx="865019" cy="395906"/>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Alerts &amp; Reminders </a:t>
            </a:r>
          </a:p>
        </p:txBody>
      </p:sp>
      <p:sp>
        <p:nvSpPr>
          <p:cNvPr id="254" name="Rectangle 253"/>
          <p:cNvSpPr/>
          <p:nvPr/>
        </p:nvSpPr>
        <p:spPr>
          <a:xfrm>
            <a:off x="10028889" y="4640671"/>
            <a:ext cx="835962" cy="304193"/>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2D2D2A"/>
                </a:solidFill>
                <a:effectLst/>
                <a:uLnTx/>
                <a:uFillTx/>
                <a:latin typeface="Adobe Clean" panose="020B0503020404020204"/>
                <a:ea typeface="+mn-ea"/>
                <a:cs typeface="+mn-cs"/>
              </a:rPr>
              <a:t>Other Services</a:t>
            </a:r>
          </a:p>
        </p:txBody>
      </p:sp>
      <p:pic>
        <p:nvPicPr>
          <p:cNvPr id="255" name="Picture 2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96246" y="4179299"/>
            <a:ext cx="301247" cy="298667"/>
          </a:xfrm>
          <a:prstGeom prst="rect">
            <a:avLst/>
          </a:prstGeom>
        </p:spPr>
      </p:pic>
      <p:sp>
        <p:nvSpPr>
          <p:cNvPr id="256" name="object 103"/>
          <p:cNvSpPr/>
          <p:nvPr/>
        </p:nvSpPr>
        <p:spPr>
          <a:xfrm>
            <a:off x="1538187" y="5359248"/>
            <a:ext cx="9334997" cy="906370"/>
          </a:xfrm>
          <a:custGeom>
            <a:avLst/>
            <a:gdLst/>
            <a:ahLst/>
            <a:cxnLst/>
            <a:rect l="l" t="t" r="r" b="b"/>
            <a:pathLst>
              <a:path w="1769110" h="1626870">
                <a:moveTo>
                  <a:pt x="0" y="1626488"/>
                </a:moveTo>
                <a:lnTo>
                  <a:pt x="1768983" y="1626488"/>
                </a:lnTo>
                <a:lnTo>
                  <a:pt x="1768983" y="0"/>
                </a:lnTo>
                <a:lnTo>
                  <a:pt x="0" y="0"/>
                </a:lnTo>
                <a:lnTo>
                  <a:pt x="0" y="1626488"/>
                </a:lnTo>
                <a:close/>
              </a:path>
            </a:pathLst>
          </a:custGeom>
          <a:solidFill>
            <a:srgbClr val="FFF7EF"/>
          </a:solidFill>
          <a:ln>
            <a:no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57" name="TextBox 256"/>
          <p:cNvSpPr txBox="1"/>
          <p:nvPr/>
        </p:nvSpPr>
        <p:spPr>
          <a:xfrm>
            <a:off x="1547264" y="5987534"/>
            <a:ext cx="9259724" cy="184666"/>
          </a:xfrm>
          <a:prstGeom prst="rect">
            <a:avLst/>
          </a:prstGeom>
          <a:noFill/>
        </p:spPr>
        <p:txBody>
          <a:bodyPr wrap="square" lIns="0" tIns="0" rIns="0" bIns="0" rtlCol="0">
            <a:spAutoFit/>
          </a:bodyPr>
          <a:lstStyle/>
          <a:p>
            <a:pPr algn="ctr"/>
            <a:r>
              <a:rPr lang="en-US" sz="1200" b="1" dirty="0">
                <a:solidFill>
                  <a:srgbClr val="2D2D2A"/>
                </a:solidFill>
                <a:latin typeface="Adobe Clean"/>
              </a:rPr>
              <a:t>Streamlined Back-office operations with Single Source of Truth</a:t>
            </a:r>
          </a:p>
        </p:txBody>
      </p:sp>
      <p:pic>
        <p:nvPicPr>
          <p:cNvPr id="258" name="Picture 47"/>
          <p:cNvPicPr>
            <a:picLocks noChangeAspect="1"/>
          </p:cNvPicPr>
          <p:nvPr/>
        </p:nvPicPr>
        <p:blipFill>
          <a:blip r:embed="rId12">
            <a:grayscl/>
            <a:extLst>
              <a:ext uri="{28A0092B-C50C-407E-A947-70E740481C1C}">
                <a14:useLocalDpi xmlns:a14="http://schemas.microsoft.com/office/drawing/2010/main" val="0"/>
              </a:ext>
            </a:extLst>
          </a:blip>
          <a:srcRect/>
          <a:stretch>
            <a:fillRect/>
          </a:stretch>
        </p:blipFill>
        <p:spPr bwMode="auto">
          <a:xfrm>
            <a:off x="9375102" y="4163008"/>
            <a:ext cx="396523" cy="2976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9" name="Picture 258"/>
          <p:cNvPicPr>
            <a:picLocks noChangeAspect="1"/>
          </p:cNvPicPr>
          <p:nvPr/>
        </p:nvPicPr>
        <p:blipFill>
          <a:blip r:embed="rId13"/>
          <a:stretch>
            <a:fillRect/>
          </a:stretch>
        </p:blipFill>
        <p:spPr>
          <a:xfrm>
            <a:off x="6677857" y="4137322"/>
            <a:ext cx="386420" cy="386420"/>
          </a:xfrm>
          <a:prstGeom prst="rect">
            <a:avLst/>
          </a:prstGeom>
        </p:spPr>
      </p:pic>
      <p:pic>
        <p:nvPicPr>
          <p:cNvPr id="260" name="Picture 259"/>
          <p:cNvPicPr>
            <a:picLocks noChangeAspect="1"/>
          </p:cNvPicPr>
          <p:nvPr/>
        </p:nvPicPr>
        <p:blipFill>
          <a:blip r:embed="rId14"/>
          <a:stretch>
            <a:fillRect/>
          </a:stretch>
        </p:blipFill>
        <p:spPr>
          <a:xfrm>
            <a:off x="5505322" y="4102225"/>
            <a:ext cx="515519" cy="426224"/>
          </a:xfrm>
          <a:prstGeom prst="rect">
            <a:avLst/>
          </a:prstGeom>
        </p:spPr>
      </p:pic>
      <p:sp>
        <p:nvSpPr>
          <p:cNvPr id="261" name="Rectangle 260"/>
          <p:cNvSpPr/>
          <p:nvPr/>
        </p:nvSpPr>
        <p:spPr>
          <a:xfrm>
            <a:off x="3698476" y="4102112"/>
            <a:ext cx="325156" cy="461665"/>
          </a:xfrm>
          <a:prstGeom prst="rect">
            <a:avLst/>
          </a:prstGeom>
        </p:spPr>
        <p:txBody>
          <a:bodyPr wrap="square">
            <a:spAutoFit/>
          </a:bodyPr>
          <a:lstStyle/>
          <a:p>
            <a:r>
              <a:rPr lang="en-US" sz="2400" b="1" dirty="0">
                <a:solidFill>
                  <a:srgbClr val="2D2D2A"/>
                </a:solidFill>
                <a:latin typeface="Adobe Clean" panose="020B0503020404020204"/>
              </a:rPr>
              <a:t>£</a:t>
            </a:r>
            <a:endParaRPr lang="en-US" sz="2400" dirty="0">
              <a:solidFill>
                <a:srgbClr val="2D2D2A"/>
              </a:solidFill>
              <a:latin typeface="Adobe Clean" panose="020B0503020404020204"/>
            </a:endParaRPr>
          </a:p>
        </p:txBody>
      </p:sp>
      <p:pic>
        <p:nvPicPr>
          <p:cNvPr id="262" name="Picture 261"/>
          <p:cNvPicPr>
            <a:picLocks noChangeAspect="1"/>
          </p:cNvPicPr>
          <p:nvPr/>
        </p:nvPicPr>
        <p:blipFill>
          <a:blip r:embed="rId15"/>
          <a:stretch>
            <a:fillRect/>
          </a:stretch>
        </p:blipFill>
        <p:spPr>
          <a:xfrm>
            <a:off x="2670128" y="4136572"/>
            <a:ext cx="381848" cy="381848"/>
          </a:xfrm>
          <a:prstGeom prst="rect">
            <a:avLst/>
          </a:prstGeom>
        </p:spPr>
      </p:pic>
      <p:pic>
        <p:nvPicPr>
          <p:cNvPr id="263" name="Picture 262"/>
          <p:cNvPicPr>
            <a:picLocks noChangeAspect="1"/>
          </p:cNvPicPr>
          <p:nvPr/>
        </p:nvPicPr>
        <p:blipFill>
          <a:blip r:embed="rId16"/>
          <a:stretch>
            <a:fillRect/>
          </a:stretch>
        </p:blipFill>
        <p:spPr>
          <a:xfrm>
            <a:off x="1876839" y="4098755"/>
            <a:ext cx="438815" cy="438815"/>
          </a:xfrm>
          <a:prstGeom prst="rect">
            <a:avLst/>
          </a:prstGeom>
        </p:spPr>
      </p:pic>
      <p:pic>
        <p:nvPicPr>
          <p:cNvPr id="264" name="Picture 263"/>
          <p:cNvPicPr>
            <a:picLocks noChangeAspect="1"/>
          </p:cNvPicPr>
          <p:nvPr/>
        </p:nvPicPr>
        <p:blipFill>
          <a:blip r:embed="rId17"/>
          <a:stretch>
            <a:fillRect/>
          </a:stretch>
        </p:blipFill>
        <p:spPr>
          <a:xfrm>
            <a:off x="4604536" y="4030465"/>
            <a:ext cx="554047" cy="554047"/>
          </a:xfrm>
          <a:prstGeom prst="rect">
            <a:avLst/>
          </a:prstGeom>
        </p:spPr>
      </p:pic>
      <p:pic>
        <p:nvPicPr>
          <p:cNvPr id="265" name="Picture 264"/>
          <p:cNvPicPr>
            <a:picLocks noChangeAspect="1"/>
          </p:cNvPicPr>
          <p:nvPr/>
        </p:nvPicPr>
        <p:blipFill>
          <a:blip r:embed="rId18"/>
          <a:stretch>
            <a:fillRect/>
          </a:stretch>
        </p:blipFill>
        <p:spPr>
          <a:xfrm>
            <a:off x="7626214" y="4119318"/>
            <a:ext cx="392037" cy="392037"/>
          </a:xfrm>
          <a:prstGeom prst="rect">
            <a:avLst/>
          </a:prstGeom>
        </p:spPr>
      </p:pic>
      <p:pic>
        <p:nvPicPr>
          <p:cNvPr id="266" name="Picture 265"/>
          <p:cNvPicPr>
            <a:picLocks noChangeAspect="1"/>
          </p:cNvPicPr>
          <p:nvPr/>
        </p:nvPicPr>
        <p:blipFill>
          <a:blip r:embed="rId19"/>
          <a:stretch>
            <a:fillRect/>
          </a:stretch>
        </p:blipFill>
        <p:spPr>
          <a:xfrm>
            <a:off x="8469596" y="4112091"/>
            <a:ext cx="423368" cy="423368"/>
          </a:xfrm>
          <a:prstGeom prst="rect">
            <a:avLst/>
          </a:prstGeom>
        </p:spPr>
      </p:pic>
      <p:grpSp>
        <p:nvGrpSpPr>
          <p:cNvPr id="267" name="Group 266"/>
          <p:cNvGrpSpPr/>
          <p:nvPr/>
        </p:nvGrpSpPr>
        <p:grpSpPr>
          <a:xfrm>
            <a:off x="2410628" y="5393614"/>
            <a:ext cx="291503" cy="287301"/>
            <a:chOff x="533400" y="4724400"/>
            <a:chExt cx="291503" cy="287301"/>
          </a:xfrm>
        </p:grpSpPr>
        <p:sp>
          <p:nvSpPr>
            <p:cNvPr id="268" name="object 22"/>
            <p:cNvSpPr/>
            <p:nvPr/>
          </p:nvSpPr>
          <p:spPr>
            <a:xfrm>
              <a:off x="533687" y="4724400"/>
              <a:ext cx="290695" cy="84105"/>
            </a:xfrm>
            <a:custGeom>
              <a:avLst/>
              <a:gdLst/>
              <a:ahLst/>
              <a:cxnLst/>
              <a:rect l="l" t="t" r="r" b="b"/>
              <a:pathLst>
                <a:path w="323215" h="85725">
                  <a:moveTo>
                    <a:pt x="161480" y="0"/>
                  </a:moveTo>
                  <a:lnTo>
                    <a:pt x="102290" y="3103"/>
                  </a:lnTo>
                  <a:lnTo>
                    <a:pt x="60396" y="9469"/>
                  </a:lnTo>
                  <a:lnTo>
                    <a:pt x="22542" y="20907"/>
                  </a:lnTo>
                  <a:lnTo>
                    <a:pt x="0" y="43275"/>
                  </a:lnTo>
                  <a:lnTo>
                    <a:pt x="2159" y="49903"/>
                  </a:lnTo>
                  <a:lnTo>
                    <a:pt x="42687" y="71620"/>
                  </a:lnTo>
                  <a:lnTo>
                    <a:pt x="94551" y="81407"/>
                  </a:lnTo>
                  <a:lnTo>
                    <a:pt x="146224" y="85137"/>
                  </a:lnTo>
                  <a:lnTo>
                    <a:pt x="172186" y="85211"/>
                  </a:lnTo>
                  <a:lnTo>
                    <a:pt x="198183" y="84201"/>
                  </a:lnTo>
                  <a:lnTo>
                    <a:pt x="239950" y="80089"/>
                  </a:lnTo>
                  <a:lnTo>
                    <a:pt x="280479" y="71501"/>
                  </a:lnTo>
                  <a:lnTo>
                    <a:pt x="321057" y="49746"/>
                  </a:lnTo>
                  <a:lnTo>
                    <a:pt x="323135" y="43164"/>
                  </a:lnTo>
                  <a:lnTo>
                    <a:pt x="321474" y="36558"/>
                  </a:lnTo>
                  <a:lnTo>
                    <a:pt x="279800" y="13626"/>
                  </a:lnTo>
                  <a:lnTo>
                    <a:pt x="216360" y="2587"/>
                  </a:lnTo>
                  <a:lnTo>
                    <a:pt x="161480"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69" name="object 23"/>
            <p:cNvSpPr/>
            <p:nvPr/>
          </p:nvSpPr>
          <p:spPr>
            <a:xfrm>
              <a:off x="533400" y="4937564"/>
              <a:ext cx="291267" cy="74137"/>
            </a:xfrm>
            <a:custGeom>
              <a:avLst/>
              <a:gdLst/>
              <a:ahLst/>
              <a:cxnLst/>
              <a:rect l="l" t="t" r="r" b="b"/>
              <a:pathLst>
                <a:path w="323850" h="75564">
                  <a:moveTo>
                    <a:pt x="380" y="977"/>
                  </a:moveTo>
                  <a:lnTo>
                    <a:pt x="376" y="25311"/>
                  </a:lnTo>
                  <a:lnTo>
                    <a:pt x="253" y="30352"/>
                  </a:lnTo>
                  <a:lnTo>
                    <a:pt x="0" y="37769"/>
                  </a:lnTo>
                  <a:lnTo>
                    <a:pt x="4063" y="43357"/>
                  </a:lnTo>
                  <a:lnTo>
                    <a:pt x="42290" y="61544"/>
                  </a:lnTo>
                  <a:lnTo>
                    <a:pt x="98190" y="72150"/>
                  </a:lnTo>
                  <a:lnTo>
                    <a:pt x="150711" y="75432"/>
                  </a:lnTo>
                  <a:lnTo>
                    <a:pt x="183943" y="75206"/>
                  </a:lnTo>
                  <a:lnTo>
                    <a:pt x="250062" y="68681"/>
                  </a:lnTo>
                  <a:lnTo>
                    <a:pt x="293496" y="57762"/>
                  </a:lnTo>
                  <a:lnTo>
                    <a:pt x="323722" y="27978"/>
                  </a:lnTo>
                  <a:lnTo>
                    <a:pt x="323611" y="27363"/>
                  </a:lnTo>
                  <a:lnTo>
                    <a:pt x="166862" y="27363"/>
                  </a:lnTo>
                  <a:lnTo>
                    <a:pt x="144587" y="27145"/>
                  </a:lnTo>
                  <a:lnTo>
                    <a:pt x="100724" y="24396"/>
                  </a:lnTo>
                  <a:lnTo>
                    <a:pt x="58239" y="18266"/>
                  </a:lnTo>
                  <a:lnTo>
                    <a:pt x="18891" y="7392"/>
                  </a:lnTo>
                  <a:lnTo>
                    <a:pt x="380" y="977"/>
                  </a:lnTo>
                  <a:close/>
                </a:path>
                <a:path w="323850" h="75564">
                  <a:moveTo>
                    <a:pt x="323468" y="0"/>
                  </a:moveTo>
                  <a:lnTo>
                    <a:pt x="319277" y="1816"/>
                  </a:lnTo>
                  <a:lnTo>
                    <a:pt x="315848" y="3492"/>
                  </a:lnTo>
                  <a:lnTo>
                    <a:pt x="312165" y="4889"/>
                  </a:lnTo>
                  <a:lnTo>
                    <a:pt x="263175" y="18772"/>
                  </a:lnTo>
                  <a:lnTo>
                    <a:pt x="211327" y="25311"/>
                  </a:lnTo>
                  <a:lnTo>
                    <a:pt x="166862" y="27363"/>
                  </a:lnTo>
                  <a:lnTo>
                    <a:pt x="323611" y="27363"/>
                  </a:lnTo>
                  <a:lnTo>
                    <a:pt x="323392" y="26149"/>
                  </a:lnTo>
                  <a:lnTo>
                    <a:pt x="323468"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70" name="object 24"/>
            <p:cNvSpPr/>
            <p:nvPr/>
          </p:nvSpPr>
          <p:spPr>
            <a:xfrm>
              <a:off x="533636" y="4802149"/>
              <a:ext cx="291267" cy="74137"/>
            </a:xfrm>
            <a:custGeom>
              <a:avLst/>
              <a:gdLst/>
              <a:ahLst/>
              <a:cxnLst/>
              <a:rect l="l" t="t" r="r" b="b"/>
              <a:pathLst>
                <a:path w="323850" h="75564">
                  <a:moveTo>
                    <a:pt x="245" y="253"/>
                  </a:moveTo>
                  <a:lnTo>
                    <a:pt x="118" y="888"/>
                  </a:lnTo>
                  <a:lnTo>
                    <a:pt x="0" y="27289"/>
                  </a:lnTo>
                  <a:lnTo>
                    <a:pt x="245" y="32892"/>
                  </a:lnTo>
                  <a:lnTo>
                    <a:pt x="39631" y="60669"/>
                  </a:lnTo>
                  <a:lnTo>
                    <a:pt x="90786" y="70915"/>
                  </a:lnTo>
                  <a:lnTo>
                    <a:pt x="148837" y="75085"/>
                  </a:lnTo>
                  <a:lnTo>
                    <a:pt x="178172" y="74968"/>
                  </a:lnTo>
                  <a:lnTo>
                    <a:pt x="221749" y="72259"/>
                  </a:lnTo>
                  <a:lnTo>
                    <a:pt x="264659" y="65455"/>
                  </a:lnTo>
                  <a:lnTo>
                    <a:pt x="311776" y="48513"/>
                  </a:lnTo>
                  <a:lnTo>
                    <a:pt x="323841" y="37591"/>
                  </a:lnTo>
                  <a:lnTo>
                    <a:pt x="323460" y="29971"/>
                  </a:lnTo>
                  <a:lnTo>
                    <a:pt x="323380" y="27289"/>
                  </a:lnTo>
                  <a:lnTo>
                    <a:pt x="154725" y="27289"/>
                  </a:lnTo>
                  <a:lnTo>
                    <a:pt x="124219" y="26160"/>
                  </a:lnTo>
                  <a:lnTo>
                    <a:pt x="69670" y="20242"/>
                  </a:lnTo>
                  <a:lnTo>
                    <a:pt x="23371" y="9261"/>
                  </a:lnTo>
                  <a:lnTo>
                    <a:pt x="1642" y="380"/>
                  </a:lnTo>
                  <a:lnTo>
                    <a:pt x="1007" y="380"/>
                  </a:lnTo>
                  <a:lnTo>
                    <a:pt x="245" y="253"/>
                  </a:lnTo>
                  <a:close/>
                </a:path>
                <a:path w="323850" h="75564">
                  <a:moveTo>
                    <a:pt x="322825" y="0"/>
                  </a:moveTo>
                  <a:lnTo>
                    <a:pt x="318507" y="1904"/>
                  </a:lnTo>
                  <a:lnTo>
                    <a:pt x="314443" y="3809"/>
                  </a:lnTo>
                  <a:lnTo>
                    <a:pt x="310379" y="5460"/>
                  </a:lnTo>
                  <a:lnTo>
                    <a:pt x="264326" y="18367"/>
                  </a:lnTo>
                  <a:lnTo>
                    <a:pt x="215891" y="24891"/>
                  </a:lnTo>
                  <a:lnTo>
                    <a:pt x="154725" y="27289"/>
                  </a:lnTo>
                  <a:lnTo>
                    <a:pt x="323380" y="27289"/>
                  </a:lnTo>
                  <a:lnTo>
                    <a:pt x="323260" y="23250"/>
                  </a:lnTo>
                  <a:lnTo>
                    <a:pt x="323079" y="1269"/>
                  </a:lnTo>
                  <a:lnTo>
                    <a:pt x="322825"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71" name="object 25"/>
            <p:cNvSpPr/>
            <p:nvPr/>
          </p:nvSpPr>
          <p:spPr>
            <a:xfrm>
              <a:off x="533515" y="4869770"/>
              <a:ext cx="290695" cy="74137"/>
            </a:xfrm>
            <a:custGeom>
              <a:avLst/>
              <a:gdLst/>
              <a:ahLst/>
              <a:cxnLst/>
              <a:rect l="l" t="t" r="r" b="b"/>
              <a:pathLst>
                <a:path w="323215" h="75564">
                  <a:moveTo>
                    <a:pt x="253" y="0"/>
                  </a:moveTo>
                  <a:lnTo>
                    <a:pt x="221" y="23735"/>
                  </a:lnTo>
                  <a:lnTo>
                    <a:pt x="0" y="28803"/>
                  </a:lnTo>
                  <a:lnTo>
                    <a:pt x="690" y="35276"/>
                  </a:lnTo>
                  <a:lnTo>
                    <a:pt x="33639" y="58778"/>
                  </a:lnTo>
                  <a:lnTo>
                    <a:pt x="86512" y="70442"/>
                  </a:lnTo>
                  <a:lnTo>
                    <a:pt x="151318" y="75218"/>
                  </a:lnTo>
                  <a:lnTo>
                    <a:pt x="184149" y="74828"/>
                  </a:lnTo>
                  <a:lnTo>
                    <a:pt x="228361" y="71596"/>
                  </a:lnTo>
                  <a:lnTo>
                    <a:pt x="271525" y="64058"/>
                  </a:lnTo>
                  <a:lnTo>
                    <a:pt x="311911" y="48526"/>
                  </a:lnTo>
                  <a:lnTo>
                    <a:pt x="322960" y="34823"/>
                  </a:lnTo>
                  <a:lnTo>
                    <a:pt x="323224" y="27458"/>
                  </a:lnTo>
                  <a:lnTo>
                    <a:pt x="158529" y="27458"/>
                  </a:lnTo>
                  <a:lnTo>
                    <a:pt x="127126" y="26428"/>
                  </a:lnTo>
                  <a:lnTo>
                    <a:pt x="94122" y="23735"/>
                  </a:lnTo>
                  <a:lnTo>
                    <a:pt x="61785" y="19034"/>
                  </a:lnTo>
                  <a:lnTo>
                    <a:pt x="30400" y="11423"/>
                  </a:lnTo>
                  <a:lnTo>
                    <a:pt x="253" y="0"/>
                  </a:lnTo>
                  <a:close/>
                </a:path>
                <a:path w="323215" h="75564">
                  <a:moveTo>
                    <a:pt x="323214" y="139"/>
                  </a:moveTo>
                  <a:lnTo>
                    <a:pt x="322198" y="558"/>
                  </a:lnTo>
                  <a:lnTo>
                    <a:pt x="321690" y="698"/>
                  </a:lnTo>
                  <a:lnTo>
                    <a:pt x="321309" y="838"/>
                  </a:lnTo>
                  <a:lnTo>
                    <a:pt x="270232" y="17397"/>
                  </a:lnTo>
                  <a:lnTo>
                    <a:pt x="221049" y="24699"/>
                  </a:lnTo>
                  <a:lnTo>
                    <a:pt x="158529" y="27458"/>
                  </a:lnTo>
                  <a:lnTo>
                    <a:pt x="323224" y="27458"/>
                  </a:lnTo>
                  <a:lnTo>
                    <a:pt x="323214" y="139"/>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grpSp>
      <p:sp>
        <p:nvSpPr>
          <p:cNvPr id="272" name="object 38"/>
          <p:cNvSpPr txBox="1"/>
          <p:nvPr/>
        </p:nvSpPr>
        <p:spPr>
          <a:xfrm>
            <a:off x="2367871" y="5795800"/>
            <a:ext cx="466370" cy="128240"/>
          </a:xfrm>
          <a:prstGeom prst="rect">
            <a:avLst/>
          </a:prstGeom>
        </p:spPr>
        <p:txBody>
          <a:bodyPr vert="horz" wrap="square" lIns="0" tIns="0" rIns="0" bIns="0" rtlCol="0">
            <a:spAutoFit/>
          </a:bodyPr>
          <a:lstStyle/>
          <a:p>
            <a:pPr>
              <a:lnSpc>
                <a:spcPts val="982"/>
              </a:lnSpc>
            </a:pPr>
            <a:r>
              <a:rPr sz="1100" spc="-4" dirty="0">
                <a:solidFill>
                  <a:srgbClr val="2D2D2A"/>
                </a:solidFill>
                <a:latin typeface="Adobe Clean" panose="020B0503020404020204"/>
                <a:cs typeface="Arial"/>
              </a:rPr>
              <a:t>B</a:t>
            </a:r>
            <a:r>
              <a:rPr sz="1100" spc="-8" dirty="0">
                <a:solidFill>
                  <a:srgbClr val="2D2D2A"/>
                </a:solidFill>
                <a:latin typeface="Adobe Clean" panose="020B0503020404020204"/>
                <a:cs typeface="Arial"/>
              </a:rPr>
              <a:t>illi</a:t>
            </a:r>
            <a:r>
              <a:rPr sz="1100" dirty="0">
                <a:solidFill>
                  <a:srgbClr val="2D2D2A"/>
                </a:solidFill>
                <a:latin typeface="Adobe Clean" panose="020B0503020404020204"/>
                <a:cs typeface="Arial"/>
              </a:rPr>
              <a:t>ng</a:t>
            </a:r>
          </a:p>
        </p:txBody>
      </p:sp>
      <p:grpSp>
        <p:nvGrpSpPr>
          <p:cNvPr id="273" name="Group 272"/>
          <p:cNvGrpSpPr/>
          <p:nvPr/>
        </p:nvGrpSpPr>
        <p:grpSpPr>
          <a:xfrm>
            <a:off x="5374886" y="5413636"/>
            <a:ext cx="291503" cy="287301"/>
            <a:chOff x="533400" y="4724400"/>
            <a:chExt cx="291503" cy="287301"/>
          </a:xfrm>
        </p:grpSpPr>
        <p:sp>
          <p:nvSpPr>
            <p:cNvPr id="274" name="object 22"/>
            <p:cNvSpPr/>
            <p:nvPr/>
          </p:nvSpPr>
          <p:spPr>
            <a:xfrm>
              <a:off x="533687" y="4724400"/>
              <a:ext cx="290695" cy="84105"/>
            </a:xfrm>
            <a:custGeom>
              <a:avLst/>
              <a:gdLst/>
              <a:ahLst/>
              <a:cxnLst/>
              <a:rect l="l" t="t" r="r" b="b"/>
              <a:pathLst>
                <a:path w="323215" h="85725">
                  <a:moveTo>
                    <a:pt x="161480" y="0"/>
                  </a:moveTo>
                  <a:lnTo>
                    <a:pt x="102290" y="3103"/>
                  </a:lnTo>
                  <a:lnTo>
                    <a:pt x="60396" y="9469"/>
                  </a:lnTo>
                  <a:lnTo>
                    <a:pt x="22542" y="20907"/>
                  </a:lnTo>
                  <a:lnTo>
                    <a:pt x="0" y="43275"/>
                  </a:lnTo>
                  <a:lnTo>
                    <a:pt x="2159" y="49903"/>
                  </a:lnTo>
                  <a:lnTo>
                    <a:pt x="42687" y="71620"/>
                  </a:lnTo>
                  <a:lnTo>
                    <a:pt x="94551" y="81407"/>
                  </a:lnTo>
                  <a:lnTo>
                    <a:pt x="146224" y="85137"/>
                  </a:lnTo>
                  <a:lnTo>
                    <a:pt x="172186" y="85211"/>
                  </a:lnTo>
                  <a:lnTo>
                    <a:pt x="198183" y="84201"/>
                  </a:lnTo>
                  <a:lnTo>
                    <a:pt x="239950" y="80089"/>
                  </a:lnTo>
                  <a:lnTo>
                    <a:pt x="280479" y="71501"/>
                  </a:lnTo>
                  <a:lnTo>
                    <a:pt x="321057" y="49746"/>
                  </a:lnTo>
                  <a:lnTo>
                    <a:pt x="323135" y="43164"/>
                  </a:lnTo>
                  <a:lnTo>
                    <a:pt x="321474" y="36558"/>
                  </a:lnTo>
                  <a:lnTo>
                    <a:pt x="279800" y="13626"/>
                  </a:lnTo>
                  <a:lnTo>
                    <a:pt x="216360" y="2587"/>
                  </a:lnTo>
                  <a:lnTo>
                    <a:pt x="161480"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75" name="object 23"/>
            <p:cNvSpPr/>
            <p:nvPr/>
          </p:nvSpPr>
          <p:spPr>
            <a:xfrm>
              <a:off x="533400" y="4937564"/>
              <a:ext cx="291267" cy="74137"/>
            </a:xfrm>
            <a:custGeom>
              <a:avLst/>
              <a:gdLst/>
              <a:ahLst/>
              <a:cxnLst/>
              <a:rect l="l" t="t" r="r" b="b"/>
              <a:pathLst>
                <a:path w="323850" h="75564">
                  <a:moveTo>
                    <a:pt x="380" y="977"/>
                  </a:moveTo>
                  <a:lnTo>
                    <a:pt x="376" y="25311"/>
                  </a:lnTo>
                  <a:lnTo>
                    <a:pt x="253" y="30352"/>
                  </a:lnTo>
                  <a:lnTo>
                    <a:pt x="0" y="37769"/>
                  </a:lnTo>
                  <a:lnTo>
                    <a:pt x="4063" y="43357"/>
                  </a:lnTo>
                  <a:lnTo>
                    <a:pt x="42290" y="61544"/>
                  </a:lnTo>
                  <a:lnTo>
                    <a:pt x="98190" y="72150"/>
                  </a:lnTo>
                  <a:lnTo>
                    <a:pt x="150711" y="75432"/>
                  </a:lnTo>
                  <a:lnTo>
                    <a:pt x="183943" y="75206"/>
                  </a:lnTo>
                  <a:lnTo>
                    <a:pt x="250062" y="68681"/>
                  </a:lnTo>
                  <a:lnTo>
                    <a:pt x="293496" y="57762"/>
                  </a:lnTo>
                  <a:lnTo>
                    <a:pt x="323722" y="27978"/>
                  </a:lnTo>
                  <a:lnTo>
                    <a:pt x="323611" y="27363"/>
                  </a:lnTo>
                  <a:lnTo>
                    <a:pt x="166862" y="27363"/>
                  </a:lnTo>
                  <a:lnTo>
                    <a:pt x="144587" y="27145"/>
                  </a:lnTo>
                  <a:lnTo>
                    <a:pt x="100724" y="24396"/>
                  </a:lnTo>
                  <a:lnTo>
                    <a:pt x="58239" y="18266"/>
                  </a:lnTo>
                  <a:lnTo>
                    <a:pt x="18891" y="7392"/>
                  </a:lnTo>
                  <a:lnTo>
                    <a:pt x="380" y="977"/>
                  </a:lnTo>
                  <a:close/>
                </a:path>
                <a:path w="323850" h="75564">
                  <a:moveTo>
                    <a:pt x="323468" y="0"/>
                  </a:moveTo>
                  <a:lnTo>
                    <a:pt x="319277" y="1816"/>
                  </a:lnTo>
                  <a:lnTo>
                    <a:pt x="315848" y="3492"/>
                  </a:lnTo>
                  <a:lnTo>
                    <a:pt x="312165" y="4889"/>
                  </a:lnTo>
                  <a:lnTo>
                    <a:pt x="263175" y="18772"/>
                  </a:lnTo>
                  <a:lnTo>
                    <a:pt x="211327" y="25311"/>
                  </a:lnTo>
                  <a:lnTo>
                    <a:pt x="166862" y="27363"/>
                  </a:lnTo>
                  <a:lnTo>
                    <a:pt x="323611" y="27363"/>
                  </a:lnTo>
                  <a:lnTo>
                    <a:pt x="323392" y="26149"/>
                  </a:lnTo>
                  <a:lnTo>
                    <a:pt x="323468"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76" name="object 24"/>
            <p:cNvSpPr/>
            <p:nvPr/>
          </p:nvSpPr>
          <p:spPr>
            <a:xfrm>
              <a:off x="533636" y="4802149"/>
              <a:ext cx="291267" cy="74137"/>
            </a:xfrm>
            <a:custGeom>
              <a:avLst/>
              <a:gdLst/>
              <a:ahLst/>
              <a:cxnLst/>
              <a:rect l="l" t="t" r="r" b="b"/>
              <a:pathLst>
                <a:path w="323850" h="75564">
                  <a:moveTo>
                    <a:pt x="245" y="253"/>
                  </a:moveTo>
                  <a:lnTo>
                    <a:pt x="118" y="888"/>
                  </a:lnTo>
                  <a:lnTo>
                    <a:pt x="0" y="27289"/>
                  </a:lnTo>
                  <a:lnTo>
                    <a:pt x="245" y="32892"/>
                  </a:lnTo>
                  <a:lnTo>
                    <a:pt x="39631" y="60669"/>
                  </a:lnTo>
                  <a:lnTo>
                    <a:pt x="90786" y="70915"/>
                  </a:lnTo>
                  <a:lnTo>
                    <a:pt x="148837" y="75085"/>
                  </a:lnTo>
                  <a:lnTo>
                    <a:pt x="178172" y="74968"/>
                  </a:lnTo>
                  <a:lnTo>
                    <a:pt x="221749" y="72259"/>
                  </a:lnTo>
                  <a:lnTo>
                    <a:pt x="264659" y="65455"/>
                  </a:lnTo>
                  <a:lnTo>
                    <a:pt x="311776" y="48513"/>
                  </a:lnTo>
                  <a:lnTo>
                    <a:pt x="323841" y="37591"/>
                  </a:lnTo>
                  <a:lnTo>
                    <a:pt x="323460" y="29971"/>
                  </a:lnTo>
                  <a:lnTo>
                    <a:pt x="323380" y="27289"/>
                  </a:lnTo>
                  <a:lnTo>
                    <a:pt x="154725" y="27289"/>
                  </a:lnTo>
                  <a:lnTo>
                    <a:pt x="124219" y="26160"/>
                  </a:lnTo>
                  <a:lnTo>
                    <a:pt x="69670" y="20242"/>
                  </a:lnTo>
                  <a:lnTo>
                    <a:pt x="23371" y="9261"/>
                  </a:lnTo>
                  <a:lnTo>
                    <a:pt x="1642" y="380"/>
                  </a:lnTo>
                  <a:lnTo>
                    <a:pt x="1007" y="380"/>
                  </a:lnTo>
                  <a:lnTo>
                    <a:pt x="245" y="253"/>
                  </a:lnTo>
                  <a:close/>
                </a:path>
                <a:path w="323850" h="75564">
                  <a:moveTo>
                    <a:pt x="322825" y="0"/>
                  </a:moveTo>
                  <a:lnTo>
                    <a:pt x="318507" y="1904"/>
                  </a:lnTo>
                  <a:lnTo>
                    <a:pt x="314443" y="3809"/>
                  </a:lnTo>
                  <a:lnTo>
                    <a:pt x="310379" y="5460"/>
                  </a:lnTo>
                  <a:lnTo>
                    <a:pt x="264326" y="18367"/>
                  </a:lnTo>
                  <a:lnTo>
                    <a:pt x="215891" y="24891"/>
                  </a:lnTo>
                  <a:lnTo>
                    <a:pt x="154725" y="27289"/>
                  </a:lnTo>
                  <a:lnTo>
                    <a:pt x="323380" y="27289"/>
                  </a:lnTo>
                  <a:lnTo>
                    <a:pt x="323260" y="23250"/>
                  </a:lnTo>
                  <a:lnTo>
                    <a:pt x="323079" y="1269"/>
                  </a:lnTo>
                  <a:lnTo>
                    <a:pt x="322825"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77" name="object 25"/>
            <p:cNvSpPr/>
            <p:nvPr/>
          </p:nvSpPr>
          <p:spPr>
            <a:xfrm>
              <a:off x="533515" y="4869770"/>
              <a:ext cx="290695" cy="74137"/>
            </a:xfrm>
            <a:custGeom>
              <a:avLst/>
              <a:gdLst/>
              <a:ahLst/>
              <a:cxnLst/>
              <a:rect l="l" t="t" r="r" b="b"/>
              <a:pathLst>
                <a:path w="323215" h="75564">
                  <a:moveTo>
                    <a:pt x="253" y="0"/>
                  </a:moveTo>
                  <a:lnTo>
                    <a:pt x="221" y="23735"/>
                  </a:lnTo>
                  <a:lnTo>
                    <a:pt x="0" y="28803"/>
                  </a:lnTo>
                  <a:lnTo>
                    <a:pt x="690" y="35276"/>
                  </a:lnTo>
                  <a:lnTo>
                    <a:pt x="33639" y="58778"/>
                  </a:lnTo>
                  <a:lnTo>
                    <a:pt x="86512" y="70442"/>
                  </a:lnTo>
                  <a:lnTo>
                    <a:pt x="151318" y="75218"/>
                  </a:lnTo>
                  <a:lnTo>
                    <a:pt x="184149" y="74828"/>
                  </a:lnTo>
                  <a:lnTo>
                    <a:pt x="228361" y="71596"/>
                  </a:lnTo>
                  <a:lnTo>
                    <a:pt x="271525" y="64058"/>
                  </a:lnTo>
                  <a:lnTo>
                    <a:pt x="311911" y="48526"/>
                  </a:lnTo>
                  <a:lnTo>
                    <a:pt x="322960" y="34823"/>
                  </a:lnTo>
                  <a:lnTo>
                    <a:pt x="323224" y="27458"/>
                  </a:lnTo>
                  <a:lnTo>
                    <a:pt x="158529" y="27458"/>
                  </a:lnTo>
                  <a:lnTo>
                    <a:pt x="127126" y="26428"/>
                  </a:lnTo>
                  <a:lnTo>
                    <a:pt x="94122" y="23735"/>
                  </a:lnTo>
                  <a:lnTo>
                    <a:pt x="61785" y="19034"/>
                  </a:lnTo>
                  <a:lnTo>
                    <a:pt x="30400" y="11423"/>
                  </a:lnTo>
                  <a:lnTo>
                    <a:pt x="253" y="0"/>
                  </a:lnTo>
                  <a:close/>
                </a:path>
                <a:path w="323215" h="75564">
                  <a:moveTo>
                    <a:pt x="323214" y="139"/>
                  </a:moveTo>
                  <a:lnTo>
                    <a:pt x="322198" y="558"/>
                  </a:lnTo>
                  <a:lnTo>
                    <a:pt x="321690" y="698"/>
                  </a:lnTo>
                  <a:lnTo>
                    <a:pt x="321309" y="838"/>
                  </a:lnTo>
                  <a:lnTo>
                    <a:pt x="270232" y="17397"/>
                  </a:lnTo>
                  <a:lnTo>
                    <a:pt x="221049" y="24699"/>
                  </a:lnTo>
                  <a:lnTo>
                    <a:pt x="158529" y="27458"/>
                  </a:lnTo>
                  <a:lnTo>
                    <a:pt x="323224" y="27458"/>
                  </a:lnTo>
                  <a:lnTo>
                    <a:pt x="323214" y="139"/>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grpSp>
      <p:sp>
        <p:nvSpPr>
          <p:cNvPr id="278" name="object 38"/>
          <p:cNvSpPr txBox="1"/>
          <p:nvPr/>
        </p:nvSpPr>
        <p:spPr>
          <a:xfrm>
            <a:off x="5247666" y="5819044"/>
            <a:ext cx="600829" cy="128240"/>
          </a:xfrm>
          <a:prstGeom prst="rect">
            <a:avLst/>
          </a:prstGeom>
        </p:spPr>
        <p:txBody>
          <a:bodyPr vert="horz" wrap="square" lIns="0" tIns="0" rIns="0" bIns="0" rtlCol="0">
            <a:spAutoFit/>
          </a:bodyPr>
          <a:lstStyle/>
          <a:p>
            <a:pPr>
              <a:lnSpc>
                <a:spcPts val="982"/>
              </a:lnSpc>
            </a:pPr>
            <a:r>
              <a:rPr lang="en-US" sz="1100" spc="-4" dirty="0">
                <a:solidFill>
                  <a:srgbClr val="2D2D2A"/>
                </a:solidFill>
                <a:latin typeface="Adobe Clean" panose="020B0503020404020204"/>
                <a:cs typeface="Arial"/>
              </a:rPr>
              <a:t>Ordering</a:t>
            </a:r>
            <a:endParaRPr sz="1100" dirty="0">
              <a:solidFill>
                <a:srgbClr val="2D2D2A"/>
              </a:solidFill>
              <a:latin typeface="Adobe Clean" panose="020B0503020404020204"/>
              <a:cs typeface="Arial"/>
            </a:endParaRPr>
          </a:p>
        </p:txBody>
      </p:sp>
      <p:grpSp>
        <p:nvGrpSpPr>
          <p:cNvPr id="279" name="Group 278"/>
          <p:cNvGrpSpPr/>
          <p:nvPr/>
        </p:nvGrpSpPr>
        <p:grpSpPr>
          <a:xfrm>
            <a:off x="7741333" y="5413636"/>
            <a:ext cx="291503" cy="287301"/>
            <a:chOff x="533400" y="4724400"/>
            <a:chExt cx="291503" cy="287301"/>
          </a:xfrm>
        </p:grpSpPr>
        <p:sp>
          <p:nvSpPr>
            <p:cNvPr id="280" name="object 22"/>
            <p:cNvSpPr/>
            <p:nvPr/>
          </p:nvSpPr>
          <p:spPr>
            <a:xfrm>
              <a:off x="533687" y="4724400"/>
              <a:ext cx="290695" cy="84105"/>
            </a:xfrm>
            <a:custGeom>
              <a:avLst/>
              <a:gdLst/>
              <a:ahLst/>
              <a:cxnLst/>
              <a:rect l="l" t="t" r="r" b="b"/>
              <a:pathLst>
                <a:path w="323215" h="85725">
                  <a:moveTo>
                    <a:pt x="161480" y="0"/>
                  </a:moveTo>
                  <a:lnTo>
                    <a:pt x="102290" y="3103"/>
                  </a:lnTo>
                  <a:lnTo>
                    <a:pt x="60396" y="9469"/>
                  </a:lnTo>
                  <a:lnTo>
                    <a:pt x="22542" y="20907"/>
                  </a:lnTo>
                  <a:lnTo>
                    <a:pt x="0" y="43275"/>
                  </a:lnTo>
                  <a:lnTo>
                    <a:pt x="2159" y="49903"/>
                  </a:lnTo>
                  <a:lnTo>
                    <a:pt x="42687" y="71620"/>
                  </a:lnTo>
                  <a:lnTo>
                    <a:pt x="94551" y="81407"/>
                  </a:lnTo>
                  <a:lnTo>
                    <a:pt x="146224" y="85137"/>
                  </a:lnTo>
                  <a:lnTo>
                    <a:pt x="172186" y="85211"/>
                  </a:lnTo>
                  <a:lnTo>
                    <a:pt x="198183" y="84201"/>
                  </a:lnTo>
                  <a:lnTo>
                    <a:pt x="239950" y="80089"/>
                  </a:lnTo>
                  <a:lnTo>
                    <a:pt x="280479" y="71501"/>
                  </a:lnTo>
                  <a:lnTo>
                    <a:pt x="321057" y="49746"/>
                  </a:lnTo>
                  <a:lnTo>
                    <a:pt x="323135" y="43164"/>
                  </a:lnTo>
                  <a:lnTo>
                    <a:pt x="321474" y="36558"/>
                  </a:lnTo>
                  <a:lnTo>
                    <a:pt x="279800" y="13626"/>
                  </a:lnTo>
                  <a:lnTo>
                    <a:pt x="216360" y="2587"/>
                  </a:lnTo>
                  <a:lnTo>
                    <a:pt x="161480"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81" name="object 23"/>
            <p:cNvSpPr/>
            <p:nvPr/>
          </p:nvSpPr>
          <p:spPr>
            <a:xfrm>
              <a:off x="533400" y="4937564"/>
              <a:ext cx="291267" cy="74137"/>
            </a:xfrm>
            <a:custGeom>
              <a:avLst/>
              <a:gdLst/>
              <a:ahLst/>
              <a:cxnLst/>
              <a:rect l="l" t="t" r="r" b="b"/>
              <a:pathLst>
                <a:path w="323850" h="75564">
                  <a:moveTo>
                    <a:pt x="380" y="977"/>
                  </a:moveTo>
                  <a:lnTo>
                    <a:pt x="376" y="25311"/>
                  </a:lnTo>
                  <a:lnTo>
                    <a:pt x="253" y="30352"/>
                  </a:lnTo>
                  <a:lnTo>
                    <a:pt x="0" y="37769"/>
                  </a:lnTo>
                  <a:lnTo>
                    <a:pt x="4063" y="43357"/>
                  </a:lnTo>
                  <a:lnTo>
                    <a:pt x="42290" y="61544"/>
                  </a:lnTo>
                  <a:lnTo>
                    <a:pt x="98190" y="72150"/>
                  </a:lnTo>
                  <a:lnTo>
                    <a:pt x="150711" y="75432"/>
                  </a:lnTo>
                  <a:lnTo>
                    <a:pt x="183943" y="75206"/>
                  </a:lnTo>
                  <a:lnTo>
                    <a:pt x="250062" y="68681"/>
                  </a:lnTo>
                  <a:lnTo>
                    <a:pt x="293496" y="57762"/>
                  </a:lnTo>
                  <a:lnTo>
                    <a:pt x="323722" y="27978"/>
                  </a:lnTo>
                  <a:lnTo>
                    <a:pt x="323611" y="27363"/>
                  </a:lnTo>
                  <a:lnTo>
                    <a:pt x="166862" y="27363"/>
                  </a:lnTo>
                  <a:lnTo>
                    <a:pt x="144587" y="27145"/>
                  </a:lnTo>
                  <a:lnTo>
                    <a:pt x="100724" y="24396"/>
                  </a:lnTo>
                  <a:lnTo>
                    <a:pt x="58239" y="18266"/>
                  </a:lnTo>
                  <a:lnTo>
                    <a:pt x="18891" y="7392"/>
                  </a:lnTo>
                  <a:lnTo>
                    <a:pt x="380" y="977"/>
                  </a:lnTo>
                  <a:close/>
                </a:path>
                <a:path w="323850" h="75564">
                  <a:moveTo>
                    <a:pt x="323468" y="0"/>
                  </a:moveTo>
                  <a:lnTo>
                    <a:pt x="319277" y="1816"/>
                  </a:lnTo>
                  <a:lnTo>
                    <a:pt x="315848" y="3492"/>
                  </a:lnTo>
                  <a:lnTo>
                    <a:pt x="312165" y="4889"/>
                  </a:lnTo>
                  <a:lnTo>
                    <a:pt x="263175" y="18772"/>
                  </a:lnTo>
                  <a:lnTo>
                    <a:pt x="211327" y="25311"/>
                  </a:lnTo>
                  <a:lnTo>
                    <a:pt x="166862" y="27363"/>
                  </a:lnTo>
                  <a:lnTo>
                    <a:pt x="323611" y="27363"/>
                  </a:lnTo>
                  <a:lnTo>
                    <a:pt x="323392" y="26149"/>
                  </a:lnTo>
                  <a:lnTo>
                    <a:pt x="323468"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82" name="object 24"/>
            <p:cNvSpPr/>
            <p:nvPr/>
          </p:nvSpPr>
          <p:spPr>
            <a:xfrm>
              <a:off x="533636" y="4802149"/>
              <a:ext cx="291267" cy="74137"/>
            </a:xfrm>
            <a:custGeom>
              <a:avLst/>
              <a:gdLst/>
              <a:ahLst/>
              <a:cxnLst/>
              <a:rect l="l" t="t" r="r" b="b"/>
              <a:pathLst>
                <a:path w="323850" h="75564">
                  <a:moveTo>
                    <a:pt x="245" y="253"/>
                  </a:moveTo>
                  <a:lnTo>
                    <a:pt x="118" y="888"/>
                  </a:lnTo>
                  <a:lnTo>
                    <a:pt x="0" y="27289"/>
                  </a:lnTo>
                  <a:lnTo>
                    <a:pt x="245" y="32892"/>
                  </a:lnTo>
                  <a:lnTo>
                    <a:pt x="39631" y="60669"/>
                  </a:lnTo>
                  <a:lnTo>
                    <a:pt x="90786" y="70915"/>
                  </a:lnTo>
                  <a:lnTo>
                    <a:pt x="148837" y="75085"/>
                  </a:lnTo>
                  <a:lnTo>
                    <a:pt x="178172" y="74968"/>
                  </a:lnTo>
                  <a:lnTo>
                    <a:pt x="221749" y="72259"/>
                  </a:lnTo>
                  <a:lnTo>
                    <a:pt x="264659" y="65455"/>
                  </a:lnTo>
                  <a:lnTo>
                    <a:pt x="311776" y="48513"/>
                  </a:lnTo>
                  <a:lnTo>
                    <a:pt x="323841" y="37591"/>
                  </a:lnTo>
                  <a:lnTo>
                    <a:pt x="323460" y="29971"/>
                  </a:lnTo>
                  <a:lnTo>
                    <a:pt x="323380" y="27289"/>
                  </a:lnTo>
                  <a:lnTo>
                    <a:pt x="154725" y="27289"/>
                  </a:lnTo>
                  <a:lnTo>
                    <a:pt x="124219" y="26160"/>
                  </a:lnTo>
                  <a:lnTo>
                    <a:pt x="69670" y="20242"/>
                  </a:lnTo>
                  <a:lnTo>
                    <a:pt x="23371" y="9261"/>
                  </a:lnTo>
                  <a:lnTo>
                    <a:pt x="1642" y="380"/>
                  </a:lnTo>
                  <a:lnTo>
                    <a:pt x="1007" y="380"/>
                  </a:lnTo>
                  <a:lnTo>
                    <a:pt x="245" y="253"/>
                  </a:lnTo>
                  <a:close/>
                </a:path>
                <a:path w="323850" h="75564">
                  <a:moveTo>
                    <a:pt x="322825" y="0"/>
                  </a:moveTo>
                  <a:lnTo>
                    <a:pt x="318507" y="1904"/>
                  </a:lnTo>
                  <a:lnTo>
                    <a:pt x="314443" y="3809"/>
                  </a:lnTo>
                  <a:lnTo>
                    <a:pt x="310379" y="5460"/>
                  </a:lnTo>
                  <a:lnTo>
                    <a:pt x="264326" y="18367"/>
                  </a:lnTo>
                  <a:lnTo>
                    <a:pt x="215891" y="24891"/>
                  </a:lnTo>
                  <a:lnTo>
                    <a:pt x="154725" y="27289"/>
                  </a:lnTo>
                  <a:lnTo>
                    <a:pt x="323380" y="27289"/>
                  </a:lnTo>
                  <a:lnTo>
                    <a:pt x="323260" y="23250"/>
                  </a:lnTo>
                  <a:lnTo>
                    <a:pt x="323079" y="1269"/>
                  </a:lnTo>
                  <a:lnTo>
                    <a:pt x="322825"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83" name="object 25"/>
            <p:cNvSpPr/>
            <p:nvPr/>
          </p:nvSpPr>
          <p:spPr>
            <a:xfrm>
              <a:off x="533515" y="4869770"/>
              <a:ext cx="290695" cy="74137"/>
            </a:xfrm>
            <a:custGeom>
              <a:avLst/>
              <a:gdLst/>
              <a:ahLst/>
              <a:cxnLst/>
              <a:rect l="l" t="t" r="r" b="b"/>
              <a:pathLst>
                <a:path w="323215" h="75564">
                  <a:moveTo>
                    <a:pt x="253" y="0"/>
                  </a:moveTo>
                  <a:lnTo>
                    <a:pt x="221" y="23735"/>
                  </a:lnTo>
                  <a:lnTo>
                    <a:pt x="0" y="28803"/>
                  </a:lnTo>
                  <a:lnTo>
                    <a:pt x="690" y="35276"/>
                  </a:lnTo>
                  <a:lnTo>
                    <a:pt x="33639" y="58778"/>
                  </a:lnTo>
                  <a:lnTo>
                    <a:pt x="86512" y="70442"/>
                  </a:lnTo>
                  <a:lnTo>
                    <a:pt x="151318" y="75218"/>
                  </a:lnTo>
                  <a:lnTo>
                    <a:pt x="184149" y="74828"/>
                  </a:lnTo>
                  <a:lnTo>
                    <a:pt x="228361" y="71596"/>
                  </a:lnTo>
                  <a:lnTo>
                    <a:pt x="271525" y="64058"/>
                  </a:lnTo>
                  <a:lnTo>
                    <a:pt x="311911" y="48526"/>
                  </a:lnTo>
                  <a:lnTo>
                    <a:pt x="322960" y="34823"/>
                  </a:lnTo>
                  <a:lnTo>
                    <a:pt x="323224" y="27458"/>
                  </a:lnTo>
                  <a:lnTo>
                    <a:pt x="158529" y="27458"/>
                  </a:lnTo>
                  <a:lnTo>
                    <a:pt x="127126" y="26428"/>
                  </a:lnTo>
                  <a:lnTo>
                    <a:pt x="94122" y="23735"/>
                  </a:lnTo>
                  <a:lnTo>
                    <a:pt x="61785" y="19034"/>
                  </a:lnTo>
                  <a:lnTo>
                    <a:pt x="30400" y="11423"/>
                  </a:lnTo>
                  <a:lnTo>
                    <a:pt x="253" y="0"/>
                  </a:lnTo>
                  <a:close/>
                </a:path>
                <a:path w="323215" h="75564">
                  <a:moveTo>
                    <a:pt x="323214" y="139"/>
                  </a:moveTo>
                  <a:lnTo>
                    <a:pt x="322198" y="558"/>
                  </a:lnTo>
                  <a:lnTo>
                    <a:pt x="321690" y="698"/>
                  </a:lnTo>
                  <a:lnTo>
                    <a:pt x="321309" y="838"/>
                  </a:lnTo>
                  <a:lnTo>
                    <a:pt x="270232" y="17397"/>
                  </a:lnTo>
                  <a:lnTo>
                    <a:pt x="221049" y="24699"/>
                  </a:lnTo>
                  <a:lnTo>
                    <a:pt x="158529" y="27458"/>
                  </a:lnTo>
                  <a:lnTo>
                    <a:pt x="323224" y="27458"/>
                  </a:lnTo>
                  <a:lnTo>
                    <a:pt x="323214" y="139"/>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grpSp>
      <p:sp>
        <p:nvSpPr>
          <p:cNvPr id="284" name="object 38"/>
          <p:cNvSpPr txBox="1"/>
          <p:nvPr/>
        </p:nvSpPr>
        <p:spPr>
          <a:xfrm>
            <a:off x="7485263" y="5818970"/>
            <a:ext cx="826208" cy="128240"/>
          </a:xfrm>
          <a:prstGeom prst="rect">
            <a:avLst/>
          </a:prstGeom>
        </p:spPr>
        <p:txBody>
          <a:bodyPr vert="horz" wrap="square" lIns="0" tIns="0" rIns="0" bIns="0" rtlCol="0">
            <a:spAutoFit/>
          </a:bodyPr>
          <a:lstStyle/>
          <a:p>
            <a:pPr algn="ctr">
              <a:lnSpc>
                <a:spcPts val="982"/>
              </a:lnSpc>
            </a:pPr>
            <a:r>
              <a:rPr lang="en-US" sz="1100" spc="-4" dirty="0">
                <a:solidFill>
                  <a:srgbClr val="2D2D2A"/>
                </a:solidFill>
                <a:latin typeface="Adobe Clean" panose="020B0503020404020204"/>
                <a:cs typeface="Arial"/>
              </a:rPr>
              <a:t>CRM</a:t>
            </a:r>
            <a:endParaRPr sz="1100" dirty="0">
              <a:solidFill>
                <a:srgbClr val="2D2D2A"/>
              </a:solidFill>
              <a:latin typeface="Adobe Clean" panose="020B0503020404020204"/>
              <a:cs typeface="Arial"/>
            </a:endParaRPr>
          </a:p>
        </p:txBody>
      </p:sp>
      <p:grpSp>
        <p:nvGrpSpPr>
          <p:cNvPr id="285" name="Group 284"/>
          <p:cNvGrpSpPr/>
          <p:nvPr/>
        </p:nvGrpSpPr>
        <p:grpSpPr>
          <a:xfrm>
            <a:off x="9417733" y="5413415"/>
            <a:ext cx="291503" cy="287301"/>
            <a:chOff x="533400" y="4724400"/>
            <a:chExt cx="291503" cy="287301"/>
          </a:xfrm>
        </p:grpSpPr>
        <p:sp>
          <p:nvSpPr>
            <p:cNvPr id="286" name="object 22"/>
            <p:cNvSpPr/>
            <p:nvPr/>
          </p:nvSpPr>
          <p:spPr>
            <a:xfrm>
              <a:off x="533687" y="4724400"/>
              <a:ext cx="290695" cy="84105"/>
            </a:xfrm>
            <a:custGeom>
              <a:avLst/>
              <a:gdLst/>
              <a:ahLst/>
              <a:cxnLst/>
              <a:rect l="l" t="t" r="r" b="b"/>
              <a:pathLst>
                <a:path w="323215" h="85725">
                  <a:moveTo>
                    <a:pt x="161480" y="0"/>
                  </a:moveTo>
                  <a:lnTo>
                    <a:pt x="102290" y="3103"/>
                  </a:lnTo>
                  <a:lnTo>
                    <a:pt x="60396" y="9469"/>
                  </a:lnTo>
                  <a:lnTo>
                    <a:pt x="22542" y="20907"/>
                  </a:lnTo>
                  <a:lnTo>
                    <a:pt x="0" y="43275"/>
                  </a:lnTo>
                  <a:lnTo>
                    <a:pt x="2159" y="49903"/>
                  </a:lnTo>
                  <a:lnTo>
                    <a:pt x="42687" y="71620"/>
                  </a:lnTo>
                  <a:lnTo>
                    <a:pt x="94551" y="81407"/>
                  </a:lnTo>
                  <a:lnTo>
                    <a:pt x="146224" y="85137"/>
                  </a:lnTo>
                  <a:lnTo>
                    <a:pt x="172186" y="85211"/>
                  </a:lnTo>
                  <a:lnTo>
                    <a:pt x="198183" y="84201"/>
                  </a:lnTo>
                  <a:lnTo>
                    <a:pt x="239950" y="80089"/>
                  </a:lnTo>
                  <a:lnTo>
                    <a:pt x="280479" y="71501"/>
                  </a:lnTo>
                  <a:lnTo>
                    <a:pt x="321057" y="49746"/>
                  </a:lnTo>
                  <a:lnTo>
                    <a:pt x="323135" y="43164"/>
                  </a:lnTo>
                  <a:lnTo>
                    <a:pt x="321474" y="36558"/>
                  </a:lnTo>
                  <a:lnTo>
                    <a:pt x="279800" y="13626"/>
                  </a:lnTo>
                  <a:lnTo>
                    <a:pt x="216360" y="2587"/>
                  </a:lnTo>
                  <a:lnTo>
                    <a:pt x="161480"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87" name="object 23"/>
            <p:cNvSpPr/>
            <p:nvPr/>
          </p:nvSpPr>
          <p:spPr>
            <a:xfrm>
              <a:off x="533400" y="4937564"/>
              <a:ext cx="291267" cy="74137"/>
            </a:xfrm>
            <a:custGeom>
              <a:avLst/>
              <a:gdLst/>
              <a:ahLst/>
              <a:cxnLst/>
              <a:rect l="l" t="t" r="r" b="b"/>
              <a:pathLst>
                <a:path w="323850" h="75564">
                  <a:moveTo>
                    <a:pt x="380" y="977"/>
                  </a:moveTo>
                  <a:lnTo>
                    <a:pt x="376" y="25311"/>
                  </a:lnTo>
                  <a:lnTo>
                    <a:pt x="253" y="30352"/>
                  </a:lnTo>
                  <a:lnTo>
                    <a:pt x="0" y="37769"/>
                  </a:lnTo>
                  <a:lnTo>
                    <a:pt x="4063" y="43357"/>
                  </a:lnTo>
                  <a:lnTo>
                    <a:pt x="42290" y="61544"/>
                  </a:lnTo>
                  <a:lnTo>
                    <a:pt x="98190" y="72150"/>
                  </a:lnTo>
                  <a:lnTo>
                    <a:pt x="150711" y="75432"/>
                  </a:lnTo>
                  <a:lnTo>
                    <a:pt x="183943" y="75206"/>
                  </a:lnTo>
                  <a:lnTo>
                    <a:pt x="250062" y="68681"/>
                  </a:lnTo>
                  <a:lnTo>
                    <a:pt x="293496" y="57762"/>
                  </a:lnTo>
                  <a:lnTo>
                    <a:pt x="323722" y="27978"/>
                  </a:lnTo>
                  <a:lnTo>
                    <a:pt x="323611" y="27363"/>
                  </a:lnTo>
                  <a:lnTo>
                    <a:pt x="166862" y="27363"/>
                  </a:lnTo>
                  <a:lnTo>
                    <a:pt x="144587" y="27145"/>
                  </a:lnTo>
                  <a:lnTo>
                    <a:pt x="100724" y="24396"/>
                  </a:lnTo>
                  <a:lnTo>
                    <a:pt x="58239" y="18266"/>
                  </a:lnTo>
                  <a:lnTo>
                    <a:pt x="18891" y="7392"/>
                  </a:lnTo>
                  <a:lnTo>
                    <a:pt x="380" y="977"/>
                  </a:lnTo>
                  <a:close/>
                </a:path>
                <a:path w="323850" h="75564">
                  <a:moveTo>
                    <a:pt x="323468" y="0"/>
                  </a:moveTo>
                  <a:lnTo>
                    <a:pt x="319277" y="1816"/>
                  </a:lnTo>
                  <a:lnTo>
                    <a:pt x="315848" y="3492"/>
                  </a:lnTo>
                  <a:lnTo>
                    <a:pt x="312165" y="4889"/>
                  </a:lnTo>
                  <a:lnTo>
                    <a:pt x="263175" y="18772"/>
                  </a:lnTo>
                  <a:lnTo>
                    <a:pt x="211327" y="25311"/>
                  </a:lnTo>
                  <a:lnTo>
                    <a:pt x="166862" y="27363"/>
                  </a:lnTo>
                  <a:lnTo>
                    <a:pt x="323611" y="27363"/>
                  </a:lnTo>
                  <a:lnTo>
                    <a:pt x="323392" y="26149"/>
                  </a:lnTo>
                  <a:lnTo>
                    <a:pt x="323468"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88" name="object 24"/>
            <p:cNvSpPr/>
            <p:nvPr/>
          </p:nvSpPr>
          <p:spPr>
            <a:xfrm>
              <a:off x="533636" y="4802149"/>
              <a:ext cx="291267" cy="74137"/>
            </a:xfrm>
            <a:custGeom>
              <a:avLst/>
              <a:gdLst/>
              <a:ahLst/>
              <a:cxnLst/>
              <a:rect l="l" t="t" r="r" b="b"/>
              <a:pathLst>
                <a:path w="323850" h="75564">
                  <a:moveTo>
                    <a:pt x="245" y="253"/>
                  </a:moveTo>
                  <a:lnTo>
                    <a:pt x="118" y="888"/>
                  </a:lnTo>
                  <a:lnTo>
                    <a:pt x="0" y="27289"/>
                  </a:lnTo>
                  <a:lnTo>
                    <a:pt x="245" y="32892"/>
                  </a:lnTo>
                  <a:lnTo>
                    <a:pt x="39631" y="60669"/>
                  </a:lnTo>
                  <a:lnTo>
                    <a:pt x="90786" y="70915"/>
                  </a:lnTo>
                  <a:lnTo>
                    <a:pt x="148837" y="75085"/>
                  </a:lnTo>
                  <a:lnTo>
                    <a:pt x="178172" y="74968"/>
                  </a:lnTo>
                  <a:lnTo>
                    <a:pt x="221749" y="72259"/>
                  </a:lnTo>
                  <a:lnTo>
                    <a:pt x="264659" y="65455"/>
                  </a:lnTo>
                  <a:lnTo>
                    <a:pt x="311776" y="48513"/>
                  </a:lnTo>
                  <a:lnTo>
                    <a:pt x="323841" y="37591"/>
                  </a:lnTo>
                  <a:lnTo>
                    <a:pt x="323460" y="29971"/>
                  </a:lnTo>
                  <a:lnTo>
                    <a:pt x="323380" y="27289"/>
                  </a:lnTo>
                  <a:lnTo>
                    <a:pt x="154725" y="27289"/>
                  </a:lnTo>
                  <a:lnTo>
                    <a:pt x="124219" y="26160"/>
                  </a:lnTo>
                  <a:lnTo>
                    <a:pt x="69670" y="20242"/>
                  </a:lnTo>
                  <a:lnTo>
                    <a:pt x="23371" y="9261"/>
                  </a:lnTo>
                  <a:lnTo>
                    <a:pt x="1642" y="380"/>
                  </a:lnTo>
                  <a:lnTo>
                    <a:pt x="1007" y="380"/>
                  </a:lnTo>
                  <a:lnTo>
                    <a:pt x="245" y="253"/>
                  </a:lnTo>
                  <a:close/>
                </a:path>
                <a:path w="323850" h="75564">
                  <a:moveTo>
                    <a:pt x="322825" y="0"/>
                  </a:moveTo>
                  <a:lnTo>
                    <a:pt x="318507" y="1904"/>
                  </a:lnTo>
                  <a:lnTo>
                    <a:pt x="314443" y="3809"/>
                  </a:lnTo>
                  <a:lnTo>
                    <a:pt x="310379" y="5460"/>
                  </a:lnTo>
                  <a:lnTo>
                    <a:pt x="264326" y="18367"/>
                  </a:lnTo>
                  <a:lnTo>
                    <a:pt x="215891" y="24891"/>
                  </a:lnTo>
                  <a:lnTo>
                    <a:pt x="154725" y="27289"/>
                  </a:lnTo>
                  <a:lnTo>
                    <a:pt x="323380" y="27289"/>
                  </a:lnTo>
                  <a:lnTo>
                    <a:pt x="323260" y="23250"/>
                  </a:lnTo>
                  <a:lnTo>
                    <a:pt x="323079" y="1269"/>
                  </a:lnTo>
                  <a:lnTo>
                    <a:pt x="322825" y="0"/>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sp>
          <p:nvSpPr>
            <p:cNvPr id="289" name="object 25"/>
            <p:cNvSpPr/>
            <p:nvPr/>
          </p:nvSpPr>
          <p:spPr>
            <a:xfrm>
              <a:off x="533515" y="4869770"/>
              <a:ext cx="290695" cy="74137"/>
            </a:xfrm>
            <a:custGeom>
              <a:avLst/>
              <a:gdLst/>
              <a:ahLst/>
              <a:cxnLst/>
              <a:rect l="l" t="t" r="r" b="b"/>
              <a:pathLst>
                <a:path w="323215" h="75564">
                  <a:moveTo>
                    <a:pt x="253" y="0"/>
                  </a:moveTo>
                  <a:lnTo>
                    <a:pt x="221" y="23735"/>
                  </a:lnTo>
                  <a:lnTo>
                    <a:pt x="0" y="28803"/>
                  </a:lnTo>
                  <a:lnTo>
                    <a:pt x="690" y="35276"/>
                  </a:lnTo>
                  <a:lnTo>
                    <a:pt x="33639" y="58778"/>
                  </a:lnTo>
                  <a:lnTo>
                    <a:pt x="86512" y="70442"/>
                  </a:lnTo>
                  <a:lnTo>
                    <a:pt x="151318" y="75218"/>
                  </a:lnTo>
                  <a:lnTo>
                    <a:pt x="184149" y="74828"/>
                  </a:lnTo>
                  <a:lnTo>
                    <a:pt x="228361" y="71596"/>
                  </a:lnTo>
                  <a:lnTo>
                    <a:pt x="271525" y="64058"/>
                  </a:lnTo>
                  <a:lnTo>
                    <a:pt x="311911" y="48526"/>
                  </a:lnTo>
                  <a:lnTo>
                    <a:pt x="322960" y="34823"/>
                  </a:lnTo>
                  <a:lnTo>
                    <a:pt x="323224" y="27458"/>
                  </a:lnTo>
                  <a:lnTo>
                    <a:pt x="158529" y="27458"/>
                  </a:lnTo>
                  <a:lnTo>
                    <a:pt x="127126" y="26428"/>
                  </a:lnTo>
                  <a:lnTo>
                    <a:pt x="94122" y="23735"/>
                  </a:lnTo>
                  <a:lnTo>
                    <a:pt x="61785" y="19034"/>
                  </a:lnTo>
                  <a:lnTo>
                    <a:pt x="30400" y="11423"/>
                  </a:lnTo>
                  <a:lnTo>
                    <a:pt x="253" y="0"/>
                  </a:lnTo>
                  <a:close/>
                </a:path>
                <a:path w="323215" h="75564">
                  <a:moveTo>
                    <a:pt x="323214" y="139"/>
                  </a:moveTo>
                  <a:lnTo>
                    <a:pt x="322198" y="558"/>
                  </a:lnTo>
                  <a:lnTo>
                    <a:pt x="321690" y="698"/>
                  </a:lnTo>
                  <a:lnTo>
                    <a:pt x="321309" y="838"/>
                  </a:lnTo>
                  <a:lnTo>
                    <a:pt x="270232" y="17397"/>
                  </a:lnTo>
                  <a:lnTo>
                    <a:pt x="221049" y="24699"/>
                  </a:lnTo>
                  <a:lnTo>
                    <a:pt x="158529" y="27458"/>
                  </a:lnTo>
                  <a:lnTo>
                    <a:pt x="323224" y="27458"/>
                  </a:lnTo>
                  <a:lnTo>
                    <a:pt x="323214" y="139"/>
                  </a:lnTo>
                  <a:close/>
                </a:path>
              </a:pathLst>
            </a:custGeom>
            <a:solidFill>
              <a:srgbClr val="4D4E5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rgbClr val="2D2D2A"/>
                </a:solidFill>
                <a:effectLst/>
                <a:uLnTx/>
                <a:uFillTx/>
              </a:endParaRPr>
            </a:p>
          </p:txBody>
        </p:sp>
      </p:grpSp>
      <p:sp>
        <p:nvSpPr>
          <p:cNvPr id="290" name="object 38"/>
          <p:cNvSpPr txBox="1"/>
          <p:nvPr/>
        </p:nvSpPr>
        <p:spPr>
          <a:xfrm>
            <a:off x="9161663" y="5818749"/>
            <a:ext cx="826208" cy="128240"/>
          </a:xfrm>
          <a:prstGeom prst="rect">
            <a:avLst/>
          </a:prstGeom>
        </p:spPr>
        <p:txBody>
          <a:bodyPr vert="horz" wrap="square" lIns="0" tIns="0" rIns="0" bIns="0" rtlCol="0">
            <a:spAutoFit/>
          </a:bodyPr>
          <a:lstStyle/>
          <a:p>
            <a:pPr algn="ctr">
              <a:lnSpc>
                <a:spcPts val="982"/>
              </a:lnSpc>
            </a:pPr>
            <a:r>
              <a:rPr lang="en-US" sz="1100" spc="-4" dirty="0">
                <a:solidFill>
                  <a:srgbClr val="2D2D2A"/>
                </a:solidFill>
                <a:latin typeface="Adobe Clean" panose="020B0503020404020204"/>
                <a:cs typeface="Arial"/>
              </a:rPr>
              <a:t>Other Data</a:t>
            </a:r>
            <a:endParaRPr sz="1100" dirty="0">
              <a:solidFill>
                <a:srgbClr val="2D2D2A"/>
              </a:solidFill>
              <a:latin typeface="Adobe Clean" panose="020B0503020404020204"/>
              <a:cs typeface="Arial"/>
            </a:endParaRPr>
          </a:p>
        </p:txBody>
      </p:sp>
      <p:sp>
        <p:nvSpPr>
          <p:cNvPr id="291" name="Rectangle 290"/>
          <p:cNvSpPr/>
          <p:nvPr/>
        </p:nvSpPr>
        <p:spPr>
          <a:xfrm>
            <a:off x="11010266" y="5565301"/>
            <a:ext cx="1181734" cy="461665"/>
          </a:xfrm>
          <a:prstGeom prst="rect">
            <a:avLst/>
          </a:prstGeom>
        </p:spPr>
        <p:txBody>
          <a:bodyPr wrap="none">
            <a:spAutoFit/>
          </a:bodyPr>
          <a:lstStyle/>
          <a:p>
            <a:r>
              <a:rPr lang="en-US" sz="1200" dirty="0">
                <a:solidFill>
                  <a:srgbClr val="2D2D2A"/>
                </a:solidFill>
                <a:latin typeface="Adobe Clean"/>
              </a:rPr>
              <a:t>Single Source </a:t>
            </a:r>
          </a:p>
          <a:p>
            <a:r>
              <a:rPr lang="en-US" sz="1200" dirty="0">
                <a:solidFill>
                  <a:srgbClr val="2D2D2A"/>
                </a:solidFill>
                <a:latin typeface="Adobe Clean"/>
              </a:rPr>
              <a:t>of Truth</a:t>
            </a:r>
            <a:endParaRPr lang="en-US" sz="1200" dirty="0">
              <a:solidFill>
                <a:srgbClr val="2D2D2A"/>
              </a:solidFill>
              <a:latin typeface="Georgia"/>
            </a:endParaRPr>
          </a:p>
        </p:txBody>
      </p:sp>
      <p:sp>
        <p:nvSpPr>
          <p:cNvPr id="292" name="Arrow: Striped Right 291"/>
          <p:cNvSpPr/>
          <p:nvPr/>
        </p:nvSpPr>
        <p:spPr>
          <a:xfrm rot="16200000">
            <a:off x="11239423" y="5122463"/>
            <a:ext cx="440502" cy="417418"/>
          </a:xfrm>
          <a:prstGeom prst="stripedRightArrow">
            <a:avLst/>
          </a:prstGeom>
          <a:solidFill>
            <a:srgbClr val="ADCDE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293" name="Arrow: Striped Right 292"/>
          <p:cNvSpPr/>
          <p:nvPr/>
        </p:nvSpPr>
        <p:spPr>
          <a:xfrm rot="16200000">
            <a:off x="11246733" y="3840494"/>
            <a:ext cx="440502" cy="417418"/>
          </a:xfrm>
          <a:prstGeom prst="stripedRightArrow">
            <a:avLst/>
          </a:prstGeom>
          <a:solidFill>
            <a:srgbClr val="ADCDE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294" name="Arrow: Striped Right 293"/>
          <p:cNvSpPr/>
          <p:nvPr/>
        </p:nvSpPr>
        <p:spPr>
          <a:xfrm rot="16200000">
            <a:off x="11205290" y="2397692"/>
            <a:ext cx="440502" cy="417418"/>
          </a:xfrm>
          <a:prstGeom prst="stripedRightArrow">
            <a:avLst/>
          </a:prstGeom>
          <a:solidFill>
            <a:srgbClr val="ADCDE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296" name="Rectangle 295"/>
          <p:cNvSpPr/>
          <p:nvPr/>
        </p:nvSpPr>
        <p:spPr>
          <a:xfrm>
            <a:off x="11038361" y="4460648"/>
            <a:ext cx="1049198" cy="276999"/>
          </a:xfrm>
          <a:prstGeom prst="rect">
            <a:avLst/>
          </a:prstGeom>
        </p:spPr>
        <p:txBody>
          <a:bodyPr wrap="none">
            <a:spAutoFit/>
          </a:bodyPr>
          <a:lstStyle/>
          <a:p>
            <a:r>
              <a:rPr lang="en-US" sz="1200" dirty="0">
                <a:solidFill>
                  <a:srgbClr val="2D2D2A"/>
                </a:solidFill>
                <a:latin typeface="Adobe Clean"/>
              </a:rPr>
              <a:t>Microservices</a:t>
            </a:r>
            <a:endParaRPr lang="en-US" sz="1200" dirty="0">
              <a:solidFill>
                <a:srgbClr val="2D2D2A"/>
              </a:solidFill>
              <a:latin typeface="Georgia"/>
            </a:endParaRPr>
          </a:p>
        </p:txBody>
      </p:sp>
      <p:sp>
        <p:nvSpPr>
          <p:cNvPr id="297" name="Rectangle 296"/>
          <p:cNvSpPr/>
          <p:nvPr/>
        </p:nvSpPr>
        <p:spPr>
          <a:xfrm>
            <a:off x="10921326" y="3018901"/>
            <a:ext cx="1021946" cy="461665"/>
          </a:xfrm>
          <a:prstGeom prst="rect">
            <a:avLst/>
          </a:prstGeom>
        </p:spPr>
        <p:txBody>
          <a:bodyPr wrap="none">
            <a:spAutoFit/>
          </a:bodyPr>
          <a:lstStyle/>
          <a:p>
            <a:r>
              <a:rPr lang="en-US" sz="1200" dirty="0">
                <a:solidFill>
                  <a:srgbClr val="2D2D2A"/>
                </a:solidFill>
                <a:latin typeface="Adobe Clean"/>
              </a:rPr>
              <a:t>Content </a:t>
            </a:r>
          </a:p>
          <a:p>
            <a:r>
              <a:rPr lang="en-US" sz="1200" dirty="0">
                <a:solidFill>
                  <a:srgbClr val="2D2D2A"/>
                </a:solidFill>
                <a:latin typeface="Adobe Clean"/>
              </a:rPr>
              <a:t>Management</a:t>
            </a:r>
          </a:p>
        </p:txBody>
      </p:sp>
      <p:sp>
        <p:nvSpPr>
          <p:cNvPr id="298" name="Rectangle 297"/>
          <p:cNvSpPr/>
          <p:nvPr/>
        </p:nvSpPr>
        <p:spPr>
          <a:xfrm>
            <a:off x="10928508" y="1552762"/>
            <a:ext cx="1035503" cy="646331"/>
          </a:xfrm>
          <a:prstGeom prst="rect">
            <a:avLst/>
          </a:prstGeom>
        </p:spPr>
        <p:txBody>
          <a:bodyPr wrap="square">
            <a:spAutoFit/>
          </a:bodyPr>
          <a:lstStyle/>
          <a:p>
            <a:r>
              <a:rPr lang="en-US" sz="1200" dirty="0">
                <a:solidFill>
                  <a:srgbClr val="2D2D2A"/>
                </a:solidFill>
                <a:latin typeface="Adobe Clean"/>
              </a:rPr>
              <a:t>Personalized omnichannel experiences</a:t>
            </a:r>
          </a:p>
        </p:txBody>
      </p:sp>
      <p:sp>
        <p:nvSpPr>
          <p:cNvPr id="300" name="Rectangle 299">
            <a:extLst>
              <a:ext uri="{FF2B5EF4-FFF2-40B4-BE49-F238E27FC236}">
                <a16:creationId xmlns:a16="http://schemas.microsoft.com/office/drawing/2014/main" id="{4D2FB96E-82AD-4E4C-83B6-04DA44268073}"/>
              </a:ext>
            </a:extLst>
          </p:cNvPr>
          <p:cNvSpPr/>
          <p:nvPr/>
        </p:nvSpPr>
        <p:spPr>
          <a:xfrm>
            <a:off x="0" y="1481968"/>
            <a:ext cx="1557877" cy="1015663"/>
          </a:xfrm>
          <a:prstGeom prst="rect">
            <a:avLst/>
          </a:prstGeom>
        </p:spPr>
        <p:txBody>
          <a:bodyPr wrap="square">
            <a:spAutoFit/>
          </a:bodyPr>
          <a:lstStyle/>
          <a:p>
            <a:r>
              <a:rPr lang="en-US" sz="1200" b="1" dirty="0">
                <a:solidFill>
                  <a:srgbClr val="2D2D2A"/>
                </a:solidFill>
                <a:latin typeface="Adobe Clean"/>
              </a:rPr>
              <a:t>UI:</a:t>
            </a:r>
          </a:p>
          <a:p>
            <a:endParaRPr lang="en-US" sz="1200" b="1" dirty="0">
              <a:solidFill>
                <a:srgbClr val="2D2D2A"/>
              </a:solidFill>
              <a:latin typeface="Adobe Clean"/>
            </a:endParaRPr>
          </a:p>
          <a:p>
            <a:r>
              <a:rPr lang="en-US" sz="1200" dirty="0">
                <a:solidFill>
                  <a:srgbClr val="2D2D2A"/>
                </a:solidFill>
                <a:latin typeface="Adobe Clean"/>
              </a:rPr>
              <a:t>React + Redux / </a:t>
            </a:r>
          </a:p>
          <a:p>
            <a:r>
              <a:rPr lang="en-US" sz="1200" dirty="0">
                <a:solidFill>
                  <a:srgbClr val="2D2D2A"/>
                </a:solidFill>
                <a:latin typeface="Adobe Clean"/>
              </a:rPr>
              <a:t>Angular / Android / iOS</a:t>
            </a:r>
          </a:p>
        </p:txBody>
      </p:sp>
      <p:sp>
        <p:nvSpPr>
          <p:cNvPr id="301" name="Rectangle 300">
            <a:extLst>
              <a:ext uri="{FF2B5EF4-FFF2-40B4-BE49-F238E27FC236}">
                <a16:creationId xmlns:a16="http://schemas.microsoft.com/office/drawing/2014/main" id="{322EC5B5-EFB6-41F8-B74D-ACA2B647D2AF}"/>
              </a:ext>
            </a:extLst>
          </p:cNvPr>
          <p:cNvSpPr/>
          <p:nvPr/>
        </p:nvSpPr>
        <p:spPr>
          <a:xfrm>
            <a:off x="-1" y="2702305"/>
            <a:ext cx="1600675" cy="1015663"/>
          </a:xfrm>
          <a:prstGeom prst="rect">
            <a:avLst/>
          </a:prstGeom>
        </p:spPr>
        <p:txBody>
          <a:bodyPr wrap="square">
            <a:spAutoFit/>
          </a:bodyPr>
          <a:lstStyle/>
          <a:p>
            <a:r>
              <a:rPr lang="en-US" sz="1200" b="1" dirty="0">
                <a:solidFill>
                  <a:srgbClr val="2D2D2A"/>
                </a:solidFill>
                <a:latin typeface="Adobe Clean"/>
              </a:rPr>
              <a:t>CMS:</a:t>
            </a:r>
          </a:p>
          <a:p>
            <a:endParaRPr lang="en-US" sz="1200" b="1" dirty="0">
              <a:solidFill>
                <a:srgbClr val="2D2D2A"/>
              </a:solidFill>
              <a:latin typeface="Adobe Clean"/>
            </a:endParaRPr>
          </a:p>
          <a:p>
            <a:r>
              <a:rPr lang="en-US" sz="1200" dirty="0">
                <a:solidFill>
                  <a:srgbClr val="2D2D2A"/>
                </a:solidFill>
                <a:latin typeface="Adobe Clean"/>
              </a:rPr>
              <a:t>AEM / Alfresco / Oracle / Sitecore / Office 365 / Liferay</a:t>
            </a:r>
          </a:p>
        </p:txBody>
      </p:sp>
      <p:sp>
        <p:nvSpPr>
          <p:cNvPr id="302" name="Rectangle 301">
            <a:extLst>
              <a:ext uri="{FF2B5EF4-FFF2-40B4-BE49-F238E27FC236}">
                <a16:creationId xmlns:a16="http://schemas.microsoft.com/office/drawing/2014/main" id="{72C86FE6-3BBF-464D-822C-5683394609A1}"/>
              </a:ext>
            </a:extLst>
          </p:cNvPr>
          <p:cNvSpPr/>
          <p:nvPr/>
        </p:nvSpPr>
        <p:spPr>
          <a:xfrm>
            <a:off x="0" y="4157638"/>
            <a:ext cx="1609611" cy="830997"/>
          </a:xfrm>
          <a:prstGeom prst="rect">
            <a:avLst/>
          </a:prstGeom>
        </p:spPr>
        <p:txBody>
          <a:bodyPr wrap="square">
            <a:spAutoFit/>
          </a:bodyPr>
          <a:lstStyle/>
          <a:p>
            <a:r>
              <a:rPr lang="en-US" sz="1200" b="1" dirty="0">
                <a:solidFill>
                  <a:srgbClr val="2D2D2A"/>
                </a:solidFill>
                <a:latin typeface="Adobe Clean"/>
              </a:rPr>
              <a:t>Microservices:</a:t>
            </a:r>
          </a:p>
          <a:p>
            <a:r>
              <a:rPr lang="en-US" sz="1200" dirty="0">
                <a:solidFill>
                  <a:srgbClr val="2D2D2A"/>
                </a:solidFill>
                <a:latin typeface="Adobe Clean"/>
              </a:rPr>
              <a:t>Spring Cloud / WildFly / Mulesoft / OSGi / .NET / NodeJS</a:t>
            </a:r>
          </a:p>
        </p:txBody>
      </p:sp>
      <p:sp>
        <p:nvSpPr>
          <p:cNvPr id="303" name="Rectangle 302">
            <a:extLst>
              <a:ext uri="{FF2B5EF4-FFF2-40B4-BE49-F238E27FC236}">
                <a16:creationId xmlns:a16="http://schemas.microsoft.com/office/drawing/2014/main" id="{E78F4713-9BB0-45F4-AF10-2AC85151BAF8}"/>
              </a:ext>
            </a:extLst>
          </p:cNvPr>
          <p:cNvSpPr/>
          <p:nvPr/>
        </p:nvSpPr>
        <p:spPr>
          <a:xfrm>
            <a:off x="0" y="5029200"/>
            <a:ext cx="1557877" cy="461665"/>
          </a:xfrm>
          <a:prstGeom prst="rect">
            <a:avLst/>
          </a:prstGeom>
        </p:spPr>
        <p:txBody>
          <a:bodyPr wrap="square">
            <a:spAutoFit/>
          </a:bodyPr>
          <a:lstStyle/>
          <a:p>
            <a:r>
              <a:rPr lang="en-US" sz="1200" b="1" dirty="0">
                <a:solidFill>
                  <a:srgbClr val="2D2D2A"/>
                </a:solidFill>
                <a:latin typeface="Adobe Clean"/>
              </a:rPr>
              <a:t>Messaging: </a:t>
            </a:r>
          </a:p>
          <a:p>
            <a:r>
              <a:rPr lang="en-US" sz="1200" dirty="0">
                <a:solidFill>
                  <a:srgbClr val="2D2D2A"/>
                </a:solidFill>
                <a:latin typeface="Adobe Clean"/>
              </a:rPr>
              <a:t>Kafka / Amazon SQS</a:t>
            </a:r>
          </a:p>
        </p:txBody>
      </p:sp>
      <p:sp>
        <p:nvSpPr>
          <p:cNvPr id="304" name="Rectangle 303">
            <a:extLst>
              <a:ext uri="{FF2B5EF4-FFF2-40B4-BE49-F238E27FC236}">
                <a16:creationId xmlns:a16="http://schemas.microsoft.com/office/drawing/2014/main" id="{F320714C-BA2F-4EFD-BCC7-59457C5BC1F8}"/>
              </a:ext>
            </a:extLst>
          </p:cNvPr>
          <p:cNvSpPr/>
          <p:nvPr/>
        </p:nvSpPr>
        <p:spPr>
          <a:xfrm>
            <a:off x="0" y="5638800"/>
            <a:ext cx="1651803" cy="646331"/>
          </a:xfrm>
          <a:prstGeom prst="rect">
            <a:avLst/>
          </a:prstGeom>
        </p:spPr>
        <p:txBody>
          <a:bodyPr wrap="square">
            <a:spAutoFit/>
          </a:bodyPr>
          <a:lstStyle/>
          <a:p>
            <a:r>
              <a:rPr lang="en-US" sz="1200" b="1" dirty="0">
                <a:solidFill>
                  <a:srgbClr val="2D2D2A"/>
                </a:solidFill>
                <a:latin typeface="Adobe Clean"/>
              </a:rPr>
              <a:t>Data Lake: </a:t>
            </a:r>
          </a:p>
          <a:p>
            <a:r>
              <a:rPr lang="en-US" sz="1200" dirty="0">
                <a:solidFill>
                  <a:srgbClr val="2D2D2A"/>
                </a:solidFill>
                <a:latin typeface="Adobe Clean"/>
              </a:rPr>
              <a:t>MongoDB / CouchDB / Hbase + Hadoop</a:t>
            </a:r>
          </a:p>
        </p:txBody>
      </p:sp>
    </p:spTree>
    <p:extLst>
      <p:ext uri="{BB962C8B-B14F-4D97-AF65-F5344CB8AC3E}">
        <p14:creationId xmlns:p14="http://schemas.microsoft.com/office/powerpoint/2010/main" val="4245762328"/>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Multi-bank Personal Finance Management</a:t>
            </a:r>
            <a:endParaRPr lang="en-US" dirty="0"/>
          </a:p>
        </p:txBody>
      </p:sp>
      <p:sp>
        <p:nvSpPr>
          <p:cNvPr id="8" name="Text Placeholder 7">
            <a:extLst>
              <a:ext uri="{FF2B5EF4-FFF2-40B4-BE49-F238E27FC236}">
                <a16:creationId xmlns:a16="http://schemas.microsoft.com/office/drawing/2014/main" id="{CC102D9A-BB7E-4413-9E20-1291A595A0C7}"/>
              </a:ext>
            </a:extLst>
          </p:cNvPr>
          <p:cNvSpPr>
            <a:spLocks noGrp="1"/>
          </p:cNvSpPr>
          <p:nvPr>
            <p:ph type="body" idx="15"/>
          </p:nvPr>
        </p:nvSpPr>
        <p:spPr/>
        <p:txBody>
          <a:bodyPr/>
          <a:lstStyle/>
          <a:p>
            <a:r>
              <a:rPr lang="en-US" dirty="0"/>
              <a:t>Vsurf banking experience</a:t>
            </a:r>
          </a:p>
        </p:txBody>
      </p:sp>
      <p:sp>
        <p:nvSpPr>
          <p:cNvPr id="7" name="Content Placeholder 6">
            <a:extLst>
              <a:ext uri="{FF2B5EF4-FFF2-40B4-BE49-F238E27FC236}">
                <a16:creationId xmlns:a16="http://schemas.microsoft.com/office/drawing/2014/main" id="{3C9BE83D-145F-4D72-9AFD-B127119885EB}"/>
              </a:ext>
            </a:extLst>
          </p:cNvPr>
          <p:cNvSpPr>
            <a:spLocks noGrp="1"/>
          </p:cNvSpPr>
          <p:nvPr>
            <p:ph idx="1"/>
          </p:nvPr>
        </p:nvSpPr>
        <p:spPr>
          <a:xfrm>
            <a:off x="304800" y="1524006"/>
            <a:ext cx="4572000" cy="4875211"/>
          </a:xfrm>
        </p:spPr>
        <p:txBody>
          <a:bodyPr/>
          <a:lstStyle/>
          <a:p>
            <a:pPr>
              <a:buFont typeface="Wingdings" panose="05000000000000000000" pitchFamily="2" charset="2"/>
              <a:buChar char="ü"/>
            </a:pPr>
            <a:r>
              <a:rPr lang="en-US" sz="1400" b="0" dirty="0">
                <a:solidFill>
                  <a:schemeClr val="tx1"/>
                </a:solidFill>
              </a:rPr>
              <a:t>Wizards and Calculators to offer direct financial advice at the most important moments</a:t>
            </a:r>
          </a:p>
          <a:p>
            <a:pPr>
              <a:buFont typeface="Wingdings" panose="05000000000000000000" pitchFamily="2" charset="2"/>
              <a:buChar char="ü"/>
            </a:pPr>
            <a:endParaRPr lang="en-US" sz="1400" b="0" dirty="0">
              <a:solidFill>
                <a:schemeClr val="tx1"/>
              </a:solidFill>
            </a:endParaRPr>
          </a:p>
          <a:p>
            <a:pPr>
              <a:buFont typeface="Wingdings" panose="05000000000000000000" pitchFamily="2" charset="2"/>
              <a:buChar char="ü"/>
            </a:pPr>
            <a:r>
              <a:rPr lang="en-US" sz="1400" b="0" dirty="0">
                <a:solidFill>
                  <a:schemeClr val="tx1"/>
                </a:solidFill>
              </a:rPr>
              <a:t>Personalized promotions that are relevant to life-events / stages</a:t>
            </a:r>
          </a:p>
          <a:p>
            <a:pPr>
              <a:buFont typeface="Wingdings" panose="05000000000000000000" pitchFamily="2" charset="2"/>
              <a:buChar char="ü"/>
            </a:pPr>
            <a:endParaRPr lang="en-US" sz="1400" b="0" dirty="0">
              <a:solidFill>
                <a:schemeClr val="tx1"/>
              </a:solidFill>
            </a:endParaRPr>
          </a:p>
          <a:p>
            <a:pPr>
              <a:buFont typeface="Wingdings" panose="05000000000000000000" pitchFamily="2" charset="2"/>
              <a:buChar char="ü"/>
            </a:pPr>
            <a:r>
              <a:rPr lang="en-US" sz="1400" b="0" dirty="0">
                <a:solidFill>
                  <a:schemeClr val="tx1"/>
                </a:solidFill>
              </a:rPr>
              <a:t>Aggregate view of funds across banks</a:t>
            </a:r>
          </a:p>
          <a:p>
            <a:pPr>
              <a:buFont typeface="Wingdings" panose="05000000000000000000" pitchFamily="2" charset="2"/>
              <a:buChar char="ü"/>
            </a:pPr>
            <a:endParaRPr lang="en-US" sz="1400" b="0" dirty="0">
              <a:solidFill>
                <a:schemeClr val="tx1"/>
              </a:solidFill>
            </a:endParaRPr>
          </a:p>
          <a:p>
            <a:pPr>
              <a:buFont typeface="Wingdings" panose="05000000000000000000" pitchFamily="2" charset="2"/>
              <a:buChar char="ü"/>
            </a:pPr>
            <a:r>
              <a:rPr lang="en-US" sz="1400" b="0" dirty="0">
                <a:solidFill>
                  <a:schemeClr val="tx1"/>
                </a:solidFill>
              </a:rPr>
              <a:t>Wizards and Calculators to offer direct financial advice at the most important moments</a:t>
            </a:r>
          </a:p>
          <a:p>
            <a:pPr>
              <a:buFont typeface="Wingdings" panose="05000000000000000000" pitchFamily="2" charset="2"/>
              <a:buChar char="ü"/>
            </a:pPr>
            <a:endParaRPr lang="en-US" sz="1400" b="0" dirty="0">
              <a:solidFill>
                <a:schemeClr val="tx1"/>
              </a:solidFill>
            </a:endParaRPr>
          </a:p>
          <a:p>
            <a:pPr>
              <a:buFont typeface="Wingdings" panose="05000000000000000000" pitchFamily="2" charset="2"/>
              <a:buChar char="ü"/>
            </a:pPr>
            <a:r>
              <a:rPr lang="en-US" sz="1400" b="0" dirty="0">
                <a:solidFill>
                  <a:schemeClr val="tx1"/>
                </a:solidFill>
              </a:rPr>
              <a:t>Personalized promotions that are relevant to life-events / stages</a:t>
            </a:r>
          </a:p>
          <a:p>
            <a:pPr>
              <a:buFont typeface="Wingdings" panose="05000000000000000000" pitchFamily="2" charset="2"/>
              <a:buChar char="ü"/>
            </a:pPr>
            <a:endParaRPr lang="en-US" sz="1400" b="0" dirty="0">
              <a:solidFill>
                <a:schemeClr val="tx1"/>
              </a:solidFill>
            </a:endParaRPr>
          </a:p>
          <a:p>
            <a:pPr>
              <a:buFont typeface="Wingdings" panose="05000000000000000000" pitchFamily="2" charset="2"/>
              <a:buChar char="ü"/>
            </a:pPr>
            <a:r>
              <a:rPr lang="en-US" sz="1400" b="0" dirty="0">
                <a:solidFill>
                  <a:schemeClr val="tx1"/>
                </a:solidFill>
              </a:rPr>
              <a:t>Aggregate view of funds across banks</a:t>
            </a:r>
          </a:p>
        </p:txBody>
      </p:sp>
      <p:sp>
        <p:nvSpPr>
          <p:cNvPr id="9" name="Rectangle 8"/>
          <p:cNvSpPr/>
          <p:nvPr/>
        </p:nvSpPr>
        <p:spPr>
          <a:xfrm>
            <a:off x="5181600" y="5564320"/>
            <a:ext cx="6781800" cy="338554"/>
          </a:xfrm>
          <a:prstGeom prst="rect">
            <a:avLst/>
          </a:prstGeom>
        </p:spPr>
        <p:txBody>
          <a:bodyPr wrap="square">
            <a:spAutoFit/>
          </a:bodyPr>
          <a:lstStyle/>
          <a:p>
            <a:r>
              <a:rPr lang="en-US" sz="1600" dirty="0"/>
              <a:t>Orchestration for acquiring premium customers of other banks (For Marketers)</a:t>
            </a:r>
          </a:p>
        </p:txBody>
      </p:sp>
      <p:pic>
        <p:nvPicPr>
          <p:cNvPr id="11" name="Picture 10">
            <a:extLst>
              <a:ext uri="{FF2B5EF4-FFF2-40B4-BE49-F238E27FC236}">
                <a16:creationId xmlns:a16="http://schemas.microsoft.com/office/drawing/2014/main" id="{BAD9D4C0-6ACE-4D36-AFA7-AD70C0EB6418}"/>
              </a:ext>
            </a:extLst>
          </p:cNvPr>
          <p:cNvPicPr>
            <a:picLocks noChangeAspect="1"/>
          </p:cNvPicPr>
          <p:nvPr/>
        </p:nvPicPr>
        <p:blipFill>
          <a:blip r:embed="rId2"/>
          <a:stretch>
            <a:fillRect/>
          </a:stretch>
        </p:blipFill>
        <p:spPr>
          <a:xfrm>
            <a:off x="5257800" y="1066800"/>
            <a:ext cx="6400800" cy="4352101"/>
          </a:xfrm>
          <a:prstGeom prst="rect">
            <a:avLst/>
          </a:prstGeom>
        </p:spPr>
      </p:pic>
    </p:spTree>
    <p:extLst>
      <p:ext uri="{BB962C8B-B14F-4D97-AF65-F5344CB8AC3E}">
        <p14:creationId xmlns:p14="http://schemas.microsoft.com/office/powerpoint/2010/main" val="408242850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 payments</a:t>
            </a:r>
          </a:p>
        </p:txBody>
      </p:sp>
      <p:sp>
        <p:nvSpPr>
          <p:cNvPr id="7" name="Text Placeholder 6">
            <a:extLst>
              <a:ext uri="{FF2B5EF4-FFF2-40B4-BE49-F238E27FC236}">
                <a16:creationId xmlns:a16="http://schemas.microsoft.com/office/drawing/2014/main" id="{7E30BCF8-C73D-40D8-BE3F-31638B728E21}"/>
              </a:ext>
            </a:extLst>
          </p:cNvPr>
          <p:cNvSpPr>
            <a:spLocks noGrp="1"/>
          </p:cNvSpPr>
          <p:nvPr>
            <p:ph type="body" idx="15"/>
          </p:nvPr>
        </p:nvSpPr>
        <p:spPr/>
        <p:txBody>
          <a:bodyPr/>
          <a:lstStyle/>
          <a:p>
            <a:r>
              <a:rPr lang="en-US" dirty="0"/>
              <a:t>Vsurf banking experience</a:t>
            </a:r>
          </a:p>
        </p:txBody>
      </p:sp>
      <p:sp>
        <p:nvSpPr>
          <p:cNvPr id="6" name="Content Placeholder 5">
            <a:extLst>
              <a:ext uri="{FF2B5EF4-FFF2-40B4-BE49-F238E27FC236}">
                <a16:creationId xmlns:a16="http://schemas.microsoft.com/office/drawing/2014/main" id="{F907B55A-9423-4855-9343-53A1DD2A0192}"/>
              </a:ext>
            </a:extLst>
          </p:cNvPr>
          <p:cNvSpPr>
            <a:spLocks noGrp="1"/>
          </p:cNvSpPr>
          <p:nvPr>
            <p:ph idx="1"/>
          </p:nvPr>
        </p:nvSpPr>
        <p:spPr>
          <a:xfrm>
            <a:off x="6858000" y="1600200"/>
            <a:ext cx="4869814" cy="3886200"/>
          </a:xfrm>
        </p:spPr>
        <p:txBody>
          <a:bodyPr/>
          <a:lstStyle/>
          <a:p>
            <a:pPr>
              <a:buFont typeface="Wingdings" panose="05000000000000000000" pitchFamily="2" charset="2"/>
              <a:buChar char="ü"/>
            </a:pPr>
            <a:r>
              <a:rPr lang="en-US" b="0" dirty="0">
                <a:solidFill>
                  <a:schemeClr val="tx1"/>
                </a:solidFill>
              </a:rPr>
              <a:t>Split ‘n’ share bills and payments among friends</a:t>
            </a:r>
          </a:p>
          <a:p>
            <a:pPr>
              <a:buFont typeface="Wingdings" panose="05000000000000000000" pitchFamily="2" charset="2"/>
              <a:buChar char="ü"/>
            </a:pPr>
            <a:endParaRPr lang="en-US" b="0" dirty="0">
              <a:solidFill>
                <a:schemeClr val="tx1"/>
              </a:solidFill>
            </a:endParaRPr>
          </a:p>
          <a:p>
            <a:pPr>
              <a:buFont typeface="Wingdings" panose="05000000000000000000" pitchFamily="2" charset="2"/>
              <a:buChar char="ü"/>
            </a:pPr>
            <a:r>
              <a:rPr lang="en-US" b="0" dirty="0">
                <a:solidFill>
                  <a:schemeClr val="tx1"/>
                </a:solidFill>
              </a:rPr>
              <a:t>Share or shift  payments across banks, across payment modes</a:t>
            </a:r>
          </a:p>
          <a:p>
            <a:pPr>
              <a:buFont typeface="Wingdings" panose="05000000000000000000" pitchFamily="2" charset="2"/>
              <a:buChar char="ü"/>
            </a:pPr>
            <a:endParaRPr lang="en-US" b="0" dirty="0">
              <a:solidFill>
                <a:schemeClr val="tx1"/>
              </a:solidFill>
            </a:endParaRPr>
          </a:p>
          <a:p>
            <a:pPr>
              <a:buFont typeface="Wingdings" panose="05000000000000000000" pitchFamily="2" charset="2"/>
              <a:buChar char="ü"/>
            </a:pPr>
            <a:r>
              <a:rPr lang="en-US" b="0" dirty="0">
                <a:solidFill>
                  <a:schemeClr val="tx1"/>
                </a:solidFill>
              </a:rPr>
              <a:t>Address book integration with Social media / email.</a:t>
            </a:r>
          </a:p>
          <a:p>
            <a:pPr>
              <a:buFont typeface="Wingdings" panose="05000000000000000000" pitchFamily="2" charset="2"/>
              <a:buChar char="ü"/>
            </a:pPr>
            <a:endParaRPr lang="en-US" b="0" dirty="0">
              <a:solidFill>
                <a:schemeClr val="tx1"/>
              </a:solidFill>
            </a:endParaRPr>
          </a:p>
          <a:p>
            <a:pPr>
              <a:buFont typeface="Wingdings" panose="05000000000000000000" pitchFamily="2" charset="2"/>
              <a:buChar char="ü"/>
            </a:pPr>
            <a:r>
              <a:rPr lang="en-US" b="0" dirty="0">
                <a:solidFill>
                  <a:schemeClr val="tx1"/>
                </a:solidFill>
              </a:rPr>
              <a:t>Easy re-imbursements for the employees!</a:t>
            </a:r>
          </a:p>
        </p:txBody>
      </p:sp>
      <p:pic>
        <p:nvPicPr>
          <p:cNvPr id="4" name="Picture 3"/>
          <p:cNvPicPr>
            <a:picLocks noChangeAspect="1"/>
          </p:cNvPicPr>
          <p:nvPr/>
        </p:nvPicPr>
        <p:blipFill>
          <a:blip r:embed="rId2"/>
          <a:stretch>
            <a:fillRect/>
          </a:stretch>
        </p:blipFill>
        <p:spPr>
          <a:xfrm>
            <a:off x="152400" y="1447800"/>
            <a:ext cx="5950364" cy="4038600"/>
          </a:xfrm>
          <a:prstGeom prst="rect">
            <a:avLst/>
          </a:prstGeom>
        </p:spPr>
      </p:pic>
    </p:spTree>
    <p:extLst>
      <p:ext uri="{BB962C8B-B14F-4D97-AF65-F5344CB8AC3E}">
        <p14:creationId xmlns:p14="http://schemas.microsoft.com/office/powerpoint/2010/main" val="823816270"/>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Bill Payments &amp; Fund transfers</a:t>
            </a:r>
          </a:p>
        </p:txBody>
      </p:sp>
      <p:sp>
        <p:nvSpPr>
          <p:cNvPr id="8" name="Text Placeholder 7">
            <a:extLst>
              <a:ext uri="{FF2B5EF4-FFF2-40B4-BE49-F238E27FC236}">
                <a16:creationId xmlns:a16="http://schemas.microsoft.com/office/drawing/2014/main" id="{CFBF5D9C-DC20-4862-AAC5-C9F2EE5940EF}"/>
              </a:ext>
            </a:extLst>
          </p:cNvPr>
          <p:cNvSpPr>
            <a:spLocks noGrp="1"/>
          </p:cNvSpPr>
          <p:nvPr>
            <p:ph type="body" idx="15"/>
          </p:nvPr>
        </p:nvSpPr>
        <p:spPr/>
        <p:txBody>
          <a:bodyPr/>
          <a:lstStyle/>
          <a:p>
            <a:r>
              <a:rPr lang="en-US" dirty="0"/>
              <a:t>Vsurf banking experience</a:t>
            </a:r>
          </a:p>
        </p:txBody>
      </p:sp>
      <p:sp>
        <p:nvSpPr>
          <p:cNvPr id="7" name="Content Placeholder 6">
            <a:extLst>
              <a:ext uri="{FF2B5EF4-FFF2-40B4-BE49-F238E27FC236}">
                <a16:creationId xmlns:a16="http://schemas.microsoft.com/office/drawing/2014/main" id="{496D5475-2F78-41C9-96ED-0793D644D1A6}"/>
              </a:ext>
            </a:extLst>
          </p:cNvPr>
          <p:cNvSpPr>
            <a:spLocks noGrp="1"/>
          </p:cNvSpPr>
          <p:nvPr>
            <p:ph idx="1"/>
          </p:nvPr>
        </p:nvSpPr>
        <p:spPr>
          <a:xfrm>
            <a:off x="5029199" y="2362199"/>
            <a:ext cx="6857999" cy="2819401"/>
          </a:xfrm>
        </p:spPr>
        <p:txBody>
          <a:bodyPr/>
          <a:lstStyle/>
          <a:p>
            <a:pPr marL="285750" indent="-285750">
              <a:buFont typeface="Wingdings" panose="05000000000000000000" pitchFamily="2" charset="2"/>
              <a:buChar char="ü"/>
            </a:pPr>
            <a:r>
              <a:rPr lang="en-US" b="0" dirty="0">
                <a:solidFill>
                  <a:schemeClr val="tx1"/>
                </a:solidFill>
              </a:rPr>
              <a:t>Check and validate bills emailed directly to the secure message center for fast, secure payments.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Optical character recognition (OCR) &amp; mobile scanning capabilities for paper invoices from pre-selected vendors for speedy payments.</a:t>
            </a:r>
          </a:p>
          <a:p>
            <a:pPr marL="285750" indent="-285750">
              <a:buFont typeface="Wingdings" panose="05000000000000000000" pitchFamily="2" charset="2"/>
              <a:buChar char="ü"/>
            </a:pPr>
            <a:endParaRPr lang="en-US" b="0" dirty="0">
              <a:solidFill>
                <a:schemeClr val="tx1"/>
              </a:solidFill>
            </a:endParaRPr>
          </a:p>
        </p:txBody>
      </p:sp>
      <p:pic>
        <p:nvPicPr>
          <p:cNvPr id="5" name="Picture 4">
            <a:extLst>
              <a:ext uri="{FF2B5EF4-FFF2-40B4-BE49-F238E27FC236}">
                <a16:creationId xmlns:a16="http://schemas.microsoft.com/office/drawing/2014/main" id="{D943D1B1-4F0D-49BF-9508-A9D03219CC22}"/>
              </a:ext>
            </a:extLst>
          </p:cNvPr>
          <p:cNvPicPr>
            <a:picLocks noChangeAspect="1"/>
          </p:cNvPicPr>
          <p:nvPr/>
        </p:nvPicPr>
        <p:blipFill>
          <a:blip r:embed="rId2"/>
          <a:stretch>
            <a:fillRect/>
          </a:stretch>
        </p:blipFill>
        <p:spPr>
          <a:xfrm>
            <a:off x="0" y="1752600"/>
            <a:ext cx="4081009" cy="3636193"/>
          </a:xfrm>
          <a:prstGeom prst="rect">
            <a:avLst/>
          </a:prstGeom>
        </p:spPr>
      </p:pic>
    </p:spTree>
    <p:extLst>
      <p:ext uri="{BB962C8B-B14F-4D97-AF65-F5344CB8AC3E}">
        <p14:creationId xmlns:p14="http://schemas.microsoft.com/office/powerpoint/2010/main" val="3272745148"/>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Forms With Device Switchover Capability</a:t>
            </a:r>
          </a:p>
        </p:txBody>
      </p:sp>
      <p:sp>
        <p:nvSpPr>
          <p:cNvPr id="6" name="Text Placeholder 5">
            <a:extLst>
              <a:ext uri="{FF2B5EF4-FFF2-40B4-BE49-F238E27FC236}">
                <a16:creationId xmlns:a16="http://schemas.microsoft.com/office/drawing/2014/main" id="{E41CFD3E-8556-4AC9-B93B-93482A456A80}"/>
              </a:ext>
            </a:extLst>
          </p:cNvPr>
          <p:cNvSpPr>
            <a:spLocks noGrp="1"/>
          </p:cNvSpPr>
          <p:nvPr>
            <p:ph type="body" idx="15"/>
          </p:nvPr>
        </p:nvSpPr>
        <p:spPr/>
        <p:txBody>
          <a:bodyPr/>
          <a:lstStyle/>
          <a:p>
            <a:r>
              <a:rPr lang="en-US" dirty="0"/>
              <a:t>Vsurf banking experience</a:t>
            </a:r>
          </a:p>
        </p:txBody>
      </p:sp>
      <p:sp>
        <p:nvSpPr>
          <p:cNvPr id="3" name="Content Placeholder 2"/>
          <p:cNvSpPr>
            <a:spLocks noGrp="1"/>
          </p:cNvSpPr>
          <p:nvPr>
            <p:ph idx="1"/>
          </p:nvPr>
        </p:nvSpPr>
        <p:spPr>
          <a:xfrm>
            <a:off x="304800" y="1524007"/>
            <a:ext cx="5410200" cy="4800594"/>
          </a:xfrm>
        </p:spPr>
        <p:txBody>
          <a:bodyPr/>
          <a:lstStyle/>
          <a:p>
            <a:r>
              <a:rPr lang="en-US" b="0" dirty="0">
                <a:solidFill>
                  <a:schemeClr val="tx1"/>
                </a:solidFill>
              </a:rPr>
              <a:t>Pre-fill forms from scanned paper documents / data fetched from other sources.</a:t>
            </a:r>
          </a:p>
          <a:p>
            <a:endParaRPr lang="en-US" b="0" dirty="0">
              <a:solidFill>
                <a:schemeClr val="tx1"/>
              </a:solidFill>
            </a:endParaRPr>
          </a:p>
          <a:p>
            <a:r>
              <a:rPr lang="en-US" b="0" dirty="0">
                <a:solidFill>
                  <a:schemeClr val="tx1"/>
                </a:solidFill>
              </a:rPr>
              <a:t>Integrate with best-of-breed digital signature technology.</a:t>
            </a:r>
          </a:p>
          <a:p>
            <a:endParaRPr lang="en-US" b="0" dirty="0">
              <a:solidFill>
                <a:schemeClr val="tx1"/>
              </a:solidFill>
            </a:endParaRPr>
          </a:p>
          <a:p>
            <a:r>
              <a:rPr lang="en-US" b="0" dirty="0">
                <a:solidFill>
                  <a:schemeClr val="tx1"/>
                </a:solidFill>
              </a:rPr>
              <a:t>Rules for routing submitted forms to the right systems and people within your organization.</a:t>
            </a:r>
          </a:p>
          <a:p>
            <a:endParaRPr lang="en-US" b="0" dirty="0">
              <a:solidFill>
                <a:schemeClr val="tx1"/>
              </a:solidFill>
            </a:endParaRPr>
          </a:p>
          <a:p>
            <a:r>
              <a:rPr lang="en-US" b="0" dirty="0">
                <a:solidFill>
                  <a:schemeClr val="tx1"/>
                </a:solidFill>
              </a:rPr>
              <a:t>Follow and adapt as the customer switches devices!</a:t>
            </a:r>
          </a:p>
          <a:p>
            <a:pPr marL="0" indent="0">
              <a:buNone/>
            </a:pPr>
            <a:endParaRPr lang="en-US" b="0" dirty="0">
              <a:solidFill>
                <a:schemeClr val="tx1"/>
              </a:solidFill>
            </a:endParaRPr>
          </a:p>
          <a:p>
            <a:pPr marL="571500" lvl="1" indent="-342900">
              <a:buFont typeface="+mj-lt"/>
              <a:buAutoNum type="arabicPeriod"/>
            </a:pPr>
            <a:r>
              <a:rPr lang="en-US" b="0" dirty="0"/>
              <a:t>Start on a Smart Phone through a flash offer</a:t>
            </a:r>
          </a:p>
          <a:p>
            <a:pPr marL="571500" lvl="1" indent="-342900">
              <a:buFont typeface="+mj-lt"/>
              <a:buAutoNum type="arabicPeriod"/>
            </a:pPr>
            <a:r>
              <a:rPr lang="en-US" b="0" dirty="0"/>
              <a:t>Research, Compare, Draft over Tablet</a:t>
            </a:r>
          </a:p>
          <a:p>
            <a:pPr marL="571500" lvl="1" indent="-342900">
              <a:buFont typeface="+mj-lt"/>
              <a:buAutoNum type="arabicPeriod"/>
            </a:pPr>
            <a:r>
              <a:rPr lang="en-US" b="0" dirty="0"/>
              <a:t>Complete draft and submit over Desktop</a:t>
            </a:r>
          </a:p>
        </p:txBody>
      </p:sp>
      <p:pic>
        <p:nvPicPr>
          <p:cNvPr id="8" name="Picture 7">
            <a:extLst>
              <a:ext uri="{FF2B5EF4-FFF2-40B4-BE49-F238E27FC236}">
                <a16:creationId xmlns:a16="http://schemas.microsoft.com/office/drawing/2014/main" id="{34C24C07-7903-49DE-B656-1AE1A08F8389}"/>
              </a:ext>
            </a:extLst>
          </p:cNvPr>
          <p:cNvPicPr>
            <a:picLocks noChangeAspect="1"/>
          </p:cNvPicPr>
          <p:nvPr/>
        </p:nvPicPr>
        <p:blipFill>
          <a:blip r:embed="rId2"/>
          <a:stretch>
            <a:fillRect/>
          </a:stretch>
        </p:blipFill>
        <p:spPr>
          <a:xfrm>
            <a:off x="5708374" y="1676400"/>
            <a:ext cx="6366367" cy="3962400"/>
          </a:xfrm>
          <a:prstGeom prst="rect">
            <a:avLst/>
          </a:prstGeom>
        </p:spPr>
      </p:pic>
    </p:spTree>
    <p:extLst>
      <p:ext uri="{BB962C8B-B14F-4D97-AF65-F5344CB8AC3E}">
        <p14:creationId xmlns:p14="http://schemas.microsoft.com/office/powerpoint/2010/main" val="559206610"/>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Contextual Support within Forms</a:t>
            </a:r>
          </a:p>
        </p:txBody>
      </p:sp>
      <p:sp>
        <p:nvSpPr>
          <p:cNvPr id="7" name="Text Placeholder 6">
            <a:extLst>
              <a:ext uri="{FF2B5EF4-FFF2-40B4-BE49-F238E27FC236}">
                <a16:creationId xmlns:a16="http://schemas.microsoft.com/office/drawing/2014/main" id="{6BC4E101-E22A-46E7-808C-4650919BE0D6}"/>
              </a:ext>
            </a:extLst>
          </p:cNvPr>
          <p:cNvSpPr>
            <a:spLocks noGrp="1"/>
          </p:cNvSpPr>
          <p:nvPr>
            <p:ph type="body" idx="15"/>
          </p:nvPr>
        </p:nvSpPr>
        <p:spPr/>
        <p:txBody>
          <a:bodyPr/>
          <a:lstStyle/>
          <a:p>
            <a:r>
              <a:rPr lang="en-US" dirty="0"/>
              <a:t>Vsurf banking experience</a:t>
            </a:r>
          </a:p>
        </p:txBody>
      </p:sp>
      <p:sp>
        <p:nvSpPr>
          <p:cNvPr id="3" name="Content Placeholder 2"/>
          <p:cNvSpPr>
            <a:spLocks noGrp="1"/>
          </p:cNvSpPr>
          <p:nvPr>
            <p:ph idx="1"/>
          </p:nvPr>
        </p:nvSpPr>
        <p:spPr>
          <a:xfrm>
            <a:off x="6629400" y="1524006"/>
            <a:ext cx="5257800" cy="4875211"/>
          </a:xfrm>
        </p:spPr>
        <p:txBody>
          <a:bodyPr>
            <a:normAutofit/>
          </a:bodyPr>
          <a:lstStyle/>
          <a:p>
            <a:pPr marL="285750" indent="-285750">
              <a:buFont typeface="Wingdings" panose="05000000000000000000" pitchFamily="2" charset="2"/>
              <a:buChar char="ü"/>
            </a:pPr>
            <a:r>
              <a:rPr lang="en-US" b="0" dirty="0">
                <a:solidFill>
                  <a:schemeClr val="tx1"/>
                </a:solidFill>
              </a:rPr>
              <a:t>Contextual assistance via smart help and guided navigation.</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Ability to contact customer service via chat or phone from within the form.</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Automated Form “hand-over” to customer support employee for personal assistance.</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Co-browsing to help fill ‘tough’ forms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Cross-device orchestration functionality ensures that customers never have to start a form from scratch when switching devices.</a:t>
            </a:r>
          </a:p>
        </p:txBody>
      </p:sp>
      <p:pic>
        <p:nvPicPr>
          <p:cNvPr id="5" name="Picture 4">
            <a:extLst>
              <a:ext uri="{FF2B5EF4-FFF2-40B4-BE49-F238E27FC236}">
                <a16:creationId xmlns:a16="http://schemas.microsoft.com/office/drawing/2014/main" id="{F1037BAA-692B-4E70-9052-0E8551F1F874}"/>
              </a:ext>
            </a:extLst>
          </p:cNvPr>
          <p:cNvPicPr>
            <a:picLocks noChangeAspect="1"/>
          </p:cNvPicPr>
          <p:nvPr/>
        </p:nvPicPr>
        <p:blipFill>
          <a:blip r:embed="rId2"/>
          <a:stretch>
            <a:fillRect/>
          </a:stretch>
        </p:blipFill>
        <p:spPr>
          <a:xfrm>
            <a:off x="152400" y="1600200"/>
            <a:ext cx="6059186" cy="3885891"/>
          </a:xfrm>
          <a:prstGeom prst="rect">
            <a:avLst/>
          </a:prstGeom>
        </p:spPr>
      </p:pic>
    </p:spTree>
    <p:extLst>
      <p:ext uri="{BB962C8B-B14F-4D97-AF65-F5344CB8AC3E}">
        <p14:creationId xmlns:p14="http://schemas.microsoft.com/office/powerpoint/2010/main" val="3134868660"/>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for every access</a:t>
            </a:r>
          </a:p>
        </p:txBody>
      </p:sp>
      <p:sp>
        <p:nvSpPr>
          <p:cNvPr id="7" name="Text Placeholder 6">
            <a:extLst>
              <a:ext uri="{FF2B5EF4-FFF2-40B4-BE49-F238E27FC236}">
                <a16:creationId xmlns:a16="http://schemas.microsoft.com/office/drawing/2014/main" id="{911A1F4D-6A3B-4877-9DE8-E6A9FB8C6A30}"/>
              </a:ext>
            </a:extLst>
          </p:cNvPr>
          <p:cNvSpPr>
            <a:spLocks noGrp="1"/>
          </p:cNvSpPr>
          <p:nvPr>
            <p:ph type="body" idx="15"/>
          </p:nvPr>
        </p:nvSpPr>
        <p:spPr/>
        <p:txBody>
          <a:bodyPr/>
          <a:lstStyle/>
          <a:p>
            <a:r>
              <a:rPr lang="en-US" dirty="0"/>
              <a:t>Vsurf banking experience</a:t>
            </a:r>
          </a:p>
        </p:txBody>
      </p:sp>
      <p:sp>
        <p:nvSpPr>
          <p:cNvPr id="3" name="Content Placeholder 2"/>
          <p:cNvSpPr>
            <a:spLocks noGrp="1"/>
          </p:cNvSpPr>
          <p:nvPr>
            <p:ph idx="1"/>
          </p:nvPr>
        </p:nvSpPr>
        <p:spPr>
          <a:xfrm>
            <a:off x="7772400" y="1524006"/>
            <a:ext cx="4114800" cy="4875211"/>
          </a:xfrm>
        </p:spPr>
        <p:txBody>
          <a:bodyPr/>
          <a:lstStyle/>
          <a:p>
            <a:pPr marL="285750" indent="-285750">
              <a:buFont typeface="Wingdings" panose="05000000000000000000" pitchFamily="2" charset="2"/>
              <a:buChar char="ü"/>
            </a:pPr>
            <a:r>
              <a:rPr lang="en-US" b="0" dirty="0">
                <a:solidFill>
                  <a:schemeClr val="tx1"/>
                </a:solidFill>
              </a:rPr>
              <a:t>Three layered security model: anonymous login, soft-login, hard login.</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Integrated multi-factor authentication (MFA) via token device, mobile app, or SMS.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Ability to require step-up authentication for high risk transactions.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Login with Facebook / Twitter.</a:t>
            </a:r>
          </a:p>
        </p:txBody>
      </p:sp>
      <p:pic>
        <p:nvPicPr>
          <p:cNvPr id="5" name="Picture 4">
            <a:extLst>
              <a:ext uri="{FF2B5EF4-FFF2-40B4-BE49-F238E27FC236}">
                <a16:creationId xmlns:a16="http://schemas.microsoft.com/office/drawing/2014/main" id="{E207EF1F-8039-4252-9C6C-A2A21D9DCD4C}"/>
              </a:ext>
            </a:extLst>
          </p:cNvPr>
          <p:cNvPicPr>
            <a:picLocks noChangeAspect="1"/>
          </p:cNvPicPr>
          <p:nvPr/>
        </p:nvPicPr>
        <p:blipFill>
          <a:blip r:embed="rId2"/>
          <a:stretch>
            <a:fillRect/>
          </a:stretch>
        </p:blipFill>
        <p:spPr>
          <a:xfrm>
            <a:off x="152400" y="1527313"/>
            <a:ext cx="7410450" cy="4601435"/>
          </a:xfrm>
          <a:prstGeom prst="rect">
            <a:avLst/>
          </a:prstGeom>
        </p:spPr>
      </p:pic>
    </p:spTree>
    <p:extLst>
      <p:ext uri="{BB962C8B-B14F-4D97-AF65-F5344CB8AC3E}">
        <p14:creationId xmlns:p14="http://schemas.microsoft.com/office/powerpoint/2010/main" val="3817348691"/>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Portfolio Manager</a:t>
            </a:r>
          </a:p>
        </p:txBody>
      </p:sp>
      <p:sp>
        <p:nvSpPr>
          <p:cNvPr id="7" name="Text Placeholder 6">
            <a:extLst>
              <a:ext uri="{FF2B5EF4-FFF2-40B4-BE49-F238E27FC236}">
                <a16:creationId xmlns:a16="http://schemas.microsoft.com/office/drawing/2014/main" id="{928D0DB6-9E86-4E8A-A5D1-F58D59C61855}"/>
              </a:ext>
            </a:extLst>
          </p:cNvPr>
          <p:cNvSpPr>
            <a:spLocks noGrp="1"/>
          </p:cNvSpPr>
          <p:nvPr>
            <p:ph type="body" idx="15"/>
          </p:nvPr>
        </p:nvSpPr>
        <p:spPr/>
        <p:txBody>
          <a:bodyPr/>
          <a:lstStyle/>
          <a:p>
            <a:r>
              <a:rPr lang="en-US" dirty="0"/>
              <a:t>Vsurf banking experience</a:t>
            </a:r>
          </a:p>
        </p:txBody>
      </p:sp>
      <p:sp>
        <p:nvSpPr>
          <p:cNvPr id="3" name="Content Placeholder 2"/>
          <p:cNvSpPr>
            <a:spLocks noGrp="1"/>
          </p:cNvSpPr>
          <p:nvPr>
            <p:ph idx="1"/>
          </p:nvPr>
        </p:nvSpPr>
        <p:spPr>
          <a:xfrm>
            <a:off x="304800" y="2133601"/>
            <a:ext cx="5029200" cy="3048000"/>
          </a:xfrm>
        </p:spPr>
        <p:txBody>
          <a:bodyPr>
            <a:normAutofit/>
          </a:bodyPr>
          <a:lstStyle/>
          <a:p>
            <a:pPr marL="285750" indent="-285750">
              <a:buFont typeface="Wingdings" panose="05000000000000000000" pitchFamily="2" charset="2"/>
              <a:buChar char="ü"/>
            </a:pPr>
            <a:r>
              <a:rPr lang="en-US" b="0" dirty="0">
                <a:solidFill>
                  <a:schemeClr val="tx1"/>
                </a:solidFill>
              </a:rPr>
              <a:t>Gives the client full control over the complete portfolio.</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Offers the same functionality as Portfolio Viewer but with the customer in control of investment choices.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Flexibility to support assets ranging from stocks, EFTs, mutual funds, and bonds &amp; fixed income, to options, futures, forex, and international investing. </a:t>
            </a:r>
          </a:p>
        </p:txBody>
      </p:sp>
      <p:pic>
        <p:nvPicPr>
          <p:cNvPr id="5" name="Picture 4">
            <a:extLst>
              <a:ext uri="{FF2B5EF4-FFF2-40B4-BE49-F238E27FC236}">
                <a16:creationId xmlns:a16="http://schemas.microsoft.com/office/drawing/2014/main" id="{30678BC8-905E-4843-AA09-0919D1CD4426}"/>
              </a:ext>
            </a:extLst>
          </p:cNvPr>
          <p:cNvPicPr>
            <a:picLocks noChangeAspect="1"/>
          </p:cNvPicPr>
          <p:nvPr/>
        </p:nvPicPr>
        <p:blipFill>
          <a:blip r:embed="rId2"/>
          <a:stretch>
            <a:fillRect/>
          </a:stretch>
        </p:blipFill>
        <p:spPr>
          <a:xfrm>
            <a:off x="5029200" y="1600200"/>
            <a:ext cx="6858000" cy="3744829"/>
          </a:xfrm>
          <a:prstGeom prst="rect">
            <a:avLst/>
          </a:prstGeom>
        </p:spPr>
      </p:pic>
    </p:spTree>
    <p:extLst>
      <p:ext uri="{BB962C8B-B14F-4D97-AF65-F5344CB8AC3E}">
        <p14:creationId xmlns:p14="http://schemas.microsoft.com/office/powerpoint/2010/main" val="1336799125"/>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Transaction Tracking on Google Maps</a:t>
            </a:r>
          </a:p>
        </p:txBody>
      </p:sp>
      <p:sp>
        <p:nvSpPr>
          <p:cNvPr id="6" name="Text Placeholder 5">
            <a:extLst>
              <a:ext uri="{FF2B5EF4-FFF2-40B4-BE49-F238E27FC236}">
                <a16:creationId xmlns:a16="http://schemas.microsoft.com/office/drawing/2014/main" id="{B7D42B50-8164-4E44-96AF-078FFB4A1A23}"/>
              </a:ext>
            </a:extLst>
          </p:cNvPr>
          <p:cNvSpPr>
            <a:spLocks noGrp="1"/>
          </p:cNvSpPr>
          <p:nvPr>
            <p:ph type="body" idx="15"/>
          </p:nvPr>
        </p:nvSpPr>
        <p:spPr/>
        <p:txBody>
          <a:bodyPr/>
          <a:lstStyle/>
          <a:p>
            <a:r>
              <a:rPr lang="en-US" dirty="0"/>
              <a:t>Vsurf banking experience</a:t>
            </a:r>
          </a:p>
          <a:p>
            <a:endParaRPr lang="en-US" dirty="0"/>
          </a:p>
        </p:txBody>
      </p:sp>
      <p:sp>
        <p:nvSpPr>
          <p:cNvPr id="3" name="Content Placeholder 2"/>
          <p:cNvSpPr>
            <a:spLocks noGrp="1"/>
          </p:cNvSpPr>
          <p:nvPr>
            <p:ph idx="1"/>
          </p:nvPr>
        </p:nvSpPr>
        <p:spPr>
          <a:xfrm>
            <a:off x="6629400" y="1524006"/>
            <a:ext cx="5257800" cy="4875211"/>
          </a:xfrm>
        </p:spPr>
        <p:txBody>
          <a:bodyPr>
            <a:normAutofit/>
          </a:bodyPr>
          <a:lstStyle/>
          <a:p>
            <a:pPr marL="285750" indent="-285750">
              <a:buFont typeface="Wingdings" panose="05000000000000000000" pitchFamily="2" charset="2"/>
              <a:buChar char="ü"/>
            </a:pPr>
            <a:r>
              <a:rPr lang="en-US" b="0" dirty="0">
                <a:solidFill>
                  <a:schemeClr val="tx1"/>
                </a:solidFill>
              </a:rPr>
              <a:t>Easily monitor balances of all accounts, including checking, savings, debit and credit cards, personal, and mortgage loans among others.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Dive into transaction details with strong filtering options, integrated maps, plus tagging and categorization tools.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Track completed and pending transactions, including ATM visits, debit card purchases and direct deposits.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Custom grouping of accounts and shared accounts between account holders.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Ability to add external accounts from other banks.</a:t>
            </a:r>
          </a:p>
        </p:txBody>
      </p:sp>
      <p:pic>
        <p:nvPicPr>
          <p:cNvPr id="7" name="Picture 6">
            <a:extLst>
              <a:ext uri="{FF2B5EF4-FFF2-40B4-BE49-F238E27FC236}">
                <a16:creationId xmlns:a16="http://schemas.microsoft.com/office/drawing/2014/main" id="{D2B637D3-BFC6-4C56-AFD9-C2AD388B9D37}"/>
              </a:ext>
            </a:extLst>
          </p:cNvPr>
          <p:cNvPicPr>
            <a:picLocks noChangeAspect="1"/>
          </p:cNvPicPr>
          <p:nvPr/>
        </p:nvPicPr>
        <p:blipFill>
          <a:blip r:embed="rId2"/>
          <a:stretch>
            <a:fillRect/>
          </a:stretch>
        </p:blipFill>
        <p:spPr>
          <a:xfrm>
            <a:off x="29817" y="1547197"/>
            <a:ext cx="6142383" cy="3395514"/>
          </a:xfrm>
          <a:prstGeom prst="rect">
            <a:avLst/>
          </a:prstGeom>
        </p:spPr>
      </p:pic>
    </p:spTree>
    <p:extLst>
      <p:ext uri="{BB962C8B-B14F-4D97-AF65-F5344CB8AC3E}">
        <p14:creationId xmlns:p14="http://schemas.microsoft.com/office/powerpoint/2010/main" val="4153975233"/>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Integration with Accounting Systems</a:t>
            </a:r>
          </a:p>
        </p:txBody>
      </p:sp>
      <p:sp>
        <p:nvSpPr>
          <p:cNvPr id="3" name="Text Placeholder 2">
            <a:extLst>
              <a:ext uri="{FF2B5EF4-FFF2-40B4-BE49-F238E27FC236}">
                <a16:creationId xmlns:a16="http://schemas.microsoft.com/office/drawing/2014/main" id="{7BC4497E-7009-43BA-B533-D05C817BF08B}"/>
              </a:ext>
            </a:extLst>
          </p:cNvPr>
          <p:cNvSpPr>
            <a:spLocks noGrp="1"/>
          </p:cNvSpPr>
          <p:nvPr>
            <p:ph type="body" idx="15"/>
          </p:nvPr>
        </p:nvSpPr>
        <p:spPr/>
        <p:txBody>
          <a:bodyPr/>
          <a:lstStyle/>
          <a:p>
            <a:r>
              <a:rPr lang="en-US" dirty="0"/>
              <a:t>Vsurf banking experience</a:t>
            </a:r>
          </a:p>
        </p:txBody>
      </p:sp>
      <p:sp>
        <p:nvSpPr>
          <p:cNvPr id="5" name="Content Placeholder 4"/>
          <p:cNvSpPr>
            <a:spLocks noGrp="1"/>
          </p:cNvSpPr>
          <p:nvPr>
            <p:ph idx="1"/>
          </p:nvPr>
        </p:nvSpPr>
        <p:spPr>
          <a:xfrm>
            <a:off x="304800" y="1524006"/>
            <a:ext cx="5257800" cy="4875211"/>
          </a:xfrm>
        </p:spPr>
        <p:txBody>
          <a:bodyPr>
            <a:normAutofit/>
          </a:bodyPr>
          <a:lstStyle/>
          <a:p>
            <a:pPr marL="342900" indent="-342900">
              <a:buFont typeface="Wingdings" panose="05000000000000000000" pitchFamily="2" charset="2"/>
              <a:buChar char="ü"/>
            </a:pPr>
            <a:r>
              <a:rPr lang="en-US" b="0" dirty="0">
                <a:solidFill>
                  <a:schemeClr val="tx1"/>
                </a:solidFill>
              </a:rPr>
              <a:t>Import account payable and accounts receivables (invoices) to gain direct insight in your current and future cash position.</a:t>
            </a:r>
          </a:p>
          <a:p>
            <a:pPr marL="342900" indent="-342900">
              <a:buFont typeface="Wingdings" panose="05000000000000000000" pitchFamily="2" charset="2"/>
              <a:buChar char="ü"/>
            </a:pPr>
            <a:endParaRPr lang="en-US" b="0" dirty="0">
              <a:solidFill>
                <a:schemeClr val="tx1"/>
              </a:solidFill>
            </a:endParaRPr>
          </a:p>
          <a:p>
            <a:pPr marL="342900" indent="-342900">
              <a:buFont typeface="Wingdings" panose="05000000000000000000" pitchFamily="2" charset="2"/>
              <a:buChar char="ü"/>
            </a:pPr>
            <a:r>
              <a:rPr lang="en-US" b="0" dirty="0">
                <a:solidFill>
                  <a:schemeClr val="tx1"/>
                </a:solidFill>
              </a:rPr>
              <a:t>Use payment behavior information to predict future cash flows and receive alerts when there is an unpredicted account or currency short fall.</a:t>
            </a:r>
          </a:p>
          <a:p>
            <a:pPr marL="342900" indent="-342900">
              <a:buFont typeface="Wingdings" panose="05000000000000000000" pitchFamily="2" charset="2"/>
              <a:buChar char="ü"/>
            </a:pPr>
            <a:endParaRPr lang="en-US" b="0" dirty="0">
              <a:solidFill>
                <a:schemeClr val="tx1"/>
              </a:solidFill>
            </a:endParaRPr>
          </a:p>
          <a:p>
            <a:pPr marL="342900" indent="-342900">
              <a:buFont typeface="Wingdings" panose="05000000000000000000" pitchFamily="2" charset="2"/>
              <a:buChar char="ü"/>
            </a:pPr>
            <a:r>
              <a:rPr lang="en-US" b="0" dirty="0">
                <a:solidFill>
                  <a:schemeClr val="tx1"/>
                </a:solidFill>
              </a:rPr>
              <a:t>Use invoice information to schedule and approve payments and have all invoice and vendor information in one screen. </a:t>
            </a:r>
          </a:p>
        </p:txBody>
      </p:sp>
      <p:pic>
        <p:nvPicPr>
          <p:cNvPr id="7" name="Picture 6">
            <a:extLst>
              <a:ext uri="{FF2B5EF4-FFF2-40B4-BE49-F238E27FC236}">
                <a16:creationId xmlns:a16="http://schemas.microsoft.com/office/drawing/2014/main" id="{342A6E1D-9E24-4730-ABCB-C318221D6B09}"/>
              </a:ext>
            </a:extLst>
          </p:cNvPr>
          <p:cNvPicPr>
            <a:picLocks noChangeAspect="1"/>
          </p:cNvPicPr>
          <p:nvPr/>
        </p:nvPicPr>
        <p:blipFill>
          <a:blip r:embed="rId2"/>
          <a:stretch>
            <a:fillRect/>
          </a:stretch>
        </p:blipFill>
        <p:spPr>
          <a:xfrm>
            <a:off x="6096000" y="1371600"/>
            <a:ext cx="5508582" cy="3757612"/>
          </a:xfrm>
          <a:prstGeom prst="rect">
            <a:avLst/>
          </a:prstGeom>
        </p:spPr>
      </p:pic>
    </p:spTree>
    <p:extLst>
      <p:ext uri="{BB962C8B-B14F-4D97-AF65-F5344CB8AC3E}">
        <p14:creationId xmlns:p14="http://schemas.microsoft.com/office/powerpoint/2010/main" val="53817330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Multi-Account &amp; Multi-Currency Support</a:t>
            </a:r>
          </a:p>
        </p:txBody>
      </p:sp>
      <p:sp>
        <p:nvSpPr>
          <p:cNvPr id="6" name="Text Placeholder 5">
            <a:extLst>
              <a:ext uri="{FF2B5EF4-FFF2-40B4-BE49-F238E27FC236}">
                <a16:creationId xmlns:a16="http://schemas.microsoft.com/office/drawing/2014/main" id="{9F8297B4-C0E2-4845-80ED-794F1408D031}"/>
              </a:ext>
            </a:extLst>
          </p:cNvPr>
          <p:cNvSpPr>
            <a:spLocks noGrp="1"/>
          </p:cNvSpPr>
          <p:nvPr>
            <p:ph type="body" idx="15"/>
          </p:nvPr>
        </p:nvSpPr>
        <p:spPr/>
        <p:txBody>
          <a:bodyPr/>
          <a:lstStyle/>
          <a:p>
            <a:r>
              <a:rPr lang="en-US" dirty="0"/>
              <a:t>Vsurf banking experience</a:t>
            </a:r>
          </a:p>
          <a:p>
            <a:endParaRPr lang="en-US" dirty="0"/>
          </a:p>
        </p:txBody>
      </p:sp>
      <p:sp>
        <p:nvSpPr>
          <p:cNvPr id="3" name="Content Placeholder 2"/>
          <p:cNvSpPr>
            <a:spLocks noGrp="1"/>
          </p:cNvSpPr>
          <p:nvPr>
            <p:ph idx="1"/>
          </p:nvPr>
        </p:nvSpPr>
        <p:spPr>
          <a:xfrm>
            <a:off x="7772400" y="2286000"/>
            <a:ext cx="4114800" cy="4113217"/>
          </a:xfrm>
        </p:spPr>
        <p:txBody>
          <a:bodyPr>
            <a:normAutofit/>
          </a:bodyPr>
          <a:lstStyle/>
          <a:p>
            <a:pPr marL="285750" indent="-285750">
              <a:buFont typeface="Wingdings" panose="05000000000000000000" pitchFamily="2" charset="2"/>
              <a:buChar char="ü"/>
            </a:pPr>
            <a:r>
              <a:rPr lang="en-US" b="0" dirty="0">
                <a:solidFill>
                  <a:schemeClr val="tx1"/>
                </a:solidFill>
              </a:rPr>
              <a:t>See overviews of multiple accounts, with multiple currencies, aggregated totals, single account totals, and individual transaction details.</a:t>
            </a:r>
            <a:br>
              <a:rPr lang="en-US" b="0" dirty="0">
                <a:solidFill>
                  <a:schemeClr val="tx1"/>
                </a:solidFill>
              </a:rPr>
            </a:br>
            <a:endParaRPr lang="en-US" b="0" dirty="0">
              <a:solidFill>
                <a:schemeClr val="tx1"/>
              </a:solidFill>
            </a:endParaRP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Aggregate account balances and other details from all of your banks into a single dashboard.</a:t>
            </a:r>
          </a:p>
        </p:txBody>
      </p:sp>
      <p:pic>
        <p:nvPicPr>
          <p:cNvPr id="7" name="Picture 6">
            <a:extLst>
              <a:ext uri="{FF2B5EF4-FFF2-40B4-BE49-F238E27FC236}">
                <a16:creationId xmlns:a16="http://schemas.microsoft.com/office/drawing/2014/main" id="{3969FBBF-A246-424F-B9D0-899ACC7663C7}"/>
              </a:ext>
            </a:extLst>
          </p:cNvPr>
          <p:cNvPicPr>
            <a:picLocks noChangeAspect="1"/>
          </p:cNvPicPr>
          <p:nvPr/>
        </p:nvPicPr>
        <p:blipFill>
          <a:blip r:embed="rId2"/>
          <a:stretch>
            <a:fillRect/>
          </a:stretch>
        </p:blipFill>
        <p:spPr>
          <a:xfrm>
            <a:off x="457200" y="1371600"/>
            <a:ext cx="6270473" cy="4248150"/>
          </a:xfrm>
          <a:prstGeom prst="rect">
            <a:avLst/>
          </a:prstGeom>
        </p:spPr>
      </p:pic>
    </p:spTree>
    <p:extLst>
      <p:ext uri="{BB962C8B-B14F-4D97-AF65-F5344CB8AC3E}">
        <p14:creationId xmlns:p14="http://schemas.microsoft.com/office/powerpoint/2010/main" val="1802123043"/>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801F-4F65-42DE-8AB9-8B310DE7F52F}"/>
              </a:ext>
            </a:extLst>
          </p:cNvPr>
          <p:cNvSpPr>
            <a:spLocks noGrp="1"/>
          </p:cNvSpPr>
          <p:nvPr>
            <p:ph type="title"/>
          </p:nvPr>
        </p:nvSpPr>
        <p:spPr/>
        <p:txBody>
          <a:bodyPr/>
          <a:lstStyle/>
          <a:p>
            <a:r>
              <a:rPr lang="en-US" dirty="0"/>
              <a:t>vSURF</a:t>
            </a:r>
          </a:p>
        </p:txBody>
      </p:sp>
      <p:sp>
        <p:nvSpPr>
          <p:cNvPr id="3" name="Text Placeholder 2">
            <a:extLst>
              <a:ext uri="{FF2B5EF4-FFF2-40B4-BE49-F238E27FC236}">
                <a16:creationId xmlns:a16="http://schemas.microsoft.com/office/drawing/2014/main" id="{0D1B4EFB-478C-41AD-913E-789F1A8610E2}"/>
              </a:ext>
            </a:extLst>
          </p:cNvPr>
          <p:cNvSpPr>
            <a:spLocks noGrp="1"/>
          </p:cNvSpPr>
          <p:nvPr>
            <p:ph type="body" idx="28"/>
          </p:nvPr>
        </p:nvSpPr>
        <p:spPr>
          <a:xfrm>
            <a:off x="304801" y="914400"/>
            <a:ext cx="11582400" cy="299548"/>
          </a:xfrm>
        </p:spPr>
        <p:txBody>
          <a:bodyPr/>
          <a:lstStyle/>
          <a:p>
            <a:r>
              <a:rPr lang="en-US" dirty="0"/>
              <a:t>Virtusa Accelerator for Microservices</a:t>
            </a:r>
          </a:p>
        </p:txBody>
      </p:sp>
      <p:sp>
        <p:nvSpPr>
          <p:cNvPr id="4" name="Text Placeholder 3"/>
          <p:cNvSpPr>
            <a:spLocks noGrp="1"/>
          </p:cNvSpPr>
          <p:nvPr>
            <p:ph type="body" idx="17"/>
          </p:nvPr>
        </p:nvSpPr>
        <p:spPr/>
        <p:txBody>
          <a:bodyPr/>
          <a:lstStyle/>
          <a:p>
            <a:r>
              <a:rPr lang="en-US" dirty="0"/>
              <a:t>vsurf</a:t>
            </a:r>
          </a:p>
        </p:txBody>
      </p:sp>
      <p:sp>
        <p:nvSpPr>
          <p:cNvPr id="72" name="Title 1"/>
          <p:cNvSpPr txBox="1">
            <a:spLocks/>
          </p:cNvSpPr>
          <p:nvPr/>
        </p:nvSpPr>
        <p:spPr>
          <a:xfrm>
            <a:off x="4249386" y="3154654"/>
            <a:ext cx="2895719" cy="1477786"/>
          </a:xfrm>
          <a:prstGeom prst="rect">
            <a:avLst/>
          </a:prstGeom>
          <a:noFill/>
        </p:spPr>
        <p:txBody>
          <a:bodyPr vert="horz" lIns="68580" tIns="0" rIns="68580" bIns="0" rtlCol="0" anchor="t" anchorCtr="0">
            <a:noAutofit/>
          </a:bodyPr>
          <a:lstStyle>
            <a:lvl1pPr algn="ctr" defTabSz="914400" rtl="0" eaLnBrk="1" latinLnBrk="0" hangingPunct="1">
              <a:lnSpc>
                <a:spcPct val="90000"/>
              </a:lnSpc>
              <a:spcBef>
                <a:spcPct val="0"/>
              </a:spcBef>
              <a:buNone/>
              <a:defRPr sz="2400" kern="1200" cap="none" spc="0" baseline="0">
                <a:solidFill>
                  <a:srgbClr val="000000"/>
                </a:solidFill>
                <a:latin typeface="Calibri"/>
                <a:ea typeface="+mj-ea"/>
                <a:cs typeface="Calibri"/>
              </a:defRPr>
            </a:lvl1pPr>
          </a:lstStyle>
          <a:p>
            <a:r>
              <a:rPr lang="en-US" sz="1800" b="1" i="1" dirty="0">
                <a:solidFill>
                  <a:schemeClr val="accent6"/>
                </a:solidFill>
              </a:rPr>
              <a:t>Faster is Better </a:t>
            </a:r>
          </a:p>
          <a:p>
            <a:endParaRPr lang="en-US" sz="1800" dirty="0">
              <a:solidFill>
                <a:schemeClr val="bg2">
                  <a:lumMod val="25000"/>
                </a:schemeClr>
              </a:solidFill>
            </a:endParaRPr>
          </a:p>
          <a:p>
            <a:r>
              <a:rPr lang="en-US" sz="1800" b="1" dirty="0">
                <a:solidFill>
                  <a:schemeClr val="bg2">
                    <a:lumMod val="25000"/>
                  </a:schemeClr>
                </a:solidFill>
              </a:rPr>
              <a:t>vSURF</a:t>
            </a:r>
            <a:r>
              <a:rPr lang="en-US" sz="1800" dirty="0">
                <a:solidFill>
                  <a:schemeClr val="bg2">
                    <a:lumMod val="25000"/>
                  </a:schemeClr>
                </a:solidFill>
              </a:rPr>
              <a:t> offers ready-to-use components that enable our clients to bring experiences to their audiences faster</a:t>
            </a:r>
          </a:p>
        </p:txBody>
      </p:sp>
      <p:grpSp>
        <p:nvGrpSpPr>
          <p:cNvPr id="94" name="Group 93"/>
          <p:cNvGrpSpPr/>
          <p:nvPr/>
        </p:nvGrpSpPr>
        <p:grpSpPr>
          <a:xfrm>
            <a:off x="3355107" y="1657351"/>
            <a:ext cx="4380921" cy="429377"/>
            <a:chOff x="2743200" y="1371600"/>
            <a:chExt cx="5841228" cy="572502"/>
          </a:xfrm>
        </p:grpSpPr>
        <p:grpSp>
          <p:nvGrpSpPr>
            <p:cNvPr id="42" name="Group 41"/>
            <p:cNvGrpSpPr/>
            <p:nvPr/>
          </p:nvGrpSpPr>
          <p:grpSpPr>
            <a:xfrm>
              <a:off x="2743200" y="1371600"/>
              <a:ext cx="572502" cy="572502"/>
              <a:chOff x="3097941" y="3615826"/>
              <a:chExt cx="572502" cy="572502"/>
            </a:xfrm>
          </p:grpSpPr>
          <p:sp>
            <p:nvSpPr>
              <p:cNvPr id="43" name="Oval 42"/>
              <p:cNvSpPr/>
              <p:nvPr/>
            </p:nvSpPr>
            <p:spPr>
              <a:xfrm>
                <a:off x="3097941" y="3615826"/>
                <a:ext cx="572502" cy="572502"/>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37021"/>
                  </a:solidFill>
                </a:endParaRPr>
              </a:p>
            </p:txBody>
          </p:sp>
          <p:pic>
            <p:nvPicPr>
              <p:cNvPr id="44" name="Picture 4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06068" y="3687001"/>
                <a:ext cx="383551" cy="430152"/>
              </a:xfrm>
              <a:prstGeom prst="rect">
                <a:avLst/>
              </a:prstGeom>
            </p:spPr>
          </p:pic>
        </p:grpSp>
        <p:sp>
          <p:nvSpPr>
            <p:cNvPr id="45" name="Rectangle 44"/>
            <p:cNvSpPr/>
            <p:nvPr/>
          </p:nvSpPr>
          <p:spPr>
            <a:xfrm>
              <a:off x="3387759" y="1384887"/>
              <a:ext cx="5196669" cy="410369"/>
            </a:xfrm>
            <a:prstGeom prst="rect">
              <a:avLst/>
            </a:prstGeom>
          </p:spPr>
          <p:txBody>
            <a:bodyPr wrap="square">
              <a:spAutoFit/>
            </a:bodyPr>
            <a:lstStyle/>
            <a:p>
              <a:r>
                <a:rPr lang="en-US" sz="1400" b="1" dirty="0">
                  <a:solidFill>
                    <a:srgbClr val="F37021"/>
                  </a:solidFill>
                </a:rPr>
                <a:t>Omni-channel Product Application Framework</a:t>
              </a:r>
            </a:p>
          </p:txBody>
        </p:sp>
      </p:grpSp>
      <p:grpSp>
        <p:nvGrpSpPr>
          <p:cNvPr id="100" name="Group 99"/>
          <p:cNvGrpSpPr/>
          <p:nvPr/>
        </p:nvGrpSpPr>
        <p:grpSpPr>
          <a:xfrm>
            <a:off x="3824141" y="1657352"/>
            <a:ext cx="4768765" cy="1081564"/>
            <a:chOff x="3368578" y="1371600"/>
            <a:chExt cx="6358354" cy="1442083"/>
          </a:xfrm>
        </p:grpSpPr>
        <p:sp>
          <p:nvSpPr>
            <p:cNvPr id="46" name="Rectangle 45"/>
            <p:cNvSpPr/>
            <p:nvPr/>
          </p:nvSpPr>
          <p:spPr>
            <a:xfrm>
              <a:off x="3402998" y="1828799"/>
              <a:ext cx="6323934" cy="984884"/>
            </a:xfrm>
            <a:prstGeom prst="rect">
              <a:avLst/>
            </a:prstGeom>
          </p:spPr>
          <p:txBody>
            <a:bodyPr wrap="square">
              <a:spAutoFit/>
            </a:bodyPr>
            <a:lstStyle/>
            <a:p>
              <a:pPr>
                <a:buClr>
                  <a:schemeClr val="accent6"/>
                </a:buClr>
              </a:pPr>
              <a:r>
                <a:rPr lang="en-US" sz="1400" dirty="0"/>
                <a:t>Improve user engagement across all channels. Integrate easily with state-of-the-art analytics, AI / Machine Learning, IoT applictions</a:t>
              </a:r>
            </a:p>
          </p:txBody>
        </p:sp>
        <p:cxnSp>
          <p:nvCxnSpPr>
            <p:cNvPr id="47" name="Straight Connector 46"/>
            <p:cNvCxnSpPr/>
            <p:nvPr/>
          </p:nvCxnSpPr>
          <p:spPr>
            <a:xfrm>
              <a:off x="3368578" y="1371600"/>
              <a:ext cx="0" cy="102769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8528302" y="3022141"/>
            <a:ext cx="3261796" cy="1245059"/>
            <a:chOff x="7102378" y="2607122"/>
            <a:chExt cx="4349060" cy="1660078"/>
          </a:xfrm>
        </p:grpSpPr>
        <p:sp>
          <p:nvSpPr>
            <p:cNvPr id="54" name="Rectangle 53"/>
            <p:cNvSpPr/>
            <p:nvPr/>
          </p:nvSpPr>
          <p:spPr>
            <a:xfrm>
              <a:off x="7136797" y="3066871"/>
              <a:ext cx="4314641" cy="984885"/>
            </a:xfrm>
            <a:prstGeom prst="rect">
              <a:avLst/>
            </a:prstGeom>
          </p:spPr>
          <p:txBody>
            <a:bodyPr wrap="square">
              <a:spAutoFit/>
            </a:bodyPr>
            <a:lstStyle/>
            <a:p>
              <a:pPr>
                <a:buClr>
                  <a:schemeClr val="accent6"/>
                </a:buClr>
              </a:pPr>
              <a:r>
                <a:rPr lang="en-US" sz="1400" dirty="0"/>
                <a:t>Rapidly create mobile apps and deliver an engaging experience. Push content and notifications with minimal development.</a:t>
              </a:r>
            </a:p>
          </p:txBody>
        </p:sp>
        <p:cxnSp>
          <p:nvCxnSpPr>
            <p:cNvPr id="55" name="Straight Connector 54"/>
            <p:cNvCxnSpPr/>
            <p:nvPr/>
          </p:nvCxnSpPr>
          <p:spPr>
            <a:xfrm>
              <a:off x="7102378" y="2607122"/>
              <a:ext cx="0" cy="166007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8059269" y="3009900"/>
            <a:ext cx="3734037" cy="429377"/>
            <a:chOff x="6477000" y="2590800"/>
            <a:chExt cx="4978716" cy="572502"/>
          </a:xfrm>
        </p:grpSpPr>
        <p:sp>
          <p:nvSpPr>
            <p:cNvPr id="53" name="Rectangle 52"/>
            <p:cNvSpPr/>
            <p:nvPr/>
          </p:nvSpPr>
          <p:spPr>
            <a:xfrm>
              <a:off x="7121557" y="2590800"/>
              <a:ext cx="4334159" cy="410369"/>
            </a:xfrm>
            <a:prstGeom prst="rect">
              <a:avLst/>
            </a:prstGeom>
          </p:spPr>
          <p:txBody>
            <a:bodyPr wrap="square">
              <a:spAutoFit/>
            </a:bodyPr>
            <a:lstStyle/>
            <a:p>
              <a:r>
                <a:rPr lang="en-US" sz="1400" b="1" dirty="0">
                  <a:solidFill>
                    <a:srgbClr val="F37021"/>
                  </a:solidFill>
                </a:rPr>
                <a:t>Mobile Apps Foundation Framework</a:t>
              </a:r>
            </a:p>
          </p:txBody>
        </p:sp>
        <p:grpSp>
          <p:nvGrpSpPr>
            <p:cNvPr id="89" name="Group 88"/>
            <p:cNvGrpSpPr/>
            <p:nvPr/>
          </p:nvGrpSpPr>
          <p:grpSpPr>
            <a:xfrm>
              <a:off x="6477000" y="2590800"/>
              <a:ext cx="572502" cy="572502"/>
              <a:chOff x="6477000" y="2627898"/>
              <a:chExt cx="572502" cy="572502"/>
            </a:xfrm>
          </p:grpSpPr>
          <p:sp>
            <p:nvSpPr>
              <p:cNvPr id="56" name="Oval 55"/>
              <p:cNvSpPr/>
              <p:nvPr/>
            </p:nvSpPr>
            <p:spPr>
              <a:xfrm>
                <a:off x="6477000" y="2627898"/>
                <a:ext cx="572502" cy="572502"/>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37021"/>
                  </a:solidFill>
                </a:endParaRPr>
              </a:p>
            </p:txBody>
          </p:sp>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411" y="2704361"/>
                <a:ext cx="239691" cy="425519"/>
              </a:xfrm>
              <a:prstGeom prst="rect">
                <a:avLst/>
              </a:prstGeom>
            </p:spPr>
          </p:pic>
        </p:grpSp>
      </p:grpSp>
      <p:grpSp>
        <p:nvGrpSpPr>
          <p:cNvPr id="102" name="Group 101"/>
          <p:cNvGrpSpPr/>
          <p:nvPr/>
        </p:nvGrpSpPr>
        <p:grpSpPr>
          <a:xfrm>
            <a:off x="8003998" y="4698544"/>
            <a:ext cx="3636907" cy="1311160"/>
            <a:chOff x="7099955" y="4724400"/>
            <a:chExt cx="4849210" cy="1748211"/>
          </a:xfrm>
        </p:grpSpPr>
        <p:sp>
          <p:nvSpPr>
            <p:cNvPr id="60" name="Rectangle 59"/>
            <p:cNvSpPr/>
            <p:nvPr/>
          </p:nvSpPr>
          <p:spPr>
            <a:xfrm>
              <a:off x="7134374" y="5200470"/>
              <a:ext cx="4814791" cy="1272141"/>
            </a:xfrm>
            <a:prstGeom prst="rect">
              <a:avLst/>
            </a:prstGeom>
          </p:spPr>
          <p:txBody>
            <a:bodyPr wrap="square">
              <a:spAutoFit/>
            </a:bodyPr>
            <a:lstStyle/>
            <a:p>
              <a:pPr>
                <a:buClr>
                  <a:schemeClr val="accent6"/>
                </a:buClr>
              </a:pPr>
              <a:r>
                <a:rPr lang="en-US" sz="1400" dirty="0"/>
                <a:t>Plug and Play components have been designed keeping in mind the important parameters of digital branding, multi-channel conversations and personalization</a:t>
              </a:r>
            </a:p>
          </p:txBody>
        </p:sp>
        <p:cxnSp>
          <p:nvCxnSpPr>
            <p:cNvPr id="61" name="Straight Connector 60"/>
            <p:cNvCxnSpPr/>
            <p:nvPr/>
          </p:nvCxnSpPr>
          <p:spPr>
            <a:xfrm>
              <a:off x="7099955" y="4724400"/>
              <a:ext cx="0" cy="166007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7536780" y="4698541"/>
            <a:ext cx="4104126" cy="429377"/>
            <a:chOff x="6477000" y="4724400"/>
            <a:chExt cx="5472168" cy="572502"/>
          </a:xfrm>
        </p:grpSpPr>
        <p:sp>
          <p:nvSpPr>
            <p:cNvPr id="59" name="Rectangle 58"/>
            <p:cNvSpPr/>
            <p:nvPr/>
          </p:nvSpPr>
          <p:spPr>
            <a:xfrm>
              <a:off x="7119135" y="4724400"/>
              <a:ext cx="4830033" cy="410368"/>
            </a:xfrm>
            <a:prstGeom prst="rect">
              <a:avLst/>
            </a:prstGeom>
          </p:spPr>
          <p:txBody>
            <a:bodyPr wrap="square">
              <a:spAutoFit/>
            </a:bodyPr>
            <a:lstStyle/>
            <a:p>
              <a:r>
                <a:rPr lang="en-US" sz="1400" b="1" dirty="0">
                  <a:solidFill>
                    <a:srgbClr val="F37021"/>
                  </a:solidFill>
                </a:rPr>
                <a:t>Improved Brand Equity</a:t>
              </a:r>
            </a:p>
          </p:txBody>
        </p:sp>
        <p:sp>
          <p:nvSpPr>
            <p:cNvPr id="64" name="Oval 63"/>
            <p:cNvSpPr/>
            <p:nvPr/>
          </p:nvSpPr>
          <p:spPr>
            <a:xfrm>
              <a:off x="6477000" y="4724400"/>
              <a:ext cx="572503" cy="572502"/>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37021"/>
                </a:solidFill>
              </a:endParaRPr>
            </a:p>
          </p:txBody>
        </p:sp>
      </p:grpSp>
      <p:grpSp>
        <p:nvGrpSpPr>
          <p:cNvPr id="103" name="Group 102"/>
          <p:cNvGrpSpPr/>
          <p:nvPr/>
        </p:nvGrpSpPr>
        <p:grpSpPr>
          <a:xfrm>
            <a:off x="4812233" y="5319236"/>
            <a:ext cx="2858509" cy="1081564"/>
            <a:chOff x="3429001" y="5068669"/>
            <a:chExt cx="3811345" cy="1442085"/>
          </a:xfrm>
        </p:grpSpPr>
        <p:sp>
          <p:nvSpPr>
            <p:cNvPr id="74" name="Rectangle 73"/>
            <p:cNvSpPr/>
            <p:nvPr/>
          </p:nvSpPr>
          <p:spPr>
            <a:xfrm>
              <a:off x="3463420" y="5525869"/>
              <a:ext cx="3776926" cy="984885"/>
            </a:xfrm>
            <a:prstGeom prst="rect">
              <a:avLst/>
            </a:prstGeom>
          </p:spPr>
          <p:txBody>
            <a:bodyPr wrap="square">
              <a:spAutoFit/>
            </a:bodyPr>
            <a:lstStyle/>
            <a:p>
              <a:pPr>
                <a:buClr>
                  <a:schemeClr val="accent6"/>
                </a:buClr>
              </a:pPr>
              <a:r>
                <a:rPr lang="en-US" sz="1400" dirty="0"/>
                <a:t>Compliant with accessibility guidelines under section 508, WCAG, and SEO standards</a:t>
              </a:r>
            </a:p>
          </p:txBody>
        </p:sp>
        <p:cxnSp>
          <p:nvCxnSpPr>
            <p:cNvPr id="75" name="Straight Connector 74"/>
            <p:cNvCxnSpPr/>
            <p:nvPr/>
          </p:nvCxnSpPr>
          <p:spPr>
            <a:xfrm>
              <a:off x="3429001" y="5068669"/>
              <a:ext cx="0" cy="102769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4325706" y="5329204"/>
            <a:ext cx="3619793" cy="446960"/>
            <a:chOff x="2780298" y="5081955"/>
            <a:chExt cx="4826391" cy="595947"/>
          </a:xfrm>
        </p:grpSpPr>
        <p:sp>
          <p:nvSpPr>
            <p:cNvPr id="71" name="Rectangle 70"/>
            <p:cNvSpPr/>
            <p:nvPr/>
          </p:nvSpPr>
          <p:spPr>
            <a:xfrm>
              <a:off x="3448181" y="5081955"/>
              <a:ext cx="4158508" cy="410370"/>
            </a:xfrm>
            <a:prstGeom prst="rect">
              <a:avLst/>
            </a:prstGeom>
          </p:spPr>
          <p:txBody>
            <a:bodyPr wrap="square">
              <a:spAutoFit/>
            </a:bodyPr>
            <a:lstStyle/>
            <a:p>
              <a:r>
                <a:rPr lang="en-US" sz="1400" b="1" dirty="0">
                  <a:solidFill>
                    <a:srgbClr val="F37021"/>
                  </a:solidFill>
                </a:rPr>
                <a:t>Accessibility and SEO</a:t>
              </a:r>
            </a:p>
          </p:txBody>
        </p:sp>
        <p:grpSp>
          <p:nvGrpSpPr>
            <p:cNvPr id="90" name="Group 89"/>
            <p:cNvGrpSpPr/>
            <p:nvPr/>
          </p:nvGrpSpPr>
          <p:grpSpPr>
            <a:xfrm>
              <a:off x="2780298" y="5105400"/>
              <a:ext cx="572502" cy="572502"/>
              <a:chOff x="2780298" y="5105400"/>
              <a:chExt cx="572502" cy="572502"/>
            </a:xfrm>
          </p:grpSpPr>
          <p:sp>
            <p:nvSpPr>
              <p:cNvPr id="76" name="Oval 75"/>
              <p:cNvSpPr/>
              <p:nvPr/>
            </p:nvSpPr>
            <p:spPr>
              <a:xfrm>
                <a:off x="2780298" y="5105400"/>
                <a:ext cx="572502" cy="572502"/>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37021"/>
                  </a:solidFill>
                </a:endParaRPr>
              </a:p>
            </p:txBody>
          </p:sp>
          <p:pic>
            <p:nvPicPr>
              <p:cNvPr id="77" name="Picture 7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85526" y="5218137"/>
                <a:ext cx="375909" cy="374526"/>
              </a:xfrm>
              <a:prstGeom prst="rect">
                <a:avLst/>
              </a:prstGeom>
            </p:spPr>
          </p:pic>
        </p:grpSp>
      </p:grpSp>
      <p:grpSp>
        <p:nvGrpSpPr>
          <p:cNvPr id="105" name="Group 104"/>
          <p:cNvGrpSpPr/>
          <p:nvPr/>
        </p:nvGrpSpPr>
        <p:grpSpPr>
          <a:xfrm>
            <a:off x="704602" y="2802714"/>
            <a:ext cx="2554304" cy="1388286"/>
            <a:chOff x="799098" y="2607122"/>
            <a:chExt cx="3405740" cy="1851048"/>
          </a:xfrm>
        </p:grpSpPr>
        <p:sp>
          <p:nvSpPr>
            <p:cNvPr id="79" name="Rectangle 78"/>
            <p:cNvSpPr/>
            <p:nvPr/>
          </p:nvSpPr>
          <p:spPr>
            <a:xfrm>
              <a:off x="814337" y="3186027"/>
              <a:ext cx="3390501" cy="1272143"/>
            </a:xfrm>
            <a:prstGeom prst="rect">
              <a:avLst/>
            </a:prstGeom>
          </p:spPr>
          <p:txBody>
            <a:bodyPr wrap="square">
              <a:spAutoFit/>
            </a:bodyPr>
            <a:lstStyle/>
            <a:p>
              <a:pPr>
                <a:buClr>
                  <a:schemeClr val="accent6"/>
                </a:buClr>
              </a:pPr>
              <a:r>
                <a:rPr lang="en-US" sz="1400" dirty="0"/>
                <a:t>Rapidly create mobile apps and deliver an engaging experience. Push content and notifications with no development.</a:t>
              </a:r>
            </a:p>
          </p:txBody>
        </p:sp>
        <p:cxnSp>
          <p:nvCxnSpPr>
            <p:cNvPr id="80" name="Straight Connector 79"/>
            <p:cNvCxnSpPr/>
            <p:nvPr/>
          </p:nvCxnSpPr>
          <p:spPr>
            <a:xfrm>
              <a:off x="799098" y="2607122"/>
              <a:ext cx="0" cy="159690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1632445" y="4632440"/>
            <a:ext cx="2388461" cy="1311160"/>
            <a:chOff x="761999" y="4724400"/>
            <a:chExt cx="3184615" cy="1748213"/>
          </a:xfrm>
        </p:grpSpPr>
        <p:sp>
          <p:nvSpPr>
            <p:cNvPr id="82" name="Rectangle 81"/>
            <p:cNvSpPr/>
            <p:nvPr/>
          </p:nvSpPr>
          <p:spPr>
            <a:xfrm>
              <a:off x="761999" y="5200471"/>
              <a:ext cx="3184615" cy="1272142"/>
            </a:xfrm>
            <a:prstGeom prst="rect">
              <a:avLst/>
            </a:prstGeom>
          </p:spPr>
          <p:txBody>
            <a:bodyPr wrap="square">
              <a:spAutoFit/>
            </a:bodyPr>
            <a:lstStyle/>
            <a:p>
              <a:pPr>
                <a:buClr>
                  <a:schemeClr val="accent6"/>
                </a:buClr>
              </a:pPr>
              <a:r>
                <a:rPr lang="en-US" sz="1400" dirty="0"/>
                <a:t>Build authenticated user portals and presents them with personalized experience, user data, and targeted offers</a:t>
              </a:r>
            </a:p>
          </p:txBody>
        </p:sp>
        <p:cxnSp>
          <p:nvCxnSpPr>
            <p:cNvPr id="83" name="Straight Connector 82"/>
            <p:cNvCxnSpPr/>
            <p:nvPr/>
          </p:nvCxnSpPr>
          <p:spPr>
            <a:xfrm>
              <a:off x="762000" y="4724400"/>
              <a:ext cx="0" cy="166007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1145920" y="4632441"/>
            <a:ext cx="2229530" cy="429377"/>
            <a:chOff x="113298" y="4724400"/>
            <a:chExt cx="2972706" cy="572502"/>
          </a:xfrm>
        </p:grpSpPr>
        <p:sp>
          <p:nvSpPr>
            <p:cNvPr id="81" name="Rectangle 80"/>
            <p:cNvSpPr/>
            <p:nvPr/>
          </p:nvSpPr>
          <p:spPr>
            <a:xfrm>
              <a:off x="762001" y="4724400"/>
              <a:ext cx="2324003" cy="410369"/>
            </a:xfrm>
            <a:prstGeom prst="rect">
              <a:avLst/>
            </a:prstGeom>
          </p:spPr>
          <p:txBody>
            <a:bodyPr wrap="square">
              <a:spAutoFit/>
            </a:bodyPr>
            <a:lstStyle/>
            <a:p>
              <a:r>
                <a:rPr lang="en-US" sz="1400" b="1" dirty="0">
                  <a:solidFill>
                    <a:srgbClr val="F37021"/>
                  </a:solidFill>
                </a:rPr>
                <a:t>Authenticated sites</a:t>
              </a:r>
            </a:p>
          </p:txBody>
        </p:sp>
        <p:grpSp>
          <p:nvGrpSpPr>
            <p:cNvPr id="88" name="Group 87"/>
            <p:cNvGrpSpPr/>
            <p:nvPr/>
          </p:nvGrpSpPr>
          <p:grpSpPr>
            <a:xfrm>
              <a:off x="113298" y="4724400"/>
              <a:ext cx="572502" cy="572502"/>
              <a:chOff x="113298" y="4724400"/>
              <a:chExt cx="572502" cy="572502"/>
            </a:xfrm>
          </p:grpSpPr>
          <p:sp>
            <p:nvSpPr>
              <p:cNvPr id="84" name="Oval 83"/>
              <p:cNvSpPr/>
              <p:nvPr/>
            </p:nvSpPr>
            <p:spPr>
              <a:xfrm>
                <a:off x="113298" y="4724400"/>
                <a:ext cx="572502" cy="572502"/>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37021"/>
                  </a:solidFill>
                </a:endParaRPr>
              </a:p>
            </p:txBody>
          </p:sp>
          <p:pic>
            <p:nvPicPr>
              <p:cNvPr id="85" name="Picture 8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0320" y="4854154"/>
                <a:ext cx="358459" cy="335649"/>
              </a:xfrm>
              <a:prstGeom prst="rect">
                <a:avLst/>
              </a:prstGeom>
            </p:spPr>
          </p:pic>
        </p:grpSp>
      </p:grpSp>
      <p:grpSp>
        <p:nvGrpSpPr>
          <p:cNvPr id="99" name="Group 98"/>
          <p:cNvGrpSpPr/>
          <p:nvPr/>
        </p:nvGrpSpPr>
        <p:grpSpPr>
          <a:xfrm>
            <a:off x="228600" y="2790472"/>
            <a:ext cx="2735128" cy="429377"/>
            <a:chOff x="164428" y="2590800"/>
            <a:chExt cx="3646836" cy="572502"/>
          </a:xfrm>
        </p:grpSpPr>
        <p:sp>
          <p:nvSpPr>
            <p:cNvPr id="78" name="Rectangle 77"/>
            <p:cNvSpPr/>
            <p:nvPr/>
          </p:nvSpPr>
          <p:spPr>
            <a:xfrm>
              <a:off x="799097" y="2590800"/>
              <a:ext cx="3012167" cy="410369"/>
            </a:xfrm>
            <a:prstGeom prst="rect">
              <a:avLst/>
            </a:prstGeom>
          </p:spPr>
          <p:txBody>
            <a:bodyPr wrap="square">
              <a:spAutoFit/>
            </a:bodyPr>
            <a:lstStyle/>
            <a:p>
              <a:r>
                <a:rPr lang="en-US" sz="1400" b="1" dirty="0">
                  <a:solidFill>
                    <a:srgbClr val="F37021"/>
                  </a:solidFill>
                </a:rPr>
                <a:t>Manage, Monitor, Monetize</a:t>
              </a:r>
            </a:p>
          </p:txBody>
        </p:sp>
        <p:grpSp>
          <p:nvGrpSpPr>
            <p:cNvPr id="66" name="Group 65"/>
            <p:cNvGrpSpPr/>
            <p:nvPr/>
          </p:nvGrpSpPr>
          <p:grpSpPr>
            <a:xfrm>
              <a:off x="164428" y="2590800"/>
              <a:ext cx="572502" cy="572502"/>
              <a:chOff x="164428" y="2638862"/>
              <a:chExt cx="572502" cy="572502"/>
            </a:xfrm>
          </p:grpSpPr>
          <p:sp>
            <p:nvSpPr>
              <p:cNvPr id="86" name="Oval 85"/>
              <p:cNvSpPr/>
              <p:nvPr/>
            </p:nvSpPr>
            <p:spPr>
              <a:xfrm>
                <a:off x="164428" y="2638862"/>
                <a:ext cx="572502" cy="572502"/>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37021"/>
                  </a:solidFill>
                </a:endParaRPr>
              </a:p>
            </p:txBody>
          </p:sp>
          <p:pic>
            <p:nvPicPr>
              <p:cNvPr id="87" name="Picture 8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9816" y="2788737"/>
                <a:ext cx="329132" cy="303062"/>
              </a:xfrm>
              <a:prstGeom prst="rect">
                <a:avLst/>
              </a:prstGeom>
            </p:spPr>
          </p:pic>
        </p:grpSp>
      </p:grpSp>
      <p:pic>
        <p:nvPicPr>
          <p:cNvPr id="107" name="Picture 106">
            <a:extLst>
              <a:ext uri="{FF2B5EF4-FFF2-40B4-BE49-F238E27FC236}">
                <a16:creationId xmlns:a16="http://schemas.microsoft.com/office/drawing/2014/main" id="{EC5F38E3-17FB-4FB8-92C8-E2CF379B8709}"/>
              </a:ext>
            </a:extLst>
          </p:cNvPr>
          <p:cNvPicPr>
            <a:picLocks noChangeAspect="1"/>
          </p:cNvPicPr>
          <p:nvPr/>
        </p:nvPicPr>
        <p:blipFill>
          <a:blip r:embed="rId7"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598888" y="4748753"/>
            <a:ext cx="321475" cy="328952"/>
          </a:xfrm>
          <a:prstGeom prst="rect">
            <a:avLst/>
          </a:prstGeom>
        </p:spPr>
      </p:pic>
    </p:spTree>
    <p:extLst>
      <p:ext uri="{BB962C8B-B14F-4D97-AF65-F5344CB8AC3E}">
        <p14:creationId xmlns:p14="http://schemas.microsoft.com/office/powerpoint/2010/main" val="3149507745"/>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Center</a:t>
            </a:r>
          </a:p>
        </p:txBody>
      </p:sp>
      <p:sp>
        <p:nvSpPr>
          <p:cNvPr id="6" name="Text Placeholder 5">
            <a:extLst>
              <a:ext uri="{FF2B5EF4-FFF2-40B4-BE49-F238E27FC236}">
                <a16:creationId xmlns:a16="http://schemas.microsoft.com/office/drawing/2014/main" id="{7021B32A-1F19-40C8-8FBE-89D73B324C54}"/>
              </a:ext>
            </a:extLst>
          </p:cNvPr>
          <p:cNvSpPr>
            <a:spLocks noGrp="1"/>
          </p:cNvSpPr>
          <p:nvPr>
            <p:ph type="body" idx="15"/>
          </p:nvPr>
        </p:nvSpPr>
        <p:spPr/>
        <p:txBody>
          <a:bodyPr/>
          <a:lstStyle/>
          <a:p>
            <a:r>
              <a:rPr lang="en-US" dirty="0"/>
              <a:t>Vsurf banking experience</a:t>
            </a:r>
          </a:p>
          <a:p>
            <a:endParaRPr lang="en-US" dirty="0"/>
          </a:p>
        </p:txBody>
      </p:sp>
      <p:sp>
        <p:nvSpPr>
          <p:cNvPr id="3" name="Content Placeholder 2"/>
          <p:cNvSpPr>
            <a:spLocks noGrp="1"/>
          </p:cNvSpPr>
          <p:nvPr>
            <p:ph idx="1"/>
          </p:nvPr>
        </p:nvSpPr>
        <p:spPr>
          <a:xfrm>
            <a:off x="304800" y="1524007"/>
            <a:ext cx="5638800" cy="4571994"/>
          </a:xfrm>
        </p:spPr>
        <p:txBody>
          <a:bodyPr>
            <a:normAutofit/>
          </a:bodyPr>
          <a:lstStyle/>
          <a:p>
            <a:pPr marL="285750" indent="-285750">
              <a:buFont typeface="Wingdings" panose="05000000000000000000" pitchFamily="2" charset="2"/>
              <a:buChar char="ü"/>
            </a:pPr>
            <a:r>
              <a:rPr lang="en-US" b="0" dirty="0">
                <a:solidFill>
                  <a:schemeClr val="tx1"/>
                </a:solidFill>
              </a:rPr>
              <a:t>Provides online access to agreements, relevant documents and online images of checks and payments.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Add the latest news and market research tailored towards industries and geographies.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Option to include independent analyst research and market commendatory from internal and external analysts.</a:t>
            </a:r>
          </a:p>
        </p:txBody>
      </p:sp>
      <p:pic>
        <p:nvPicPr>
          <p:cNvPr id="7" name="Picture 6">
            <a:extLst>
              <a:ext uri="{FF2B5EF4-FFF2-40B4-BE49-F238E27FC236}">
                <a16:creationId xmlns:a16="http://schemas.microsoft.com/office/drawing/2014/main" id="{E04D9CDE-2739-44D7-9116-0213276F8D97}"/>
              </a:ext>
            </a:extLst>
          </p:cNvPr>
          <p:cNvPicPr>
            <a:picLocks noChangeAspect="1"/>
          </p:cNvPicPr>
          <p:nvPr/>
        </p:nvPicPr>
        <p:blipFill>
          <a:blip r:embed="rId2"/>
          <a:stretch>
            <a:fillRect/>
          </a:stretch>
        </p:blipFill>
        <p:spPr>
          <a:xfrm>
            <a:off x="6248400" y="1447800"/>
            <a:ext cx="5387058" cy="3976681"/>
          </a:xfrm>
          <a:prstGeom prst="rect">
            <a:avLst/>
          </a:prstGeom>
        </p:spPr>
      </p:pic>
    </p:spTree>
    <p:extLst>
      <p:ext uri="{BB962C8B-B14F-4D97-AF65-F5344CB8AC3E}">
        <p14:creationId xmlns:p14="http://schemas.microsoft.com/office/powerpoint/2010/main" val="33969732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FX Trade</a:t>
            </a:r>
          </a:p>
        </p:txBody>
      </p:sp>
      <p:sp>
        <p:nvSpPr>
          <p:cNvPr id="6" name="Text Placeholder 5">
            <a:extLst>
              <a:ext uri="{FF2B5EF4-FFF2-40B4-BE49-F238E27FC236}">
                <a16:creationId xmlns:a16="http://schemas.microsoft.com/office/drawing/2014/main" id="{5EF53C61-27C4-48AA-8F34-76A6B5ABDFEE}"/>
              </a:ext>
            </a:extLst>
          </p:cNvPr>
          <p:cNvSpPr>
            <a:spLocks noGrp="1"/>
          </p:cNvSpPr>
          <p:nvPr>
            <p:ph type="body" idx="15"/>
          </p:nvPr>
        </p:nvSpPr>
        <p:spPr/>
        <p:txBody>
          <a:bodyPr/>
          <a:lstStyle/>
          <a:p>
            <a:r>
              <a:rPr lang="en-US" dirty="0"/>
              <a:t>Vsurf banking experience</a:t>
            </a:r>
          </a:p>
          <a:p>
            <a:endParaRPr lang="en-US" dirty="0"/>
          </a:p>
        </p:txBody>
      </p:sp>
      <p:sp>
        <p:nvSpPr>
          <p:cNvPr id="3" name="Content Placeholder 2"/>
          <p:cNvSpPr>
            <a:spLocks noGrp="1"/>
          </p:cNvSpPr>
          <p:nvPr>
            <p:ph idx="1"/>
          </p:nvPr>
        </p:nvSpPr>
        <p:spPr>
          <a:xfrm>
            <a:off x="1066800" y="2133600"/>
            <a:ext cx="7315200" cy="1752600"/>
          </a:xfrm>
        </p:spPr>
        <p:txBody>
          <a:bodyPr>
            <a:normAutofit/>
          </a:bodyPr>
          <a:lstStyle/>
          <a:p>
            <a:pPr marL="285750" indent="-285750">
              <a:buFont typeface="Wingdings" panose="05000000000000000000" pitchFamily="2" charset="2"/>
              <a:buChar char="ü"/>
            </a:pPr>
            <a:r>
              <a:rPr lang="en-US" b="0" dirty="0">
                <a:solidFill>
                  <a:schemeClr val="tx1"/>
                </a:solidFill>
              </a:rPr>
              <a:t>View current market rates and spread costs accordingly.</a:t>
            </a:r>
          </a:p>
          <a:p>
            <a:pPr marL="285750" indent="-285750">
              <a:buFont typeface="Wingdings" panose="05000000000000000000" pitchFamily="2" charset="2"/>
              <a:buChar char="ü"/>
            </a:pPr>
            <a:endParaRPr lang="en-US" b="0" dirty="0">
              <a:solidFill>
                <a:schemeClr val="tx1"/>
              </a:solidFill>
            </a:endParaRPr>
          </a:p>
          <a:p>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Support and execute real-time spot, forward, window, and swap contracts. </a:t>
            </a:r>
          </a:p>
        </p:txBody>
      </p:sp>
      <p:pic>
        <p:nvPicPr>
          <p:cNvPr id="7" name="Picture 6">
            <a:extLst>
              <a:ext uri="{FF2B5EF4-FFF2-40B4-BE49-F238E27FC236}">
                <a16:creationId xmlns:a16="http://schemas.microsoft.com/office/drawing/2014/main" id="{CD89E25A-4BF3-4D7F-B641-10FC8FEA3218}"/>
              </a:ext>
            </a:extLst>
          </p:cNvPr>
          <p:cNvPicPr>
            <a:picLocks noChangeAspect="1"/>
          </p:cNvPicPr>
          <p:nvPr/>
        </p:nvPicPr>
        <p:blipFill>
          <a:blip r:embed="rId2"/>
          <a:stretch>
            <a:fillRect/>
          </a:stretch>
        </p:blipFill>
        <p:spPr>
          <a:xfrm>
            <a:off x="8991600" y="1143000"/>
            <a:ext cx="2252051" cy="4614859"/>
          </a:xfrm>
          <a:prstGeom prst="rect">
            <a:avLst/>
          </a:prstGeom>
        </p:spPr>
      </p:pic>
    </p:spTree>
    <p:extLst>
      <p:ext uri="{BB962C8B-B14F-4D97-AF65-F5344CB8AC3E}">
        <p14:creationId xmlns:p14="http://schemas.microsoft.com/office/powerpoint/2010/main" val="3841575263"/>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Cash Management</a:t>
            </a:r>
          </a:p>
        </p:txBody>
      </p:sp>
      <p:sp>
        <p:nvSpPr>
          <p:cNvPr id="6" name="Text Placeholder 5">
            <a:extLst>
              <a:ext uri="{FF2B5EF4-FFF2-40B4-BE49-F238E27FC236}">
                <a16:creationId xmlns:a16="http://schemas.microsoft.com/office/drawing/2014/main" id="{7E83B3E9-FDD8-4851-B7A7-C5A5B60AB380}"/>
              </a:ext>
            </a:extLst>
          </p:cNvPr>
          <p:cNvSpPr>
            <a:spLocks noGrp="1"/>
          </p:cNvSpPr>
          <p:nvPr>
            <p:ph type="body" idx="15"/>
          </p:nvPr>
        </p:nvSpPr>
        <p:spPr/>
        <p:txBody>
          <a:bodyPr/>
          <a:lstStyle/>
          <a:p>
            <a:r>
              <a:rPr lang="en-US" dirty="0"/>
              <a:t>Vsurf banking experience</a:t>
            </a:r>
          </a:p>
          <a:p>
            <a:endParaRPr lang="en-US" dirty="0"/>
          </a:p>
        </p:txBody>
      </p:sp>
      <p:sp>
        <p:nvSpPr>
          <p:cNvPr id="3" name="Content Placeholder 2"/>
          <p:cNvSpPr>
            <a:spLocks noGrp="1"/>
          </p:cNvSpPr>
          <p:nvPr>
            <p:ph idx="1"/>
          </p:nvPr>
        </p:nvSpPr>
        <p:spPr>
          <a:xfrm>
            <a:off x="6934200" y="1524006"/>
            <a:ext cx="4953000" cy="4875211"/>
          </a:xfrm>
        </p:spPr>
        <p:txBody>
          <a:bodyPr/>
          <a:lstStyle/>
          <a:p>
            <a:pPr marL="285750" indent="-285750">
              <a:buFont typeface="Wingdings" panose="05000000000000000000" pitchFamily="2" charset="2"/>
              <a:buChar char="ü"/>
            </a:pPr>
            <a:r>
              <a:rPr lang="en-US" b="0" dirty="0">
                <a:solidFill>
                  <a:schemeClr val="tx1"/>
                </a:solidFill>
              </a:rPr>
              <a:t>Integrate with existing cash management systems, to prevent account or currency short falls.</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Calculate which option is best for each situation: money transfer, short loan, or FX trade.</a:t>
            </a:r>
          </a:p>
          <a:p>
            <a:pPr marL="285750" indent="-285750">
              <a:buFont typeface="Wingdings" panose="05000000000000000000" pitchFamily="2" charset="2"/>
              <a:buChar char="ü"/>
            </a:pPr>
            <a:endParaRPr lang="en-US" b="0" dirty="0">
              <a:solidFill>
                <a:schemeClr val="tx1"/>
              </a:solidFill>
            </a:endParaRPr>
          </a:p>
          <a:p>
            <a:pPr marL="285750" indent="-285750">
              <a:buFont typeface="Wingdings" panose="05000000000000000000" pitchFamily="2" charset="2"/>
              <a:buChar char="ü"/>
            </a:pPr>
            <a:r>
              <a:rPr lang="en-US" b="0" dirty="0">
                <a:solidFill>
                  <a:schemeClr val="tx1"/>
                </a:solidFill>
              </a:rPr>
              <a:t>Integrated alerting and messaging to warn of unexpected account behavior.</a:t>
            </a:r>
          </a:p>
        </p:txBody>
      </p:sp>
      <p:pic>
        <p:nvPicPr>
          <p:cNvPr id="7" name="Picture 6">
            <a:extLst>
              <a:ext uri="{FF2B5EF4-FFF2-40B4-BE49-F238E27FC236}">
                <a16:creationId xmlns:a16="http://schemas.microsoft.com/office/drawing/2014/main" id="{6D6DA4C4-C89A-41A8-8B1B-B1593D17DAC5}"/>
              </a:ext>
            </a:extLst>
          </p:cNvPr>
          <p:cNvPicPr>
            <a:picLocks noChangeAspect="1"/>
          </p:cNvPicPr>
          <p:nvPr/>
        </p:nvPicPr>
        <p:blipFill>
          <a:blip r:embed="rId2"/>
          <a:stretch>
            <a:fillRect/>
          </a:stretch>
        </p:blipFill>
        <p:spPr>
          <a:xfrm>
            <a:off x="152400" y="1524000"/>
            <a:ext cx="6488144" cy="4386262"/>
          </a:xfrm>
          <a:prstGeom prst="rect">
            <a:avLst/>
          </a:prstGeom>
        </p:spPr>
      </p:pic>
    </p:spTree>
    <p:extLst>
      <p:ext uri="{BB962C8B-B14F-4D97-AF65-F5344CB8AC3E}">
        <p14:creationId xmlns:p14="http://schemas.microsoft.com/office/powerpoint/2010/main" val="2845449925"/>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648790"/>
            <a:ext cx="12192000" cy="1560427"/>
          </a:xfrm>
          <a:solidFill>
            <a:schemeClr val="accent6"/>
          </a:solidFill>
        </p:spPr>
        <p:txBody>
          <a:bodyPr/>
          <a:lstStyle/>
          <a:p>
            <a:r>
              <a:rPr lang="en-US" dirty="0"/>
              <a:t>Appendix:</a:t>
            </a:r>
            <a:br>
              <a:rPr lang="en-US" dirty="0"/>
            </a:br>
            <a:r>
              <a:rPr lang="en-US" dirty="0"/>
              <a:t>virtusa Digital Capabilities</a:t>
            </a:r>
          </a:p>
        </p:txBody>
      </p:sp>
    </p:spTree>
    <p:extLst>
      <p:ext uri="{BB962C8B-B14F-4D97-AF65-F5344CB8AC3E}">
        <p14:creationId xmlns:p14="http://schemas.microsoft.com/office/powerpoint/2010/main" val="225346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5"/>
          </p:nvPr>
        </p:nvSpPr>
        <p:spPr>
          <a:xfrm>
            <a:off x="2492831" y="57279"/>
            <a:ext cx="7228115" cy="304800"/>
          </a:xfrm>
        </p:spPr>
        <p:txBody>
          <a:bodyPr/>
          <a:lstStyle/>
          <a:p>
            <a:r>
              <a:rPr lang="en-US" sz="1600" dirty="0"/>
              <a:t>The digital Experience economy</a:t>
            </a:r>
          </a:p>
        </p:txBody>
      </p:sp>
      <p:sp>
        <p:nvSpPr>
          <p:cNvPr id="7" name="Title 1"/>
          <p:cNvSpPr txBox="1">
            <a:spLocks/>
          </p:cNvSpPr>
          <p:nvPr/>
        </p:nvSpPr>
        <p:spPr>
          <a:xfrm>
            <a:off x="331972" y="428361"/>
            <a:ext cx="11582400" cy="524999"/>
          </a:xfrm>
          <a:prstGeom prst="rect">
            <a:avLst/>
          </a:prstGeom>
        </p:spPr>
        <p:txBody>
          <a:bodyPr vert="horz" lIns="91439" tIns="0" rIns="91439" bIns="0" rtlCol="0" anchor="t" anchorCtr="0">
            <a:noAutofit/>
          </a:bodyPr>
          <a:lstStyle>
            <a:lvl1pPr algn="ctr" defTabSz="914400" rtl="0" eaLnBrk="1" latinLnBrk="0" hangingPunct="1">
              <a:lnSpc>
                <a:spcPct val="90000"/>
              </a:lnSpc>
              <a:spcBef>
                <a:spcPct val="0"/>
              </a:spcBef>
              <a:buNone/>
              <a:defRPr sz="2400" kern="1200" cap="none" spc="0" baseline="0">
                <a:solidFill>
                  <a:srgbClr val="000000"/>
                </a:solidFill>
                <a:latin typeface="Calibri"/>
                <a:ea typeface="+mj-ea"/>
                <a:cs typeface="Calibri"/>
              </a:defRPr>
            </a:lvl1pPr>
          </a:lstStyle>
          <a:p>
            <a:pPr defTabSz="1219080">
              <a:defRPr/>
            </a:pPr>
            <a:r>
              <a:rPr lang="en-IN" sz="2800" dirty="0"/>
              <a:t>The traditional digital capabilities are no longer enough</a:t>
            </a:r>
            <a:endParaRPr lang="en-US" sz="2800" dirty="0"/>
          </a:p>
        </p:txBody>
      </p:sp>
      <p:grpSp>
        <p:nvGrpSpPr>
          <p:cNvPr id="4" name="Group 3"/>
          <p:cNvGrpSpPr/>
          <p:nvPr/>
        </p:nvGrpSpPr>
        <p:grpSpPr>
          <a:xfrm>
            <a:off x="1450671" y="2313829"/>
            <a:ext cx="10190080" cy="4961846"/>
            <a:chOff x="322401" y="914917"/>
            <a:chExt cx="8574873" cy="3860310"/>
          </a:xfrm>
        </p:grpSpPr>
        <p:grpSp>
          <p:nvGrpSpPr>
            <p:cNvPr id="2" name="Group 1"/>
            <p:cNvGrpSpPr/>
            <p:nvPr/>
          </p:nvGrpSpPr>
          <p:grpSpPr>
            <a:xfrm>
              <a:off x="354106" y="914917"/>
              <a:ext cx="8543168" cy="1861376"/>
              <a:chOff x="125291" y="927819"/>
              <a:chExt cx="9256452" cy="1861376"/>
            </a:xfrm>
          </p:grpSpPr>
          <p:sp>
            <p:nvSpPr>
              <p:cNvPr id="32" name="Rectangle 31"/>
              <p:cNvSpPr/>
              <p:nvPr/>
            </p:nvSpPr>
            <p:spPr>
              <a:xfrm>
                <a:off x="739375" y="1747297"/>
                <a:ext cx="1525524" cy="223089"/>
              </a:xfrm>
              <a:prstGeom prst="rect">
                <a:avLst/>
              </a:prstGeom>
            </p:spPr>
            <p:txBody>
              <a:bodyPr wrap="square" lIns="91439" tIns="45719" rIns="91439" bIns="45719">
                <a:spAutoFit/>
              </a:bodyPr>
              <a:lstStyle/>
              <a:p>
                <a:pPr defTabSz="1219110">
                  <a:defRPr/>
                </a:pPr>
                <a:r>
                  <a:rPr lang="en-US" sz="1333" b="1">
                    <a:solidFill>
                      <a:srgbClr val="1F3C92">
                        <a:lumMod val="75000"/>
                      </a:srgbClr>
                    </a:solidFill>
                    <a:latin typeface="Calibri"/>
                  </a:rPr>
                  <a:t>UX</a:t>
                </a:r>
                <a:endParaRPr lang="en-US" sz="1333" b="1" dirty="0">
                  <a:solidFill>
                    <a:srgbClr val="1F3C92">
                      <a:lumMod val="75000"/>
                    </a:srgbClr>
                  </a:solidFill>
                  <a:latin typeface="Calibri"/>
                </a:endParaRPr>
              </a:p>
            </p:txBody>
          </p:sp>
          <p:sp>
            <p:nvSpPr>
              <p:cNvPr id="33" name="Rectangle 32"/>
              <p:cNvSpPr/>
              <p:nvPr/>
            </p:nvSpPr>
            <p:spPr>
              <a:xfrm>
                <a:off x="125291" y="2073617"/>
                <a:ext cx="1770537" cy="553996"/>
              </a:xfrm>
              <a:prstGeom prst="rect">
                <a:avLst/>
              </a:prstGeom>
            </p:spPr>
            <p:txBody>
              <a:bodyPr wrap="square" lIns="91439" tIns="45719" rIns="91439" bIns="45719">
                <a:spAutoFit/>
              </a:bodyPr>
              <a:lstStyle/>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Experience design</a:t>
                </a:r>
              </a:p>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Design exploration</a:t>
                </a:r>
              </a:p>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Technology selection</a:t>
                </a:r>
              </a:p>
            </p:txBody>
          </p:sp>
          <p:pic>
            <p:nvPicPr>
              <p:cNvPr id="34" name="Picture 3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000" y="991117"/>
                <a:ext cx="742843" cy="602935"/>
              </a:xfrm>
              <a:prstGeom prst="rect">
                <a:avLst/>
              </a:prstGeom>
            </p:spPr>
          </p:pic>
          <p:cxnSp>
            <p:nvCxnSpPr>
              <p:cNvPr id="35" name="Straight Connector 34"/>
              <p:cNvCxnSpPr/>
              <p:nvPr/>
            </p:nvCxnSpPr>
            <p:spPr>
              <a:xfrm>
                <a:off x="201297" y="1998651"/>
                <a:ext cx="140245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458200" y="1747297"/>
                <a:ext cx="1893893" cy="223089"/>
              </a:xfrm>
              <a:prstGeom prst="rect">
                <a:avLst/>
              </a:prstGeom>
            </p:spPr>
            <p:txBody>
              <a:bodyPr wrap="square" lIns="91439" tIns="45719" rIns="91439" bIns="45719">
                <a:spAutoFit/>
              </a:bodyPr>
              <a:lstStyle/>
              <a:p>
                <a:pPr defTabSz="1219110">
                  <a:defRPr/>
                </a:pPr>
                <a:r>
                  <a:rPr lang="en-US" sz="1333" b="1" dirty="0" err="1">
                    <a:solidFill>
                      <a:srgbClr val="1F3C92">
                        <a:lumMod val="75000"/>
                      </a:srgbClr>
                    </a:solidFill>
                    <a:latin typeface="Calibri"/>
                  </a:rPr>
                  <a:t>Dx</a:t>
                </a:r>
                <a:endParaRPr lang="en-US" sz="1333" b="1" dirty="0">
                  <a:solidFill>
                    <a:srgbClr val="1F3C92">
                      <a:lumMod val="75000"/>
                    </a:srgbClr>
                  </a:solidFill>
                  <a:latin typeface="Calibri"/>
                </a:endParaRPr>
              </a:p>
            </p:txBody>
          </p:sp>
          <p:sp>
            <p:nvSpPr>
              <p:cNvPr id="37" name="Rectangle 36"/>
              <p:cNvSpPr/>
              <p:nvPr/>
            </p:nvSpPr>
            <p:spPr>
              <a:xfrm>
                <a:off x="1861477" y="2084774"/>
                <a:ext cx="1770537" cy="553996"/>
              </a:xfrm>
              <a:prstGeom prst="rect">
                <a:avLst/>
              </a:prstGeom>
            </p:spPr>
            <p:txBody>
              <a:bodyPr wrap="square" lIns="91439" tIns="45719" rIns="91439" bIns="45719">
                <a:spAutoFit/>
              </a:bodyPr>
              <a:lstStyle/>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Omni-channel </a:t>
                </a:r>
              </a:p>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Digital marketing </a:t>
                </a:r>
              </a:p>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Ecommerce</a:t>
                </a:r>
              </a:p>
            </p:txBody>
          </p:sp>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71617" y="927819"/>
                <a:ext cx="824474" cy="655539"/>
              </a:xfrm>
              <a:prstGeom prst="rect">
                <a:avLst/>
              </a:prstGeom>
            </p:spPr>
          </p:pic>
          <p:cxnSp>
            <p:nvCxnSpPr>
              <p:cNvPr id="42" name="Straight Connector 41"/>
              <p:cNvCxnSpPr/>
              <p:nvPr/>
            </p:nvCxnSpPr>
            <p:spPr>
              <a:xfrm>
                <a:off x="1806953" y="1998651"/>
                <a:ext cx="16764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737353" y="2014164"/>
                <a:ext cx="13716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415636" y="2014164"/>
                <a:ext cx="13716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57794" y="2019498"/>
                <a:ext cx="150876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690852" y="1747297"/>
                <a:ext cx="1418102" cy="223089"/>
              </a:xfrm>
              <a:prstGeom prst="rect">
                <a:avLst/>
              </a:prstGeom>
            </p:spPr>
            <p:txBody>
              <a:bodyPr wrap="square" lIns="91439" tIns="45719" rIns="91439" bIns="45719">
                <a:spAutoFit/>
              </a:bodyPr>
              <a:lstStyle/>
              <a:p>
                <a:pPr algn="ctr" defTabSz="1219110">
                  <a:defRPr/>
                </a:pPr>
                <a:r>
                  <a:rPr lang="en-US" sz="1333" b="1" dirty="0">
                    <a:solidFill>
                      <a:srgbClr val="1F3C92">
                        <a:lumMod val="75000"/>
                      </a:srgbClr>
                    </a:solidFill>
                    <a:latin typeface="Calibri"/>
                  </a:rPr>
                  <a:t>CLOUD</a:t>
                </a:r>
              </a:p>
            </p:txBody>
          </p:sp>
          <p:sp>
            <p:nvSpPr>
              <p:cNvPr id="57" name="Rectangle 56"/>
              <p:cNvSpPr/>
              <p:nvPr/>
            </p:nvSpPr>
            <p:spPr>
              <a:xfrm>
                <a:off x="3638108" y="2096994"/>
                <a:ext cx="1441704" cy="553996"/>
              </a:xfrm>
              <a:prstGeom prst="rect">
                <a:avLst/>
              </a:prstGeom>
            </p:spPr>
            <p:txBody>
              <a:bodyPr wrap="square" lIns="91439" tIns="45719" rIns="91439" bIns="45719">
                <a:spAutoFit/>
              </a:bodyPr>
              <a:lstStyle/>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Assessment </a:t>
                </a:r>
              </a:p>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Development</a:t>
                </a:r>
              </a:p>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Migration</a:t>
                </a:r>
              </a:p>
            </p:txBody>
          </p:sp>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88050" y="951935"/>
                <a:ext cx="757653" cy="642116"/>
              </a:xfrm>
              <a:prstGeom prst="rect">
                <a:avLst/>
              </a:prstGeom>
            </p:spPr>
          </p:pic>
          <p:sp>
            <p:nvSpPr>
              <p:cNvPr id="59" name="Rectangle 58"/>
              <p:cNvSpPr/>
              <p:nvPr/>
            </p:nvSpPr>
            <p:spPr>
              <a:xfrm>
                <a:off x="5464097" y="1628498"/>
                <a:ext cx="1274677" cy="391000"/>
              </a:xfrm>
              <a:prstGeom prst="rect">
                <a:avLst/>
              </a:prstGeom>
            </p:spPr>
            <p:txBody>
              <a:bodyPr wrap="square" lIns="91439" tIns="45719" rIns="91439" bIns="45719">
                <a:spAutoFit/>
              </a:bodyPr>
              <a:lstStyle/>
              <a:p>
                <a:pPr algn="ctr" defTabSz="1219110">
                  <a:defRPr/>
                </a:pPr>
                <a:r>
                  <a:rPr lang="en-US" sz="1333" b="1" dirty="0">
                    <a:solidFill>
                      <a:srgbClr val="1F3C92">
                        <a:lumMod val="75000"/>
                      </a:srgbClr>
                    </a:solidFill>
                    <a:latin typeface="Calibri"/>
                  </a:rPr>
                  <a:t>MOBILITY &amp; CONNECTIVITY</a:t>
                </a:r>
              </a:p>
            </p:txBody>
          </p:sp>
          <p:sp>
            <p:nvSpPr>
              <p:cNvPr id="60" name="Rectangle 59"/>
              <p:cNvSpPr/>
              <p:nvPr/>
            </p:nvSpPr>
            <p:spPr>
              <a:xfrm>
                <a:off x="5367857" y="2084774"/>
                <a:ext cx="1770537" cy="553996"/>
              </a:xfrm>
              <a:prstGeom prst="rect">
                <a:avLst/>
              </a:prstGeom>
            </p:spPr>
            <p:txBody>
              <a:bodyPr wrap="square" lIns="91439" tIns="45719" rIns="91439" bIns="45719">
                <a:spAutoFit/>
              </a:bodyPr>
              <a:lstStyle/>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Apps</a:t>
                </a:r>
              </a:p>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QA </a:t>
                </a:r>
              </a:p>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Deployment</a:t>
                </a:r>
              </a:p>
            </p:txBody>
          </p:sp>
          <p:pic>
            <p:nvPicPr>
              <p:cNvPr id="61" name="Picture 6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4755" y="978428"/>
                <a:ext cx="742844" cy="602623"/>
              </a:xfrm>
              <a:prstGeom prst="rect">
                <a:avLst/>
              </a:prstGeom>
            </p:spPr>
          </p:pic>
          <p:sp>
            <p:nvSpPr>
              <p:cNvPr id="62" name="Rectangle 61"/>
              <p:cNvSpPr/>
              <p:nvPr/>
            </p:nvSpPr>
            <p:spPr>
              <a:xfrm>
                <a:off x="7686909" y="1747297"/>
                <a:ext cx="1694834" cy="223089"/>
              </a:xfrm>
              <a:prstGeom prst="rect">
                <a:avLst/>
              </a:prstGeom>
            </p:spPr>
            <p:txBody>
              <a:bodyPr wrap="square" lIns="91439" tIns="45719" rIns="91439" bIns="45719">
                <a:spAutoFit/>
              </a:bodyPr>
              <a:lstStyle/>
              <a:p>
                <a:pPr defTabSz="1219110">
                  <a:defRPr/>
                </a:pPr>
                <a:r>
                  <a:rPr lang="en-US" sz="1333" b="1">
                    <a:solidFill>
                      <a:srgbClr val="1F3C92">
                        <a:lumMod val="75000"/>
                      </a:srgbClr>
                    </a:solidFill>
                    <a:latin typeface="Calibri"/>
                  </a:rPr>
                  <a:t>DATA</a:t>
                </a:r>
                <a:endParaRPr lang="en-US" sz="1333" b="1" dirty="0">
                  <a:solidFill>
                    <a:srgbClr val="1F3C92">
                      <a:lumMod val="75000"/>
                    </a:srgbClr>
                  </a:solidFill>
                  <a:latin typeface="Calibri"/>
                </a:endParaRPr>
              </a:p>
            </p:txBody>
          </p:sp>
          <p:sp>
            <p:nvSpPr>
              <p:cNvPr id="63" name="Rectangle 62"/>
              <p:cNvSpPr/>
              <p:nvPr/>
            </p:nvSpPr>
            <p:spPr>
              <a:xfrm>
                <a:off x="7141904" y="2073616"/>
                <a:ext cx="1885950" cy="715579"/>
              </a:xfrm>
              <a:prstGeom prst="rect">
                <a:avLst/>
              </a:prstGeom>
            </p:spPr>
            <p:txBody>
              <a:bodyPr wrap="square" lIns="91439" tIns="45719" rIns="91439" bIns="45719">
                <a:spAutoFit/>
              </a:bodyPr>
              <a:lstStyle/>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Data strategy </a:t>
                </a:r>
              </a:p>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Master data management</a:t>
                </a:r>
              </a:p>
              <a:p>
                <a:pPr marL="180966" indent="-180966" defTabSz="1219110">
                  <a:buClr>
                    <a:srgbClr val="94CE56"/>
                  </a:buClr>
                  <a:buFont typeface="Arial" panose="020B0604020202020204" pitchFamily="34" charset="0"/>
                  <a:buChar char="•"/>
                  <a:defRPr/>
                </a:pPr>
                <a:r>
                  <a:rPr lang="en-US" sz="1400" dirty="0">
                    <a:solidFill>
                      <a:schemeClr val="bg2">
                        <a:lumMod val="75000"/>
                      </a:schemeClr>
                    </a:solidFill>
                    <a:latin typeface="Calibri"/>
                  </a:rPr>
                  <a:t>Business intelligence</a:t>
                </a:r>
              </a:p>
            </p:txBody>
          </p:sp>
          <p:pic>
            <p:nvPicPr>
              <p:cNvPr id="64" name="Picture 6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623554" y="970082"/>
                <a:ext cx="742416" cy="590937"/>
              </a:xfrm>
              <a:prstGeom prst="rect">
                <a:avLst/>
              </a:prstGeom>
            </p:spPr>
          </p:pic>
        </p:grpSp>
        <p:sp>
          <p:nvSpPr>
            <p:cNvPr id="65" name="Rectangle 64"/>
            <p:cNvSpPr/>
            <p:nvPr/>
          </p:nvSpPr>
          <p:spPr>
            <a:xfrm>
              <a:off x="322401" y="2787799"/>
              <a:ext cx="1634103" cy="992578"/>
            </a:xfrm>
            <a:prstGeom prst="rect">
              <a:avLst/>
            </a:prstGeom>
          </p:spPr>
          <p:txBody>
            <a:bodyPr wrap="square" lIns="91439" tIns="45719" rIns="91439" bIns="45719">
              <a:spAutoFit/>
            </a:bodyPr>
            <a:lstStyle/>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Smart UX</a:t>
              </a:r>
            </a:p>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Design repositories</a:t>
              </a:r>
            </a:p>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Visual asset tagging</a:t>
              </a:r>
            </a:p>
          </p:txBody>
        </p:sp>
        <p:sp>
          <p:nvSpPr>
            <p:cNvPr id="66" name="Rectangle 65"/>
            <p:cNvSpPr/>
            <p:nvPr/>
          </p:nvSpPr>
          <p:spPr>
            <a:xfrm>
              <a:off x="1924799" y="2798956"/>
              <a:ext cx="1634103" cy="1546576"/>
            </a:xfrm>
            <a:prstGeom prst="rect">
              <a:avLst/>
            </a:prstGeom>
          </p:spPr>
          <p:txBody>
            <a:bodyPr wrap="square" lIns="91439" tIns="45719" rIns="91439" bIns="45719">
              <a:spAutoFit/>
            </a:bodyPr>
            <a:lstStyle/>
            <a:p>
              <a:pPr marL="180966" indent="-180966" defTabSz="1219110">
                <a:buClr>
                  <a:srgbClr val="94CE56"/>
                </a:buClr>
                <a:buFont typeface="Arial" panose="020B0604020202020204" pitchFamily="34" charset="0"/>
                <a:buChar char="•"/>
                <a:defRPr/>
              </a:pPr>
              <a:r>
                <a:rPr lang="en-US" sz="1600" b="1" dirty="0">
                  <a:solidFill>
                    <a:srgbClr val="F37021"/>
                  </a:solidFill>
                </a:rPr>
                <a:t>Industrialized digital</a:t>
              </a:r>
              <a:endParaRPr lang="en-US" sz="1600" b="1" dirty="0">
                <a:solidFill>
                  <a:srgbClr val="F37021"/>
                </a:solidFill>
                <a:latin typeface="Calibri"/>
              </a:endParaRPr>
            </a:p>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Experience as code</a:t>
              </a:r>
            </a:p>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Accelerated experiences</a:t>
              </a:r>
            </a:p>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Integrated digital platforms</a:t>
              </a:r>
            </a:p>
          </p:txBody>
        </p:sp>
        <p:sp>
          <p:nvSpPr>
            <p:cNvPr id="67" name="Rectangle 66"/>
            <p:cNvSpPr/>
            <p:nvPr/>
          </p:nvSpPr>
          <p:spPr>
            <a:xfrm>
              <a:off x="3564528" y="2811175"/>
              <a:ext cx="1330609" cy="807912"/>
            </a:xfrm>
            <a:prstGeom prst="rect">
              <a:avLst/>
            </a:prstGeom>
          </p:spPr>
          <p:txBody>
            <a:bodyPr wrap="square" lIns="91439" tIns="45719" rIns="91439" bIns="45719">
              <a:spAutoFit/>
            </a:bodyPr>
            <a:lstStyle/>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Cloud everywhere</a:t>
              </a:r>
            </a:p>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Instant infrastructure</a:t>
              </a:r>
            </a:p>
          </p:txBody>
        </p:sp>
        <p:sp>
          <p:nvSpPr>
            <p:cNvPr id="75" name="Rectangle 74"/>
            <p:cNvSpPr/>
            <p:nvPr/>
          </p:nvSpPr>
          <p:spPr>
            <a:xfrm>
              <a:off x="5160985" y="2798956"/>
              <a:ext cx="1634103" cy="1361910"/>
            </a:xfrm>
            <a:prstGeom prst="rect">
              <a:avLst/>
            </a:prstGeom>
          </p:spPr>
          <p:txBody>
            <a:bodyPr wrap="square" lIns="91439" tIns="45719" rIns="91439" bIns="45719">
              <a:spAutoFit/>
            </a:bodyPr>
            <a:lstStyle/>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Micro-service transformation</a:t>
              </a:r>
            </a:p>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Automated Dev-ops</a:t>
              </a:r>
            </a:p>
            <a:p>
              <a:pPr marL="180966" indent="-180966" defTabSz="1219110">
                <a:buClr>
                  <a:srgbClr val="94CE56"/>
                </a:buClr>
                <a:buFont typeface="Arial" panose="020B0604020202020204" pitchFamily="34" charset="0"/>
                <a:buChar char="•"/>
                <a:defRPr/>
              </a:pPr>
              <a:r>
                <a:rPr lang="en-US" sz="1600" b="1" dirty="0">
                  <a:solidFill>
                    <a:srgbClr val="F37021"/>
                  </a:solidFill>
                </a:rPr>
                <a:t>Voice as the interface</a:t>
              </a:r>
            </a:p>
            <a:p>
              <a:pPr marL="180966" indent="-180966" defTabSz="1219110">
                <a:buClr>
                  <a:srgbClr val="94CE56"/>
                </a:buClr>
                <a:buFont typeface="Arial" panose="020B0604020202020204" pitchFamily="34" charset="0"/>
                <a:buChar char="•"/>
                <a:defRPr/>
              </a:pPr>
              <a:r>
                <a:rPr lang="en-US" sz="1600" b="1" dirty="0">
                  <a:solidFill>
                    <a:srgbClr val="F37021"/>
                  </a:solidFill>
                </a:rPr>
                <a:t>NLP</a:t>
              </a:r>
            </a:p>
          </p:txBody>
        </p:sp>
        <p:sp>
          <p:nvSpPr>
            <p:cNvPr id="76" name="Rectangle 75"/>
            <p:cNvSpPr/>
            <p:nvPr/>
          </p:nvSpPr>
          <p:spPr>
            <a:xfrm>
              <a:off x="6798327" y="2787796"/>
              <a:ext cx="1740622" cy="1987431"/>
            </a:xfrm>
            <a:prstGeom prst="rect">
              <a:avLst/>
            </a:prstGeom>
          </p:spPr>
          <p:txBody>
            <a:bodyPr wrap="square" lIns="91439" tIns="45719" rIns="91439" bIns="45719">
              <a:spAutoFit/>
            </a:bodyPr>
            <a:lstStyle/>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Data lakes</a:t>
              </a:r>
            </a:p>
            <a:p>
              <a:pPr marL="180966" indent="-180966" defTabSz="1219110">
                <a:buClr>
                  <a:srgbClr val="94CE56"/>
                </a:buClr>
                <a:buFont typeface="Arial" panose="020B0604020202020204" pitchFamily="34" charset="0"/>
                <a:buChar char="•"/>
                <a:defRPr/>
              </a:pPr>
              <a:r>
                <a:rPr lang="en-US" sz="1600" b="1" dirty="0">
                  <a:solidFill>
                    <a:srgbClr val="F37021"/>
                  </a:solidFill>
                  <a:latin typeface="Calibri"/>
                </a:rPr>
                <a:t>“Machine to machine” learning</a:t>
              </a:r>
            </a:p>
            <a:p>
              <a:pPr marL="180966" indent="-180966" defTabSz="1219110">
                <a:buClr>
                  <a:srgbClr val="94CE56"/>
                </a:buClr>
                <a:buFont typeface="Arial" panose="020B0604020202020204" pitchFamily="34" charset="0"/>
                <a:buChar char="•"/>
                <a:defRPr/>
              </a:pPr>
              <a:r>
                <a:rPr lang="en-US" sz="1600" b="1" dirty="0">
                  <a:solidFill>
                    <a:srgbClr val="F37021"/>
                  </a:solidFill>
                </a:rPr>
                <a:t>Pervasive analytics</a:t>
              </a:r>
            </a:p>
            <a:p>
              <a:pPr marL="180966" indent="-180966" defTabSz="1219110">
                <a:buClr>
                  <a:srgbClr val="94CE56"/>
                </a:buClr>
                <a:buFont typeface="Arial" panose="020B0604020202020204" pitchFamily="34" charset="0"/>
                <a:buChar char="•"/>
                <a:defRPr/>
              </a:pPr>
              <a:r>
                <a:rPr lang="en-US" sz="1600" b="1" dirty="0">
                  <a:solidFill>
                    <a:srgbClr val="F37021"/>
                  </a:solidFill>
                </a:rPr>
                <a:t>Ai driven, self adapting experiences</a:t>
              </a:r>
            </a:p>
            <a:p>
              <a:pPr marL="180966" indent="-180966" defTabSz="1219110">
                <a:buClr>
                  <a:srgbClr val="94CE56"/>
                </a:buClr>
                <a:buFont typeface="Arial" panose="020B0604020202020204" pitchFamily="34" charset="0"/>
                <a:buChar char="•"/>
                <a:defRPr/>
              </a:pPr>
              <a:r>
                <a:rPr lang="en-US" sz="1600" b="1" dirty="0">
                  <a:solidFill>
                    <a:srgbClr val="F37021"/>
                  </a:solidFill>
                </a:rPr>
                <a:t>Golden Record</a:t>
              </a:r>
            </a:p>
            <a:p>
              <a:pPr marL="180966" indent="-180966" defTabSz="1219110">
                <a:buClr>
                  <a:srgbClr val="94CE56"/>
                </a:buClr>
                <a:buFont typeface="Arial" panose="020B0604020202020204" pitchFamily="34" charset="0"/>
                <a:buChar char="•"/>
                <a:defRPr/>
              </a:pPr>
              <a:endParaRPr lang="en-US" sz="1600" b="1" dirty="0">
                <a:solidFill>
                  <a:srgbClr val="F37021"/>
                </a:solidFill>
                <a:latin typeface="Calibri"/>
              </a:endParaRPr>
            </a:p>
            <a:p>
              <a:pPr marL="180966" indent="-180966" defTabSz="1219110">
                <a:buClr>
                  <a:srgbClr val="94CE56"/>
                </a:buClr>
                <a:buFont typeface="Arial" panose="020B0604020202020204" pitchFamily="34" charset="0"/>
                <a:buChar char="•"/>
                <a:defRPr/>
              </a:pPr>
              <a:endParaRPr lang="en-US" sz="1600" b="1" dirty="0">
                <a:solidFill>
                  <a:srgbClr val="F37021"/>
                </a:solidFill>
                <a:latin typeface="Calibri"/>
              </a:endParaRPr>
            </a:p>
          </p:txBody>
        </p:sp>
      </p:grpSp>
      <p:sp>
        <p:nvSpPr>
          <p:cNvPr id="5" name="TextBox 4"/>
          <p:cNvSpPr txBox="1"/>
          <p:nvPr/>
        </p:nvSpPr>
        <p:spPr>
          <a:xfrm>
            <a:off x="536272" y="3946899"/>
            <a:ext cx="426399" cy="225767"/>
          </a:xfrm>
          <a:prstGeom prst="rect">
            <a:avLst/>
          </a:prstGeom>
          <a:noFill/>
        </p:spPr>
        <p:txBody>
          <a:bodyPr wrap="none" lIns="0" tIns="0" rIns="0" bIns="0" rtlCol="0">
            <a:spAutoFit/>
          </a:bodyPr>
          <a:lstStyle/>
          <a:p>
            <a:r>
              <a:rPr lang="en-US" sz="1467" b="1" dirty="0">
                <a:solidFill>
                  <a:schemeClr val="tx2"/>
                </a:solidFill>
                <a:latin typeface="+mj-lt"/>
              </a:rPr>
              <a:t>THEN</a:t>
            </a:r>
          </a:p>
        </p:txBody>
      </p:sp>
      <p:sp>
        <p:nvSpPr>
          <p:cNvPr id="77" name="TextBox 76"/>
          <p:cNvSpPr txBox="1"/>
          <p:nvPr/>
        </p:nvSpPr>
        <p:spPr>
          <a:xfrm>
            <a:off x="536272" y="5099242"/>
            <a:ext cx="417678" cy="225767"/>
          </a:xfrm>
          <a:prstGeom prst="rect">
            <a:avLst/>
          </a:prstGeom>
          <a:noFill/>
        </p:spPr>
        <p:txBody>
          <a:bodyPr wrap="none" lIns="0" tIns="0" rIns="0" bIns="0" rtlCol="0">
            <a:spAutoFit/>
          </a:bodyPr>
          <a:lstStyle/>
          <a:p>
            <a:r>
              <a:rPr lang="en-US" sz="1467" b="1" dirty="0">
                <a:solidFill>
                  <a:schemeClr val="tx2"/>
                </a:solidFill>
                <a:latin typeface="+mj-lt"/>
              </a:rPr>
              <a:t>NOW</a:t>
            </a:r>
          </a:p>
        </p:txBody>
      </p:sp>
      <p:sp>
        <p:nvSpPr>
          <p:cNvPr id="38" name="Rectangle 37">
            <a:extLst>
              <a:ext uri="{FF2B5EF4-FFF2-40B4-BE49-F238E27FC236}">
                <a16:creationId xmlns:a16="http://schemas.microsoft.com/office/drawing/2014/main" id="{3CA5DB81-4A40-4E9E-9CF5-29191F491CF8}"/>
              </a:ext>
            </a:extLst>
          </p:cNvPr>
          <p:cNvSpPr/>
          <p:nvPr/>
        </p:nvSpPr>
        <p:spPr>
          <a:xfrm>
            <a:off x="1173087" y="1084384"/>
            <a:ext cx="3081528" cy="781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31502" tIns="45719" rIns="91438" bIns="45719" rtlCol="0" anchor="ctr"/>
          <a:lstStyle/>
          <a:p>
            <a:pPr defTabSz="1219140">
              <a:lnSpc>
                <a:spcPct val="80000"/>
              </a:lnSpc>
              <a:defRPr/>
            </a:pPr>
            <a:r>
              <a:rPr lang="en-US" sz="3200" b="1" dirty="0">
                <a:solidFill>
                  <a:srgbClr val="1F3C92">
                    <a:lumMod val="75000"/>
                  </a:srgbClr>
                </a:solidFill>
                <a:latin typeface="Calibri"/>
              </a:rPr>
              <a:t>4,200</a:t>
            </a:r>
          </a:p>
          <a:p>
            <a:pPr defTabSz="1219140">
              <a:lnSpc>
                <a:spcPct val="80000"/>
              </a:lnSpc>
              <a:spcAft>
                <a:spcPts val="600"/>
              </a:spcAft>
              <a:defRPr/>
            </a:pPr>
            <a:r>
              <a:rPr lang="en-US" sz="1500" dirty="0">
                <a:solidFill>
                  <a:srgbClr val="2D2D2A"/>
                </a:solidFill>
                <a:latin typeface="Calibri"/>
              </a:rPr>
              <a:t>Digital experts for consulting, design, development &amp; QA</a:t>
            </a:r>
          </a:p>
        </p:txBody>
      </p:sp>
      <p:cxnSp>
        <p:nvCxnSpPr>
          <p:cNvPr id="39" name="Straight Connector 38">
            <a:extLst>
              <a:ext uri="{FF2B5EF4-FFF2-40B4-BE49-F238E27FC236}">
                <a16:creationId xmlns:a16="http://schemas.microsoft.com/office/drawing/2014/main" id="{0082E000-58FE-4335-889E-0A459B55929F}"/>
              </a:ext>
            </a:extLst>
          </p:cNvPr>
          <p:cNvCxnSpPr/>
          <p:nvPr/>
        </p:nvCxnSpPr>
        <p:spPr>
          <a:xfrm>
            <a:off x="1782687" y="1103754"/>
            <a:ext cx="0" cy="76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B4B51234-01FF-4692-9291-601A7D03C8F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5617" y="1195426"/>
            <a:ext cx="799587" cy="567149"/>
          </a:xfrm>
          <a:prstGeom prst="rect">
            <a:avLst/>
          </a:prstGeom>
        </p:spPr>
      </p:pic>
      <p:sp>
        <p:nvSpPr>
          <p:cNvPr id="45" name="Rectangle 44">
            <a:extLst>
              <a:ext uri="{FF2B5EF4-FFF2-40B4-BE49-F238E27FC236}">
                <a16:creationId xmlns:a16="http://schemas.microsoft.com/office/drawing/2014/main" id="{4986243E-BB13-4BFB-BCA7-519FEF92B1D9}"/>
              </a:ext>
            </a:extLst>
          </p:cNvPr>
          <p:cNvSpPr/>
          <p:nvPr/>
        </p:nvSpPr>
        <p:spPr>
          <a:xfrm>
            <a:off x="5171444" y="1050556"/>
            <a:ext cx="3157728" cy="781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31502" tIns="45719" rIns="91438" bIns="45719" rtlCol="0" anchor="ctr"/>
          <a:lstStyle/>
          <a:p>
            <a:pPr defTabSz="1219140">
              <a:lnSpc>
                <a:spcPct val="80000"/>
              </a:lnSpc>
              <a:defRPr/>
            </a:pPr>
            <a:r>
              <a:rPr lang="en-US" sz="3200" b="1" dirty="0">
                <a:solidFill>
                  <a:srgbClr val="1F3C92">
                    <a:lumMod val="75000"/>
                  </a:srgbClr>
                </a:solidFill>
                <a:latin typeface="Calibri"/>
              </a:rPr>
              <a:t>200+</a:t>
            </a:r>
          </a:p>
          <a:p>
            <a:pPr defTabSz="1219140">
              <a:lnSpc>
                <a:spcPct val="80000"/>
              </a:lnSpc>
              <a:defRPr/>
            </a:pPr>
            <a:r>
              <a:rPr lang="en-US" sz="1500" dirty="0">
                <a:solidFill>
                  <a:srgbClr val="2D2D2A"/>
                </a:solidFill>
                <a:latin typeface="Calibri"/>
              </a:rPr>
              <a:t>Projects executed globally</a:t>
            </a:r>
          </a:p>
        </p:txBody>
      </p:sp>
      <p:cxnSp>
        <p:nvCxnSpPr>
          <p:cNvPr id="46" name="Straight Connector 45">
            <a:extLst>
              <a:ext uri="{FF2B5EF4-FFF2-40B4-BE49-F238E27FC236}">
                <a16:creationId xmlns:a16="http://schemas.microsoft.com/office/drawing/2014/main" id="{D9F2A877-8E0A-4D8B-8444-0DF12461BB43}"/>
              </a:ext>
            </a:extLst>
          </p:cNvPr>
          <p:cNvCxnSpPr/>
          <p:nvPr/>
        </p:nvCxnSpPr>
        <p:spPr>
          <a:xfrm>
            <a:off x="5733233" y="1069926"/>
            <a:ext cx="0" cy="76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5AA5C52-2575-40DC-B6AD-CD93BB23BCF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9014" y="1105031"/>
            <a:ext cx="735351" cy="726897"/>
          </a:xfrm>
          <a:prstGeom prst="rect">
            <a:avLst/>
          </a:prstGeom>
        </p:spPr>
      </p:pic>
      <p:sp>
        <p:nvSpPr>
          <p:cNvPr id="48" name="Rectangle 47">
            <a:extLst>
              <a:ext uri="{FF2B5EF4-FFF2-40B4-BE49-F238E27FC236}">
                <a16:creationId xmlns:a16="http://schemas.microsoft.com/office/drawing/2014/main" id="{43BBCE00-973A-4789-A0F6-DA95183FE8BA}"/>
              </a:ext>
            </a:extLst>
          </p:cNvPr>
          <p:cNvSpPr/>
          <p:nvPr/>
        </p:nvSpPr>
        <p:spPr>
          <a:xfrm>
            <a:off x="8908139" y="1037690"/>
            <a:ext cx="3157728" cy="781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31502" tIns="45719" rIns="91438" bIns="45719" rtlCol="0" anchor="ctr"/>
          <a:lstStyle/>
          <a:p>
            <a:pPr defTabSz="1219140">
              <a:lnSpc>
                <a:spcPct val="80000"/>
              </a:lnSpc>
              <a:defRPr/>
            </a:pPr>
            <a:r>
              <a:rPr lang="en-US" sz="3200" b="1" dirty="0">
                <a:solidFill>
                  <a:srgbClr val="1F3C92">
                    <a:lumMod val="75000"/>
                  </a:srgbClr>
                </a:solidFill>
                <a:latin typeface="Calibri"/>
              </a:rPr>
              <a:t>15+ </a:t>
            </a:r>
            <a:r>
              <a:rPr lang="en-US" b="1" dirty="0">
                <a:solidFill>
                  <a:srgbClr val="1F3C92">
                    <a:lumMod val="75000"/>
                  </a:srgbClr>
                </a:solidFill>
                <a:latin typeface="Calibri"/>
              </a:rPr>
              <a:t>Years</a:t>
            </a:r>
          </a:p>
          <a:p>
            <a:pPr defTabSz="1219140">
              <a:lnSpc>
                <a:spcPct val="80000"/>
              </a:lnSpc>
              <a:defRPr/>
            </a:pPr>
            <a:r>
              <a:rPr lang="en-US" sz="1500" dirty="0">
                <a:solidFill>
                  <a:srgbClr val="2D2D2A"/>
                </a:solidFill>
                <a:latin typeface="Calibri"/>
              </a:rPr>
              <a:t>Delivering digital programs to enterprises</a:t>
            </a:r>
          </a:p>
        </p:txBody>
      </p:sp>
      <p:cxnSp>
        <p:nvCxnSpPr>
          <p:cNvPr id="50" name="Straight Connector 49">
            <a:extLst>
              <a:ext uri="{FF2B5EF4-FFF2-40B4-BE49-F238E27FC236}">
                <a16:creationId xmlns:a16="http://schemas.microsoft.com/office/drawing/2014/main" id="{AAED9D98-901F-4099-B6C5-ED03075A3A90}"/>
              </a:ext>
            </a:extLst>
          </p:cNvPr>
          <p:cNvCxnSpPr/>
          <p:nvPr/>
        </p:nvCxnSpPr>
        <p:spPr>
          <a:xfrm>
            <a:off x="9445599" y="1057446"/>
            <a:ext cx="0" cy="762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D651B0D4-9811-4322-8774-215EEB63A98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621609" y="1177076"/>
            <a:ext cx="701543" cy="642375"/>
          </a:xfrm>
          <a:prstGeom prst="rect">
            <a:avLst/>
          </a:prstGeom>
        </p:spPr>
      </p:pic>
      <p:cxnSp>
        <p:nvCxnSpPr>
          <p:cNvPr id="52" name="Straight Connector 51">
            <a:extLst>
              <a:ext uri="{FF2B5EF4-FFF2-40B4-BE49-F238E27FC236}">
                <a16:creationId xmlns:a16="http://schemas.microsoft.com/office/drawing/2014/main" id="{7FC5C560-01B1-4B33-A4E4-646AC26833F0}"/>
              </a:ext>
            </a:extLst>
          </p:cNvPr>
          <p:cNvCxnSpPr/>
          <p:nvPr/>
        </p:nvCxnSpPr>
        <p:spPr>
          <a:xfrm>
            <a:off x="156000" y="2105680"/>
            <a:ext cx="1188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425222"/>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Digital Transformation</a:t>
            </a:r>
          </a:p>
        </p:txBody>
      </p:sp>
      <p:sp>
        <p:nvSpPr>
          <p:cNvPr id="4" name="Text Placeholder 3"/>
          <p:cNvSpPr>
            <a:spLocks noGrp="1"/>
          </p:cNvSpPr>
          <p:nvPr>
            <p:ph type="body" idx="17"/>
          </p:nvPr>
        </p:nvSpPr>
        <p:spPr/>
        <p:txBody>
          <a:bodyPr/>
          <a:lstStyle/>
          <a:p>
            <a:r>
              <a:rPr lang="en-US" dirty="0"/>
              <a:t>Our digital program</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75077" y="1548280"/>
            <a:ext cx="1688207" cy="1804523"/>
          </a:xfrm>
          <a:prstGeom prst="rect">
            <a:avLst/>
          </a:prstGeom>
        </p:spPr>
      </p:pic>
      <p:sp>
        <p:nvSpPr>
          <p:cNvPr id="6" name="TextBox 5"/>
          <p:cNvSpPr txBox="1"/>
          <p:nvPr/>
        </p:nvSpPr>
        <p:spPr>
          <a:xfrm>
            <a:off x="4052343" y="2825299"/>
            <a:ext cx="1752144" cy="359073"/>
          </a:xfrm>
          <a:prstGeom prst="rect">
            <a:avLst/>
          </a:prstGeom>
          <a:noFill/>
        </p:spPr>
        <p:txBody>
          <a:bodyPr wrap="square" lIns="0" tIns="0" rIns="0" bIns="0" rtlCol="0">
            <a:spAutoFit/>
          </a:bodyPr>
          <a:lstStyle/>
          <a:p>
            <a:pPr>
              <a:lnSpc>
                <a:spcPts val="1351"/>
              </a:lnSpc>
            </a:pPr>
            <a:r>
              <a:rPr lang="en-US" b="1" dirty="0">
                <a:solidFill>
                  <a:srgbClr val="F37021"/>
                </a:solidFill>
                <a:latin typeface="+mj-lt"/>
              </a:rPr>
              <a:t>Customer Experience</a:t>
            </a:r>
          </a:p>
        </p:txBody>
      </p:sp>
      <p:sp>
        <p:nvSpPr>
          <p:cNvPr id="7" name="Rectangle 6"/>
          <p:cNvSpPr/>
          <p:nvPr/>
        </p:nvSpPr>
        <p:spPr>
          <a:xfrm>
            <a:off x="375384" y="685802"/>
            <a:ext cx="2559653" cy="338554"/>
          </a:xfrm>
          <a:prstGeom prst="rect">
            <a:avLst/>
          </a:prstGeom>
        </p:spPr>
        <p:txBody>
          <a:bodyPr wrap="square">
            <a:spAutoFit/>
          </a:bodyPr>
          <a:lstStyle/>
          <a:p>
            <a:r>
              <a:rPr lang="en-US" sz="1600" b="1" dirty="0">
                <a:solidFill>
                  <a:schemeClr val="accent4">
                    <a:lumMod val="50000"/>
                  </a:schemeClr>
                </a:solidFill>
              </a:rPr>
              <a:t>Customer Insights</a:t>
            </a:r>
          </a:p>
        </p:txBody>
      </p:sp>
      <p:sp>
        <p:nvSpPr>
          <p:cNvPr id="8" name="Rectangle 7"/>
          <p:cNvSpPr/>
          <p:nvPr/>
        </p:nvSpPr>
        <p:spPr>
          <a:xfrm>
            <a:off x="375382" y="960430"/>
            <a:ext cx="2873767" cy="738664"/>
          </a:xfrm>
          <a:prstGeom prst="rect">
            <a:avLst/>
          </a:prstGeom>
        </p:spPr>
        <p:txBody>
          <a:bodyPr wrap="square">
            <a:spAutoFit/>
          </a:bodyPr>
          <a:lstStyle/>
          <a:p>
            <a:pPr marL="228594" indent="-228594">
              <a:buClr>
                <a:schemeClr val="accent6"/>
              </a:buClr>
              <a:buFont typeface="Arial" panose="020B0604020202020204" pitchFamily="34" charset="0"/>
              <a:buChar char="•"/>
            </a:pPr>
            <a:r>
              <a:rPr lang="en-US" sz="1400" dirty="0"/>
              <a:t>Data driven Marketing</a:t>
            </a:r>
          </a:p>
          <a:p>
            <a:pPr marL="228594" indent="-228594">
              <a:buClr>
                <a:schemeClr val="accent6"/>
              </a:buClr>
              <a:buFont typeface="Arial" panose="020B0604020202020204" pitchFamily="34" charset="0"/>
              <a:buChar char="•"/>
            </a:pPr>
            <a:r>
              <a:rPr lang="en-US" sz="1400" dirty="0"/>
              <a:t>ROI &amp; KPI measurements </a:t>
            </a:r>
          </a:p>
          <a:p>
            <a:pPr marL="228594" indent="-228594">
              <a:buClr>
                <a:schemeClr val="accent6"/>
              </a:buClr>
              <a:buFont typeface="Arial" panose="020B0604020202020204" pitchFamily="34" charset="0"/>
              <a:buChar char="•"/>
            </a:pPr>
            <a:r>
              <a:rPr lang="en-US" sz="1400" dirty="0"/>
              <a:t>Customer 360</a:t>
            </a:r>
          </a:p>
        </p:txBody>
      </p:sp>
      <p:sp>
        <p:nvSpPr>
          <p:cNvPr id="9" name="Oval 8"/>
          <p:cNvSpPr/>
          <p:nvPr/>
        </p:nvSpPr>
        <p:spPr>
          <a:xfrm>
            <a:off x="3124840" y="1338126"/>
            <a:ext cx="685621" cy="514351"/>
          </a:xfrm>
          <a:prstGeom prst="ellipse">
            <a:avLst/>
          </a:prstGeom>
          <a:noFill/>
          <a:ln w="12700">
            <a:solidFill>
              <a:srgbClr val="F37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mj-lt"/>
            </a:endParaRPr>
          </a:p>
        </p:txBody>
      </p:sp>
      <p:sp>
        <p:nvSpPr>
          <p:cNvPr id="10" name="Rectangle 9"/>
          <p:cNvSpPr/>
          <p:nvPr/>
        </p:nvSpPr>
        <p:spPr>
          <a:xfrm>
            <a:off x="375384" y="2895602"/>
            <a:ext cx="2559653" cy="338554"/>
          </a:xfrm>
          <a:prstGeom prst="rect">
            <a:avLst/>
          </a:prstGeom>
        </p:spPr>
        <p:txBody>
          <a:bodyPr wrap="square">
            <a:spAutoFit/>
          </a:bodyPr>
          <a:lstStyle/>
          <a:p>
            <a:r>
              <a:rPr lang="en-US" sz="1600" b="1" dirty="0">
                <a:solidFill>
                  <a:schemeClr val="accent4">
                    <a:lumMod val="50000"/>
                  </a:schemeClr>
                </a:solidFill>
              </a:rPr>
              <a:t>Revenue Generation</a:t>
            </a:r>
          </a:p>
        </p:txBody>
      </p:sp>
      <p:sp>
        <p:nvSpPr>
          <p:cNvPr id="11" name="Rectangle 10"/>
          <p:cNvSpPr/>
          <p:nvPr/>
        </p:nvSpPr>
        <p:spPr>
          <a:xfrm>
            <a:off x="375384" y="3148480"/>
            <a:ext cx="2559653" cy="738664"/>
          </a:xfrm>
          <a:prstGeom prst="rect">
            <a:avLst/>
          </a:prstGeom>
        </p:spPr>
        <p:txBody>
          <a:bodyPr wrap="square">
            <a:spAutoFit/>
          </a:bodyPr>
          <a:lstStyle/>
          <a:p>
            <a:pPr marL="228594" indent="-228594">
              <a:buClr>
                <a:schemeClr val="accent6"/>
              </a:buClr>
              <a:buFont typeface="Arial" panose="020B0604020202020204" pitchFamily="34" charset="0"/>
              <a:buChar char="•"/>
            </a:pPr>
            <a:r>
              <a:rPr lang="en-US" sz="1400" dirty="0"/>
              <a:t>Targeted sales</a:t>
            </a:r>
          </a:p>
          <a:p>
            <a:pPr marL="228594" indent="-228594">
              <a:buClr>
                <a:schemeClr val="accent6"/>
              </a:buClr>
              <a:buFont typeface="Arial" panose="020B0604020202020204" pitchFamily="34" charset="0"/>
              <a:buChar char="•"/>
            </a:pPr>
            <a:r>
              <a:rPr lang="en-US" sz="1400" dirty="0"/>
              <a:t>Predictive marketing</a:t>
            </a:r>
          </a:p>
          <a:p>
            <a:pPr marL="228594" indent="-228594">
              <a:buClr>
                <a:schemeClr val="accent6"/>
              </a:buClr>
              <a:buFont typeface="Arial" panose="020B0604020202020204" pitchFamily="34" charset="0"/>
              <a:buChar char="•"/>
            </a:pPr>
            <a:r>
              <a:rPr lang="en-US" sz="1400" dirty="0"/>
              <a:t>Boost Conversions</a:t>
            </a:r>
          </a:p>
        </p:txBody>
      </p:sp>
      <p:sp>
        <p:nvSpPr>
          <p:cNvPr id="12" name="Rectangle 11"/>
          <p:cNvSpPr/>
          <p:nvPr/>
        </p:nvSpPr>
        <p:spPr>
          <a:xfrm>
            <a:off x="375384" y="1752602"/>
            <a:ext cx="2559653" cy="338554"/>
          </a:xfrm>
          <a:prstGeom prst="rect">
            <a:avLst/>
          </a:prstGeom>
        </p:spPr>
        <p:txBody>
          <a:bodyPr wrap="square">
            <a:spAutoFit/>
          </a:bodyPr>
          <a:lstStyle/>
          <a:p>
            <a:r>
              <a:rPr lang="en-US" sz="1600" b="1" dirty="0">
                <a:solidFill>
                  <a:schemeClr val="accent4">
                    <a:lumMod val="50000"/>
                  </a:schemeClr>
                </a:solidFill>
              </a:rPr>
              <a:t>Personalization</a:t>
            </a:r>
          </a:p>
        </p:txBody>
      </p:sp>
      <p:sp>
        <p:nvSpPr>
          <p:cNvPr id="13" name="Rectangle 12"/>
          <p:cNvSpPr/>
          <p:nvPr/>
        </p:nvSpPr>
        <p:spPr>
          <a:xfrm>
            <a:off x="375381" y="2008031"/>
            <a:ext cx="2894271" cy="738664"/>
          </a:xfrm>
          <a:prstGeom prst="rect">
            <a:avLst/>
          </a:prstGeom>
        </p:spPr>
        <p:txBody>
          <a:bodyPr wrap="square">
            <a:spAutoFit/>
          </a:bodyPr>
          <a:lstStyle/>
          <a:p>
            <a:pPr marL="228594" indent="-228594">
              <a:buClr>
                <a:schemeClr val="accent6"/>
              </a:buClr>
              <a:buFont typeface="Arial" panose="020B0604020202020204" pitchFamily="34" charset="0"/>
              <a:buChar char="•"/>
            </a:pPr>
            <a:r>
              <a:rPr lang="en-US" sz="1400" dirty="0"/>
              <a:t>Omni-Channel Experience </a:t>
            </a:r>
          </a:p>
          <a:p>
            <a:pPr marL="228594" indent="-228594">
              <a:buClr>
                <a:schemeClr val="accent6"/>
              </a:buClr>
              <a:buFont typeface="Arial" panose="020B0604020202020204" pitchFamily="34" charset="0"/>
              <a:buChar char="•"/>
            </a:pPr>
            <a:r>
              <a:rPr lang="en-US" sz="1400" dirty="0"/>
              <a:t> Next-Best Actions</a:t>
            </a:r>
          </a:p>
          <a:p>
            <a:pPr marL="228594" indent="-228594">
              <a:buClr>
                <a:schemeClr val="accent6"/>
              </a:buClr>
              <a:buFont typeface="Arial" panose="020B0604020202020204" pitchFamily="34" charset="0"/>
              <a:buChar char="•"/>
            </a:pPr>
            <a:r>
              <a:rPr lang="en-US" sz="1400" dirty="0"/>
              <a:t>Personalized Offers</a:t>
            </a:r>
          </a:p>
        </p:txBody>
      </p:sp>
      <p:sp>
        <p:nvSpPr>
          <p:cNvPr id="14" name="Oval 13"/>
          <p:cNvSpPr/>
          <p:nvPr/>
        </p:nvSpPr>
        <p:spPr>
          <a:xfrm>
            <a:off x="3115450" y="2081077"/>
            <a:ext cx="685621" cy="514351"/>
          </a:xfrm>
          <a:prstGeom prst="ellipse">
            <a:avLst/>
          </a:prstGeom>
          <a:noFill/>
          <a:ln w="12700">
            <a:solidFill>
              <a:srgbClr val="F37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mj-lt"/>
            </a:endParaRPr>
          </a:p>
        </p:txBody>
      </p:sp>
      <p:sp>
        <p:nvSpPr>
          <p:cNvPr id="15" name="Oval 14"/>
          <p:cNvSpPr/>
          <p:nvPr/>
        </p:nvSpPr>
        <p:spPr>
          <a:xfrm>
            <a:off x="3124840" y="2824026"/>
            <a:ext cx="685621" cy="514351"/>
          </a:xfrm>
          <a:prstGeom prst="ellipse">
            <a:avLst/>
          </a:prstGeom>
          <a:noFill/>
          <a:ln w="12700">
            <a:solidFill>
              <a:srgbClr val="F37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mj-lt"/>
            </a:endParaRPr>
          </a:p>
        </p:txBody>
      </p:sp>
      <p:sp>
        <p:nvSpPr>
          <p:cNvPr id="16" name="TextBox 15"/>
          <p:cNvSpPr txBox="1"/>
          <p:nvPr/>
        </p:nvSpPr>
        <p:spPr>
          <a:xfrm>
            <a:off x="6655433" y="2817293"/>
            <a:ext cx="1517215" cy="359073"/>
          </a:xfrm>
          <a:prstGeom prst="rect">
            <a:avLst/>
          </a:prstGeom>
          <a:noFill/>
        </p:spPr>
        <p:txBody>
          <a:bodyPr wrap="square" lIns="0" tIns="0" rIns="0" bIns="0" rtlCol="0">
            <a:spAutoFit/>
          </a:bodyPr>
          <a:lstStyle/>
          <a:p>
            <a:pPr algn="r">
              <a:lnSpc>
                <a:spcPts val="1351"/>
              </a:lnSpc>
            </a:pPr>
            <a:r>
              <a:rPr lang="en-US" b="1" dirty="0">
                <a:solidFill>
                  <a:srgbClr val="F37021"/>
                </a:solidFill>
                <a:latin typeface="+mj-lt"/>
              </a:rPr>
              <a:t>Business</a:t>
            </a:r>
          </a:p>
          <a:p>
            <a:pPr algn="r">
              <a:lnSpc>
                <a:spcPts val="1351"/>
              </a:lnSpc>
            </a:pPr>
            <a:r>
              <a:rPr lang="en-US" b="1" dirty="0">
                <a:solidFill>
                  <a:srgbClr val="F37021"/>
                </a:solidFill>
                <a:latin typeface="+mj-lt"/>
              </a:rPr>
              <a:t>Model</a:t>
            </a:r>
          </a:p>
        </p:txBody>
      </p:sp>
      <p:sp>
        <p:nvSpPr>
          <p:cNvPr id="17" name="Rectangle 16"/>
          <p:cNvSpPr/>
          <p:nvPr/>
        </p:nvSpPr>
        <p:spPr>
          <a:xfrm>
            <a:off x="9233295" y="3136447"/>
            <a:ext cx="2901611" cy="338554"/>
          </a:xfrm>
          <a:prstGeom prst="rect">
            <a:avLst/>
          </a:prstGeom>
        </p:spPr>
        <p:txBody>
          <a:bodyPr wrap="square">
            <a:spAutoFit/>
          </a:bodyPr>
          <a:lstStyle/>
          <a:p>
            <a:r>
              <a:rPr lang="en-US" sz="1600" b="1" dirty="0">
                <a:solidFill>
                  <a:schemeClr val="accent4">
                    <a:lumMod val="50000"/>
                  </a:schemeClr>
                </a:solidFill>
              </a:rPr>
              <a:t>Business Agility </a:t>
            </a:r>
          </a:p>
        </p:txBody>
      </p:sp>
      <p:sp>
        <p:nvSpPr>
          <p:cNvPr id="18" name="Rectangle 17"/>
          <p:cNvSpPr/>
          <p:nvPr/>
        </p:nvSpPr>
        <p:spPr>
          <a:xfrm>
            <a:off x="9233295" y="3391903"/>
            <a:ext cx="2901611" cy="738664"/>
          </a:xfrm>
          <a:prstGeom prst="rect">
            <a:avLst/>
          </a:prstGeom>
        </p:spPr>
        <p:txBody>
          <a:bodyPr wrap="square">
            <a:spAutoFit/>
          </a:bodyPr>
          <a:lstStyle/>
          <a:p>
            <a:pPr marL="228594" indent="-228594">
              <a:buClr>
                <a:schemeClr val="accent6"/>
              </a:buClr>
              <a:buFont typeface="Arial" panose="020B0604020202020204" pitchFamily="34" charset="0"/>
              <a:buChar char="•"/>
            </a:pPr>
            <a:r>
              <a:rPr lang="en-US" sz="1400" dirty="0"/>
              <a:t>Adaptability to change</a:t>
            </a:r>
          </a:p>
          <a:p>
            <a:pPr marL="228594" indent="-228594">
              <a:buClr>
                <a:schemeClr val="accent6"/>
              </a:buClr>
              <a:buFont typeface="Arial" panose="020B0604020202020204" pitchFamily="34" charset="0"/>
              <a:buChar char="•"/>
            </a:pPr>
            <a:r>
              <a:rPr lang="en-US" sz="1400" dirty="0"/>
              <a:t>Globalization </a:t>
            </a:r>
          </a:p>
          <a:p>
            <a:pPr marL="228594" indent="-228594">
              <a:buClr>
                <a:schemeClr val="accent6"/>
              </a:buClr>
              <a:buFont typeface="Arial" panose="020B0604020202020204" pitchFamily="34" charset="0"/>
              <a:buChar char="•"/>
            </a:pPr>
            <a:r>
              <a:rPr lang="en-US" sz="1400" dirty="0"/>
              <a:t>Competitive Advantage</a:t>
            </a:r>
          </a:p>
        </p:txBody>
      </p:sp>
      <p:sp>
        <p:nvSpPr>
          <p:cNvPr id="19" name="Rectangle 18"/>
          <p:cNvSpPr/>
          <p:nvPr/>
        </p:nvSpPr>
        <p:spPr>
          <a:xfrm>
            <a:off x="9233295" y="1973626"/>
            <a:ext cx="2901611" cy="338554"/>
          </a:xfrm>
          <a:prstGeom prst="rect">
            <a:avLst/>
          </a:prstGeom>
        </p:spPr>
        <p:txBody>
          <a:bodyPr wrap="square">
            <a:spAutoFit/>
          </a:bodyPr>
          <a:lstStyle/>
          <a:p>
            <a:r>
              <a:rPr lang="en-US" sz="1600" b="1" dirty="0">
                <a:solidFill>
                  <a:schemeClr val="accent4">
                    <a:lumMod val="50000"/>
                  </a:schemeClr>
                </a:solidFill>
              </a:rPr>
              <a:t>Innovation velocity</a:t>
            </a:r>
          </a:p>
        </p:txBody>
      </p:sp>
      <p:sp>
        <p:nvSpPr>
          <p:cNvPr id="20" name="Rectangle 19"/>
          <p:cNvSpPr/>
          <p:nvPr/>
        </p:nvSpPr>
        <p:spPr>
          <a:xfrm>
            <a:off x="9233295" y="2222615"/>
            <a:ext cx="2901611" cy="738664"/>
          </a:xfrm>
          <a:prstGeom prst="rect">
            <a:avLst/>
          </a:prstGeom>
        </p:spPr>
        <p:txBody>
          <a:bodyPr wrap="square">
            <a:spAutoFit/>
          </a:bodyPr>
          <a:lstStyle/>
          <a:p>
            <a:pPr marL="228594" indent="-228594">
              <a:buClr>
                <a:schemeClr val="accent6"/>
              </a:buClr>
              <a:buFont typeface="Arial" panose="020B0604020202020204" pitchFamily="34" charset="0"/>
              <a:buChar char="•"/>
            </a:pPr>
            <a:r>
              <a:rPr lang="en-US" sz="1400" dirty="0"/>
              <a:t>Product/service differentiation</a:t>
            </a:r>
          </a:p>
          <a:p>
            <a:pPr marL="228594" indent="-228594">
              <a:buClr>
                <a:schemeClr val="accent6"/>
              </a:buClr>
              <a:buFont typeface="Arial" panose="020B0604020202020204" pitchFamily="34" charset="0"/>
              <a:buChar char="•"/>
            </a:pPr>
            <a:r>
              <a:rPr lang="en-US" sz="1400" dirty="0"/>
              <a:t>Transitioning physical to digital</a:t>
            </a:r>
          </a:p>
          <a:p>
            <a:pPr marL="228594" indent="-228594">
              <a:buClr>
                <a:schemeClr val="accent6"/>
              </a:buClr>
              <a:buFont typeface="Arial" panose="020B0604020202020204" pitchFamily="34" charset="0"/>
              <a:buChar char="•"/>
            </a:pPr>
            <a:r>
              <a:rPr lang="en-US" sz="1400" dirty="0"/>
              <a:t>Idea generation and execution </a:t>
            </a:r>
          </a:p>
        </p:txBody>
      </p:sp>
      <p:sp>
        <p:nvSpPr>
          <p:cNvPr id="21" name="Rectangle 20"/>
          <p:cNvSpPr/>
          <p:nvPr/>
        </p:nvSpPr>
        <p:spPr>
          <a:xfrm>
            <a:off x="9256941" y="838202"/>
            <a:ext cx="2901611" cy="338554"/>
          </a:xfrm>
          <a:prstGeom prst="rect">
            <a:avLst/>
          </a:prstGeom>
        </p:spPr>
        <p:txBody>
          <a:bodyPr wrap="square">
            <a:spAutoFit/>
          </a:bodyPr>
          <a:lstStyle/>
          <a:p>
            <a:r>
              <a:rPr lang="en-US" sz="1600" b="1" dirty="0">
                <a:solidFill>
                  <a:schemeClr val="accent4">
                    <a:lumMod val="50000"/>
                  </a:schemeClr>
                </a:solidFill>
              </a:rPr>
              <a:t>Digital business models</a:t>
            </a:r>
          </a:p>
        </p:txBody>
      </p:sp>
      <p:sp>
        <p:nvSpPr>
          <p:cNvPr id="22" name="Rectangle 21"/>
          <p:cNvSpPr/>
          <p:nvPr/>
        </p:nvSpPr>
        <p:spPr>
          <a:xfrm>
            <a:off x="9256941" y="1088176"/>
            <a:ext cx="2901611" cy="738664"/>
          </a:xfrm>
          <a:prstGeom prst="rect">
            <a:avLst/>
          </a:prstGeom>
        </p:spPr>
        <p:txBody>
          <a:bodyPr wrap="square">
            <a:spAutoFit/>
          </a:bodyPr>
          <a:lstStyle/>
          <a:p>
            <a:pPr marL="228594" indent="-228594">
              <a:buClr>
                <a:schemeClr val="accent6"/>
              </a:buClr>
              <a:buFont typeface="Arial" panose="020B0604020202020204" pitchFamily="34" charset="0"/>
              <a:buChar char="•"/>
            </a:pPr>
            <a:r>
              <a:rPr lang="en-US" sz="1400" dirty="0"/>
              <a:t>Digital products</a:t>
            </a:r>
          </a:p>
          <a:p>
            <a:pPr marL="228594" indent="-228594">
              <a:buClr>
                <a:schemeClr val="accent6"/>
              </a:buClr>
              <a:buFont typeface="Arial" panose="020B0604020202020204" pitchFamily="34" charset="0"/>
              <a:buChar char="•"/>
            </a:pPr>
            <a:r>
              <a:rPr lang="en-US" sz="1400" dirty="0"/>
              <a:t>As a Service offerings</a:t>
            </a:r>
          </a:p>
          <a:p>
            <a:pPr marL="228594" indent="-228594">
              <a:buClr>
                <a:schemeClr val="accent6"/>
              </a:buClr>
              <a:buFont typeface="Arial" panose="020B0604020202020204" pitchFamily="34" charset="0"/>
              <a:buChar char="•"/>
            </a:pPr>
            <a:r>
              <a:rPr lang="en-US" sz="1400" dirty="0"/>
              <a:t>Connected products</a:t>
            </a:r>
          </a:p>
        </p:txBody>
      </p:sp>
      <p:sp>
        <p:nvSpPr>
          <p:cNvPr id="23" name="Oval 22"/>
          <p:cNvSpPr/>
          <p:nvPr/>
        </p:nvSpPr>
        <p:spPr>
          <a:xfrm>
            <a:off x="8570610" y="1414326"/>
            <a:ext cx="685621" cy="514351"/>
          </a:xfrm>
          <a:prstGeom prst="ellipse">
            <a:avLst/>
          </a:prstGeom>
          <a:noFill/>
          <a:ln w="12700">
            <a:solidFill>
              <a:srgbClr val="F37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mj-lt"/>
            </a:endParaRPr>
          </a:p>
        </p:txBody>
      </p:sp>
      <p:sp>
        <p:nvSpPr>
          <p:cNvPr id="24" name="Oval 23"/>
          <p:cNvSpPr/>
          <p:nvPr/>
        </p:nvSpPr>
        <p:spPr>
          <a:xfrm>
            <a:off x="8561219" y="2157277"/>
            <a:ext cx="685621" cy="514351"/>
          </a:xfrm>
          <a:prstGeom prst="ellipse">
            <a:avLst/>
          </a:prstGeom>
          <a:noFill/>
          <a:ln w="12700">
            <a:solidFill>
              <a:srgbClr val="F37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mj-lt"/>
            </a:endParaRPr>
          </a:p>
        </p:txBody>
      </p:sp>
      <p:sp>
        <p:nvSpPr>
          <p:cNvPr id="25" name="Oval 24"/>
          <p:cNvSpPr/>
          <p:nvPr/>
        </p:nvSpPr>
        <p:spPr>
          <a:xfrm>
            <a:off x="8570610" y="2900226"/>
            <a:ext cx="685621" cy="514351"/>
          </a:xfrm>
          <a:prstGeom prst="ellipse">
            <a:avLst/>
          </a:prstGeom>
          <a:noFill/>
          <a:ln w="12700">
            <a:solidFill>
              <a:srgbClr val="F37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mj-lt"/>
            </a:endParaRPr>
          </a:p>
        </p:txBody>
      </p:sp>
      <p:sp>
        <p:nvSpPr>
          <p:cNvPr id="26" name="TextBox 25"/>
          <p:cNvSpPr txBox="1"/>
          <p:nvPr/>
        </p:nvSpPr>
        <p:spPr>
          <a:xfrm>
            <a:off x="4332149" y="3869444"/>
            <a:ext cx="1513227" cy="179536"/>
          </a:xfrm>
          <a:prstGeom prst="rect">
            <a:avLst/>
          </a:prstGeom>
          <a:noFill/>
        </p:spPr>
        <p:txBody>
          <a:bodyPr wrap="square" lIns="0" tIns="0" rIns="0" bIns="0" rtlCol="0">
            <a:spAutoFit/>
          </a:bodyPr>
          <a:lstStyle/>
          <a:p>
            <a:pPr>
              <a:lnSpc>
                <a:spcPts val="1351"/>
              </a:lnSpc>
            </a:pPr>
            <a:r>
              <a:rPr lang="en-US" b="1" dirty="0">
                <a:solidFill>
                  <a:srgbClr val="F37021"/>
                </a:solidFill>
              </a:rPr>
              <a:t>Operations</a:t>
            </a:r>
          </a:p>
        </p:txBody>
      </p:sp>
      <p:sp>
        <p:nvSpPr>
          <p:cNvPr id="27" name="Rectangle 26"/>
          <p:cNvSpPr/>
          <p:nvPr/>
        </p:nvSpPr>
        <p:spPr>
          <a:xfrm>
            <a:off x="1356239" y="5152678"/>
            <a:ext cx="2522716" cy="338554"/>
          </a:xfrm>
          <a:prstGeom prst="rect">
            <a:avLst/>
          </a:prstGeom>
        </p:spPr>
        <p:txBody>
          <a:bodyPr wrap="square">
            <a:spAutoFit/>
          </a:bodyPr>
          <a:lstStyle/>
          <a:p>
            <a:r>
              <a:rPr lang="en-US" sz="1600" b="1" dirty="0">
                <a:solidFill>
                  <a:schemeClr val="accent4">
                    <a:lumMod val="50000"/>
                  </a:schemeClr>
                </a:solidFill>
              </a:rPr>
              <a:t>Process Automation</a:t>
            </a:r>
          </a:p>
        </p:txBody>
      </p:sp>
      <p:sp>
        <p:nvSpPr>
          <p:cNvPr id="28" name="Rectangle 27"/>
          <p:cNvSpPr/>
          <p:nvPr/>
        </p:nvSpPr>
        <p:spPr>
          <a:xfrm>
            <a:off x="1338727" y="5500555"/>
            <a:ext cx="3370631" cy="738664"/>
          </a:xfrm>
          <a:prstGeom prst="rect">
            <a:avLst/>
          </a:prstGeom>
        </p:spPr>
        <p:txBody>
          <a:bodyPr wrap="square">
            <a:spAutoFit/>
          </a:bodyPr>
          <a:lstStyle/>
          <a:p>
            <a:pPr marL="228594" indent="-228594">
              <a:buClr>
                <a:schemeClr val="accent6"/>
              </a:buClr>
              <a:buFont typeface="Arial" panose="020B0604020202020204" pitchFamily="34" charset="0"/>
              <a:buChar char="•"/>
            </a:pPr>
            <a:r>
              <a:rPr lang="en-US" sz="1400" dirty="0"/>
              <a:t>Robotic Process Automation</a:t>
            </a:r>
          </a:p>
          <a:p>
            <a:pPr marL="228594" indent="-228594">
              <a:buClr>
                <a:schemeClr val="accent6"/>
              </a:buClr>
              <a:buFont typeface="Arial" panose="020B0604020202020204" pitchFamily="34" charset="0"/>
              <a:buChar char="•"/>
            </a:pPr>
            <a:r>
              <a:rPr lang="en-US" sz="1400" dirty="0"/>
              <a:t>Operational transparency</a:t>
            </a:r>
          </a:p>
          <a:p>
            <a:pPr marL="228594" indent="-228594">
              <a:buClr>
                <a:schemeClr val="accent6"/>
              </a:buClr>
              <a:buFont typeface="Arial" panose="020B0604020202020204" pitchFamily="34" charset="0"/>
              <a:buChar char="•"/>
            </a:pPr>
            <a:r>
              <a:rPr lang="en-US" sz="1400" dirty="0"/>
              <a:t>Risk and compliance </a:t>
            </a:r>
          </a:p>
        </p:txBody>
      </p:sp>
      <p:sp>
        <p:nvSpPr>
          <p:cNvPr id="29" name="Rectangle 28"/>
          <p:cNvSpPr/>
          <p:nvPr/>
        </p:nvSpPr>
        <p:spPr>
          <a:xfrm>
            <a:off x="8459232" y="5152678"/>
            <a:ext cx="3961368" cy="338554"/>
          </a:xfrm>
          <a:prstGeom prst="rect">
            <a:avLst/>
          </a:prstGeom>
        </p:spPr>
        <p:txBody>
          <a:bodyPr wrap="square">
            <a:spAutoFit/>
          </a:bodyPr>
          <a:lstStyle/>
          <a:p>
            <a:r>
              <a:rPr lang="en-US" sz="1600" b="1" dirty="0">
                <a:solidFill>
                  <a:schemeClr val="accent4">
                    <a:lumMod val="50000"/>
                  </a:schemeClr>
                </a:solidFill>
              </a:rPr>
              <a:t>System Agility &amp; Scalability </a:t>
            </a:r>
          </a:p>
        </p:txBody>
      </p:sp>
      <p:sp>
        <p:nvSpPr>
          <p:cNvPr id="30" name="Rectangle 29"/>
          <p:cNvSpPr/>
          <p:nvPr/>
        </p:nvSpPr>
        <p:spPr>
          <a:xfrm>
            <a:off x="8459234" y="5491860"/>
            <a:ext cx="3758221" cy="738664"/>
          </a:xfrm>
          <a:prstGeom prst="rect">
            <a:avLst/>
          </a:prstGeom>
        </p:spPr>
        <p:txBody>
          <a:bodyPr wrap="square">
            <a:spAutoFit/>
          </a:bodyPr>
          <a:lstStyle/>
          <a:p>
            <a:pPr marL="228594" indent="-228594">
              <a:buClr>
                <a:schemeClr val="accent6"/>
              </a:buClr>
              <a:buFont typeface="Arial" panose="020B0604020202020204" pitchFamily="34" charset="0"/>
              <a:buChar char="•"/>
            </a:pPr>
            <a:r>
              <a:rPr lang="en-US" sz="1400" dirty="0"/>
              <a:t>Platform efficiencies </a:t>
            </a:r>
          </a:p>
          <a:p>
            <a:pPr marL="228594" indent="-228594">
              <a:buClr>
                <a:schemeClr val="accent6"/>
              </a:buClr>
              <a:buFont typeface="Arial" panose="020B0604020202020204" pitchFamily="34" charset="0"/>
              <a:buChar char="•"/>
            </a:pPr>
            <a:r>
              <a:rPr lang="en-US" sz="1400" dirty="0"/>
              <a:t>Cloud &amp; micro-services adoption </a:t>
            </a:r>
          </a:p>
          <a:p>
            <a:pPr marL="228594" indent="-228594">
              <a:buClr>
                <a:schemeClr val="accent6"/>
              </a:buClr>
              <a:buFont typeface="Arial" panose="020B0604020202020204" pitchFamily="34" charset="0"/>
              <a:buChar char="•"/>
            </a:pPr>
            <a:r>
              <a:rPr lang="en-US" sz="1400" dirty="0"/>
              <a:t>Data-driven decision-making</a:t>
            </a:r>
          </a:p>
        </p:txBody>
      </p:sp>
      <p:sp>
        <p:nvSpPr>
          <p:cNvPr id="31" name="Rectangle 30"/>
          <p:cNvSpPr/>
          <p:nvPr/>
        </p:nvSpPr>
        <p:spPr>
          <a:xfrm>
            <a:off x="4844618" y="5152678"/>
            <a:ext cx="2884649" cy="338554"/>
          </a:xfrm>
          <a:prstGeom prst="rect">
            <a:avLst/>
          </a:prstGeom>
        </p:spPr>
        <p:txBody>
          <a:bodyPr wrap="square">
            <a:spAutoFit/>
          </a:bodyPr>
          <a:lstStyle/>
          <a:p>
            <a:r>
              <a:rPr lang="en-US" sz="1600" b="1" dirty="0">
                <a:solidFill>
                  <a:schemeClr val="accent4">
                    <a:lumMod val="50000"/>
                  </a:schemeClr>
                </a:solidFill>
              </a:rPr>
              <a:t>Workplace Efficiency</a:t>
            </a:r>
          </a:p>
        </p:txBody>
      </p:sp>
      <p:sp>
        <p:nvSpPr>
          <p:cNvPr id="32" name="Rectangle 31"/>
          <p:cNvSpPr/>
          <p:nvPr/>
        </p:nvSpPr>
        <p:spPr>
          <a:xfrm>
            <a:off x="4929037" y="5478753"/>
            <a:ext cx="3566455" cy="738664"/>
          </a:xfrm>
          <a:prstGeom prst="rect">
            <a:avLst/>
          </a:prstGeom>
        </p:spPr>
        <p:txBody>
          <a:bodyPr wrap="square">
            <a:spAutoFit/>
          </a:bodyPr>
          <a:lstStyle/>
          <a:p>
            <a:pPr marL="228594" indent="-228594">
              <a:buClr>
                <a:schemeClr val="accent6"/>
              </a:buClr>
              <a:buFont typeface="Arial" panose="020B0604020202020204" pitchFamily="34" charset="0"/>
              <a:buChar char="•"/>
            </a:pPr>
            <a:r>
              <a:rPr lang="en-US" sz="1400" dirty="0"/>
              <a:t>Productivity and collaboration</a:t>
            </a:r>
          </a:p>
          <a:p>
            <a:pPr marL="228594" indent="-228594">
              <a:buClr>
                <a:schemeClr val="accent6"/>
              </a:buClr>
              <a:buFont typeface="Arial" panose="020B0604020202020204" pitchFamily="34" charset="0"/>
              <a:buChar char="•"/>
            </a:pPr>
            <a:r>
              <a:rPr lang="en-US" sz="1400" dirty="0"/>
              <a:t>Mobile worker field enablement</a:t>
            </a:r>
          </a:p>
          <a:p>
            <a:pPr marL="228594" indent="-228594">
              <a:buClr>
                <a:schemeClr val="accent6"/>
              </a:buClr>
              <a:buFont typeface="Arial" panose="020B0604020202020204" pitchFamily="34" charset="0"/>
              <a:buChar char="•"/>
            </a:pPr>
            <a:r>
              <a:rPr lang="en-US" sz="1400" dirty="0"/>
              <a:t>Employee engagement </a:t>
            </a:r>
          </a:p>
        </p:txBody>
      </p:sp>
      <p:sp>
        <p:nvSpPr>
          <p:cNvPr id="33" name="Oval 32"/>
          <p:cNvSpPr/>
          <p:nvPr/>
        </p:nvSpPr>
        <p:spPr>
          <a:xfrm>
            <a:off x="2331464" y="4627670"/>
            <a:ext cx="685621" cy="514351"/>
          </a:xfrm>
          <a:prstGeom prst="ellipse">
            <a:avLst/>
          </a:prstGeom>
          <a:noFill/>
          <a:ln w="12700">
            <a:solidFill>
              <a:srgbClr val="F37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mj-lt"/>
            </a:endParaRPr>
          </a:p>
        </p:txBody>
      </p:sp>
      <p:sp>
        <p:nvSpPr>
          <p:cNvPr id="34" name="Oval 33"/>
          <p:cNvSpPr/>
          <p:nvPr/>
        </p:nvSpPr>
        <p:spPr>
          <a:xfrm>
            <a:off x="5932316" y="4631250"/>
            <a:ext cx="685621" cy="514351"/>
          </a:xfrm>
          <a:prstGeom prst="ellipse">
            <a:avLst/>
          </a:prstGeom>
          <a:noFill/>
          <a:ln w="12700">
            <a:solidFill>
              <a:srgbClr val="F37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mj-lt"/>
            </a:endParaRPr>
          </a:p>
        </p:txBody>
      </p:sp>
      <p:sp>
        <p:nvSpPr>
          <p:cNvPr id="35" name="Oval 34"/>
          <p:cNvSpPr/>
          <p:nvPr/>
        </p:nvSpPr>
        <p:spPr>
          <a:xfrm>
            <a:off x="9528240" y="4614078"/>
            <a:ext cx="685621" cy="514351"/>
          </a:xfrm>
          <a:prstGeom prst="ellipse">
            <a:avLst/>
          </a:prstGeom>
          <a:noFill/>
          <a:ln w="12700">
            <a:solidFill>
              <a:srgbClr val="F37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mj-lt"/>
            </a:endParaRPr>
          </a:p>
        </p:txBody>
      </p:sp>
      <p:sp>
        <p:nvSpPr>
          <p:cNvPr id="36" name="Freeform 35"/>
          <p:cNvSpPr/>
          <p:nvPr/>
        </p:nvSpPr>
        <p:spPr>
          <a:xfrm>
            <a:off x="3745166" y="1774104"/>
            <a:ext cx="548497" cy="268497"/>
          </a:xfrm>
          <a:custGeom>
            <a:avLst/>
            <a:gdLst>
              <a:gd name="connsiteX0" fmla="*/ 548640 w 548640"/>
              <a:gd name="connsiteY0" fmla="*/ 326572 h 357996"/>
              <a:gd name="connsiteX1" fmla="*/ 156754 w 548640"/>
              <a:gd name="connsiteY1" fmla="*/ 326572 h 357996"/>
              <a:gd name="connsiteX2" fmla="*/ 0 w 548640"/>
              <a:gd name="connsiteY2" fmla="*/ 0 h 357996"/>
            </a:gdLst>
            <a:ahLst/>
            <a:cxnLst>
              <a:cxn ang="0">
                <a:pos x="connsiteX0" y="connsiteY0"/>
              </a:cxn>
              <a:cxn ang="0">
                <a:pos x="connsiteX1" y="connsiteY1"/>
              </a:cxn>
              <a:cxn ang="0">
                <a:pos x="connsiteX2" y="connsiteY2"/>
              </a:cxn>
            </a:cxnLst>
            <a:rect l="l" t="t" r="r" b="b"/>
            <a:pathLst>
              <a:path w="548640" h="357996">
                <a:moveTo>
                  <a:pt x="548640" y="326572"/>
                </a:moveTo>
                <a:cubicBezTo>
                  <a:pt x="398417" y="353786"/>
                  <a:pt x="248194" y="381001"/>
                  <a:pt x="156754" y="326572"/>
                </a:cubicBezTo>
                <a:cubicBezTo>
                  <a:pt x="65314" y="272143"/>
                  <a:pt x="32657" y="136071"/>
                  <a:pt x="0" y="0"/>
                </a:cubicBezTo>
              </a:path>
            </a:pathLst>
          </a:cu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7" name="Freeform 36"/>
          <p:cNvSpPr/>
          <p:nvPr/>
        </p:nvSpPr>
        <p:spPr>
          <a:xfrm>
            <a:off x="3744467" y="2420711"/>
            <a:ext cx="496956" cy="499655"/>
          </a:xfrm>
          <a:custGeom>
            <a:avLst/>
            <a:gdLst>
              <a:gd name="connsiteX0" fmla="*/ 497085 w 497085"/>
              <a:gd name="connsiteY0" fmla="*/ 0 h 666205"/>
              <a:gd name="connsiteX1" fmla="*/ 79074 w 497085"/>
              <a:gd name="connsiteY1" fmla="*/ 209005 h 666205"/>
              <a:gd name="connsiteX2" fmla="*/ 697 w 497085"/>
              <a:gd name="connsiteY2" fmla="*/ 666205 h 666205"/>
            </a:gdLst>
            <a:ahLst/>
            <a:cxnLst>
              <a:cxn ang="0">
                <a:pos x="connsiteX0" y="connsiteY0"/>
              </a:cxn>
              <a:cxn ang="0">
                <a:pos x="connsiteX1" y="connsiteY1"/>
              </a:cxn>
              <a:cxn ang="0">
                <a:pos x="connsiteX2" y="connsiteY2"/>
              </a:cxn>
            </a:cxnLst>
            <a:rect l="l" t="t" r="r" b="b"/>
            <a:pathLst>
              <a:path w="497085" h="666205">
                <a:moveTo>
                  <a:pt x="497085" y="0"/>
                </a:moveTo>
                <a:cubicBezTo>
                  <a:pt x="329445" y="48985"/>
                  <a:pt x="161805" y="97971"/>
                  <a:pt x="79074" y="209005"/>
                </a:cubicBezTo>
                <a:cubicBezTo>
                  <a:pt x="-3657" y="320039"/>
                  <a:pt x="-1480" y="493122"/>
                  <a:pt x="697" y="666205"/>
                </a:cubicBezTo>
              </a:path>
            </a:pathLst>
          </a:cu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38" name="Freeform 37"/>
          <p:cNvSpPr/>
          <p:nvPr/>
        </p:nvSpPr>
        <p:spPr>
          <a:xfrm>
            <a:off x="3810460" y="2252529"/>
            <a:ext cx="339547" cy="89819"/>
          </a:xfrm>
          <a:custGeom>
            <a:avLst/>
            <a:gdLst>
              <a:gd name="connsiteX0" fmla="*/ 339634 w 339634"/>
              <a:gd name="connsiteY0" fmla="*/ 0 h 119758"/>
              <a:gd name="connsiteX1" fmla="*/ 169817 w 339634"/>
              <a:gd name="connsiteY1" fmla="*/ 117566 h 119758"/>
              <a:gd name="connsiteX2" fmla="*/ 0 w 339634"/>
              <a:gd name="connsiteY2" fmla="*/ 65314 h 119758"/>
            </a:gdLst>
            <a:ahLst/>
            <a:cxnLst>
              <a:cxn ang="0">
                <a:pos x="connsiteX0" y="connsiteY0"/>
              </a:cxn>
              <a:cxn ang="0">
                <a:pos x="connsiteX1" y="connsiteY1"/>
              </a:cxn>
              <a:cxn ang="0">
                <a:pos x="connsiteX2" y="connsiteY2"/>
              </a:cxn>
            </a:cxnLst>
            <a:rect l="l" t="t" r="r" b="b"/>
            <a:pathLst>
              <a:path w="339634" h="119758">
                <a:moveTo>
                  <a:pt x="339634" y="0"/>
                </a:moveTo>
                <a:cubicBezTo>
                  <a:pt x="283028" y="53340"/>
                  <a:pt x="226423" y="106680"/>
                  <a:pt x="169817" y="117566"/>
                </a:cubicBezTo>
                <a:cubicBezTo>
                  <a:pt x="113211" y="128452"/>
                  <a:pt x="56605" y="96883"/>
                  <a:pt x="0" y="65314"/>
                </a:cubicBezTo>
              </a:path>
            </a:pathLst>
          </a:cu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39" name="Picture 3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rot="16200000">
            <a:off x="4355144" y="1676403"/>
            <a:ext cx="621912" cy="1101836"/>
          </a:xfrm>
          <a:prstGeom prst="rect">
            <a:avLst/>
          </a:prstGeom>
        </p:spPr>
      </p:pic>
      <p:sp>
        <p:nvSpPr>
          <p:cNvPr id="40" name="Freeform 39"/>
          <p:cNvSpPr/>
          <p:nvPr/>
        </p:nvSpPr>
        <p:spPr>
          <a:xfrm>
            <a:off x="8078705" y="1830705"/>
            <a:ext cx="548497" cy="264524"/>
          </a:xfrm>
          <a:custGeom>
            <a:avLst/>
            <a:gdLst>
              <a:gd name="connsiteX0" fmla="*/ 0 w 548640"/>
              <a:gd name="connsiteY0" fmla="*/ 352698 h 352698"/>
              <a:gd name="connsiteX1" fmla="*/ 418011 w 548640"/>
              <a:gd name="connsiteY1" fmla="*/ 287383 h 352698"/>
              <a:gd name="connsiteX2" fmla="*/ 548640 w 548640"/>
              <a:gd name="connsiteY2" fmla="*/ 0 h 352698"/>
            </a:gdLst>
            <a:ahLst/>
            <a:cxnLst>
              <a:cxn ang="0">
                <a:pos x="connsiteX0" y="connsiteY0"/>
              </a:cxn>
              <a:cxn ang="0">
                <a:pos x="connsiteX1" y="connsiteY1"/>
              </a:cxn>
              <a:cxn ang="0">
                <a:pos x="connsiteX2" y="connsiteY2"/>
              </a:cxn>
            </a:cxnLst>
            <a:rect l="l" t="t" r="r" b="b"/>
            <a:pathLst>
              <a:path w="548640" h="352698">
                <a:moveTo>
                  <a:pt x="0" y="352698"/>
                </a:moveTo>
                <a:cubicBezTo>
                  <a:pt x="163285" y="349432"/>
                  <a:pt x="326571" y="346166"/>
                  <a:pt x="418011" y="287383"/>
                </a:cubicBezTo>
                <a:cubicBezTo>
                  <a:pt x="509451" y="228600"/>
                  <a:pt x="529045" y="114300"/>
                  <a:pt x="548640" y="0"/>
                </a:cubicBezTo>
              </a:path>
            </a:pathLst>
          </a:cu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1" name="Freeform 40"/>
          <p:cNvSpPr/>
          <p:nvPr/>
        </p:nvSpPr>
        <p:spPr>
          <a:xfrm>
            <a:off x="8170122" y="2300968"/>
            <a:ext cx="391783" cy="179683"/>
          </a:xfrm>
          <a:custGeom>
            <a:avLst/>
            <a:gdLst>
              <a:gd name="connsiteX0" fmla="*/ 0 w 391885"/>
              <a:gd name="connsiteY0" fmla="*/ 0 h 239576"/>
              <a:gd name="connsiteX1" fmla="*/ 235131 w 391885"/>
              <a:gd name="connsiteY1" fmla="*/ 222068 h 239576"/>
              <a:gd name="connsiteX2" fmla="*/ 391885 w 391885"/>
              <a:gd name="connsiteY2" fmla="*/ 209005 h 239576"/>
            </a:gdLst>
            <a:ahLst/>
            <a:cxnLst>
              <a:cxn ang="0">
                <a:pos x="connsiteX0" y="connsiteY0"/>
              </a:cxn>
              <a:cxn ang="0">
                <a:pos x="connsiteX1" y="connsiteY1"/>
              </a:cxn>
              <a:cxn ang="0">
                <a:pos x="connsiteX2" y="connsiteY2"/>
              </a:cxn>
            </a:cxnLst>
            <a:rect l="l" t="t" r="r" b="b"/>
            <a:pathLst>
              <a:path w="391885" h="239576">
                <a:moveTo>
                  <a:pt x="0" y="0"/>
                </a:moveTo>
                <a:cubicBezTo>
                  <a:pt x="84908" y="93617"/>
                  <a:pt x="169817" y="187234"/>
                  <a:pt x="235131" y="222068"/>
                </a:cubicBezTo>
                <a:cubicBezTo>
                  <a:pt x="300445" y="256902"/>
                  <a:pt x="346165" y="232953"/>
                  <a:pt x="391885" y="209005"/>
                </a:cubicBezTo>
              </a:path>
            </a:pathLst>
          </a:cu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42" name="Freeform 41"/>
          <p:cNvSpPr/>
          <p:nvPr/>
        </p:nvSpPr>
        <p:spPr>
          <a:xfrm>
            <a:off x="8065645" y="2487114"/>
            <a:ext cx="579643" cy="529047"/>
          </a:xfrm>
          <a:custGeom>
            <a:avLst/>
            <a:gdLst>
              <a:gd name="connsiteX0" fmla="*/ 0 w 579793"/>
              <a:gd name="connsiteY0" fmla="*/ 0 h 705394"/>
              <a:gd name="connsiteX1" fmla="*/ 496388 w 579793"/>
              <a:gd name="connsiteY1" fmla="*/ 391886 h 705394"/>
              <a:gd name="connsiteX2" fmla="*/ 574766 w 579793"/>
              <a:gd name="connsiteY2" fmla="*/ 705394 h 705394"/>
            </a:gdLst>
            <a:ahLst/>
            <a:cxnLst>
              <a:cxn ang="0">
                <a:pos x="connsiteX0" y="connsiteY0"/>
              </a:cxn>
              <a:cxn ang="0">
                <a:pos x="connsiteX1" y="connsiteY1"/>
              </a:cxn>
              <a:cxn ang="0">
                <a:pos x="connsiteX2" y="connsiteY2"/>
              </a:cxn>
            </a:cxnLst>
            <a:rect l="l" t="t" r="r" b="b"/>
            <a:pathLst>
              <a:path w="579793" h="705394">
                <a:moveTo>
                  <a:pt x="0" y="0"/>
                </a:moveTo>
                <a:cubicBezTo>
                  <a:pt x="200297" y="137160"/>
                  <a:pt x="400594" y="274320"/>
                  <a:pt x="496388" y="391886"/>
                </a:cubicBezTo>
                <a:cubicBezTo>
                  <a:pt x="592182" y="509452"/>
                  <a:pt x="583474" y="607423"/>
                  <a:pt x="574766" y="705394"/>
                </a:cubicBezTo>
              </a:path>
            </a:pathLst>
          </a:cu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pic>
        <p:nvPicPr>
          <p:cNvPr id="43" name="Picture 4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rot="5400000">
            <a:off x="7363148" y="1745866"/>
            <a:ext cx="621912" cy="1101836"/>
          </a:xfrm>
          <a:prstGeom prst="rect">
            <a:avLst/>
          </a:prstGeom>
        </p:spPr>
      </p:pic>
      <p:pic>
        <p:nvPicPr>
          <p:cNvPr id="44" name="Picture 4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rot="10800000">
            <a:off x="5824265" y="3581900"/>
            <a:ext cx="829000" cy="826592"/>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82877" y="2056197"/>
            <a:ext cx="481865" cy="366731"/>
          </a:xfrm>
          <a:prstGeom prst="rect">
            <a:avLst/>
          </a:prstGeom>
        </p:spPr>
      </p:pic>
      <p:pic>
        <p:nvPicPr>
          <p:cNvPr id="46" name="Picture 4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45519" y="3969138"/>
            <a:ext cx="446947" cy="298625"/>
          </a:xfrm>
          <a:prstGeom prst="rect">
            <a:avLst/>
          </a:prstGeom>
        </p:spPr>
      </p:pic>
      <p:pic>
        <p:nvPicPr>
          <p:cNvPr id="47" name="Picture 4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21240" y="2143185"/>
            <a:ext cx="412029" cy="293385"/>
          </a:xfrm>
          <a:prstGeom prst="rect">
            <a:avLst/>
          </a:prstGeom>
        </p:spPr>
      </p:pic>
      <p:pic>
        <p:nvPicPr>
          <p:cNvPr id="48" name="Picture 47"/>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3296543" y="1469715"/>
            <a:ext cx="372916" cy="279760"/>
          </a:xfrm>
          <a:prstGeom prst="rect">
            <a:avLst/>
          </a:prstGeom>
        </p:spPr>
      </p:pic>
      <p:pic>
        <p:nvPicPr>
          <p:cNvPr id="49" name="Picture 48"/>
          <p:cNvPicPr>
            <a:picLocks noChangeAspect="1"/>
          </p:cNvPicPr>
          <p:nvPr/>
        </p:nvPicPr>
        <p:blipFill>
          <a:blip r:embed="rId8">
            <a:grayscl/>
            <a:extLst>
              <a:ext uri="{28A0092B-C50C-407E-A947-70E740481C1C}">
                <a14:useLocalDpi xmlns:a14="http://schemas.microsoft.com/office/drawing/2010/main"/>
              </a:ext>
            </a:extLst>
          </a:blip>
          <a:stretch>
            <a:fillRect/>
          </a:stretch>
        </p:blipFill>
        <p:spPr>
          <a:xfrm>
            <a:off x="3240080" y="2181204"/>
            <a:ext cx="425363" cy="333392"/>
          </a:xfrm>
          <a:prstGeom prst="rect">
            <a:avLst/>
          </a:prstGeom>
        </p:spPr>
      </p:pic>
      <p:pic>
        <p:nvPicPr>
          <p:cNvPr id="50" name="Picture 49"/>
          <p:cNvPicPr>
            <a:picLocks noChangeAspect="1"/>
          </p:cNvPicPr>
          <p:nvPr/>
        </p:nvPicPr>
        <p:blipFill>
          <a:blip r:embed="rId9">
            <a:grayscl/>
            <a:extLst>
              <a:ext uri="{28A0092B-C50C-407E-A947-70E740481C1C}">
                <a14:useLocalDpi xmlns:a14="http://schemas.microsoft.com/office/drawing/2010/main"/>
              </a:ext>
            </a:extLst>
          </a:blip>
          <a:stretch>
            <a:fillRect/>
          </a:stretch>
        </p:blipFill>
        <p:spPr>
          <a:xfrm>
            <a:off x="3231883" y="2906185"/>
            <a:ext cx="494871" cy="371251"/>
          </a:xfrm>
          <a:prstGeom prst="rect">
            <a:avLst/>
          </a:prstGeom>
        </p:spPr>
      </p:pic>
      <p:pic>
        <p:nvPicPr>
          <p:cNvPr id="51" name="Picture 50"/>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8713578" y="1551151"/>
            <a:ext cx="435489" cy="299148"/>
          </a:xfrm>
          <a:prstGeom prst="rect">
            <a:avLst/>
          </a:prstGeom>
        </p:spPr>
      </p:pic>
      <p:pic>
        <p:nvPicPr>
          <p:cNvPr id="52" name="Picture 51"/>
          <p:cNvPicPr>
            <a:picLocks noChangeAspect="1"/>
          </p:cNvPicPr>
          <p:nvPr/>
        </p:nvPicPr>
        <p:blipFill>
          <a:blip r:embed="rId11">
            <a:grayscl/>
            <a:extLst>
              <a:ext uri="{28A0092B-C50C-407E-A947-70E740481C1C}">
                <a14:useLocalDpi xmlns:a14="http://schemas.microsoft.com/office/drawing/2010/main"/>
              </a:ext>
            </a:extLst>
          </a:blip>
          <a:stretch>
            <a:fillRect/>
          </a:stretch>
        </p:blipFill>
        <p:spPr>
          <a:xfrm>
            <a:off x="8682829" y="2226197"/>
            <a:ext cx="479035" cy="359371"/>
          </a:xfrm>
          <a:prstGeom prst="rect">
            <a:avLst/>
          </a:prstGeom>
        </p:spPr>
      </p:pic>
      <p:pic>
        <p:nvPicPr>
          <p:cNvPr id="53" name="Picture 52"/>
          <p:cNvPicPr>
            <a:picLocks noChangeAspect="1"/>
          </p:cNvPicPr>
          <p:nvPr/>
        </p:nvPicPr>
        <p:blipFill>
          <a:blip r:embed="rId12">
            <a:grayscl/>
            <a:extLst>
              <a:ext uri="{28A0092B-C50C-407E-A947-70E740481C1C}">
                <a14:useLocalDpi xmlns:a14="http://schemas.microsoft.com/office/drawing/2010/main"/>
              </a:ext>
            </a:extLst>
          </a:blip>
          <a:stretch>
            <a:fillRect/>
          </a:stretch>
        </p:blipFill>
        <p:spPr>
          <a:xfrm>
            <a:off x="8660859" y="2970035"/>
            <a:ext cx="501005" cy="375852"/>
          </a:xfrm>
          <a:prstGeom prst="rect">
            <a:avLst/>
          </a:prstGeom>
        </p:spPr>
      </p:pic>
      <p:pic>
        <p:nvPicPr>
          <p:cNvPr id="54" name="Picture 53"/>
          <p:cNvPicPr>
            <a:picLocks noChangeAspect="1"/>
          </p:cNvPicPr>
          <p:nvPr/>
        </p:nvPicPr>
        <p:blipFill>
          <a:blip r:embed="rId13">
            <a:grayscl/>
            <a:extLst>
              <a:ext uri="{28A0092B-C50C-407E-A947-70E740481C1C}">
                <a14:useLocalDpi xmlns:a14="http://schemas.microsoft.com/office/drawing/2010/main"/>
              </a:ext>
            </a:extLst>
          </a:blip>
          <a:stretch>
            <a:fillRect/>
          </a:stretch>
        </p:blipFill>
        <p:spPr>
          <a:xfrm>
            <a:off x="2499123" y="4741855"/>
            <a:ext cx="394660" cy="296072"/>
          </a:xfrm>
          <a:prstGeom prst="rect">
            <a:avLst/>
          </a:prstGeom>
        </p:spPr>
      </p:pic>
      <p:pic>
        <p:nvPicPr>
          <p:cNvPr id="55" name="Picture 54"/>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6047494" y="4699699"/>
            <a:ext cx="456476" cy="330639"/>
          </a:xfrm>
          <a:prstGeom prst="rect">
            <a:avLst/>
          </a:prstGeom>
        </p:spPr>
      </p:pic>
      <p:pic>
        <p:nvPicPr>
          <p:cNvPr id="56" name="Picture 55"/>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9627646" y="4721189"/>
            <a:ext cx="451228" cy="287340"/>
          </a:xfrm>
          <a:prstGeom prst="rect">
            <a:avLst/>
          </a:prstGeom>
        </p:spPr>
      </p:pic>
      <p:cxnSp>
        <p:nvCxnSpPr>
          <p:cNvPr id="57" name="Straight Connector 56"/>
          <p:cNvCxnSpPr/>
          <p:nvPr/>
        </p:nvCxnSpPr>
        <p:spPr>
          <a:xfrm flipV="1">
            <a:off x="6246971" y="4409739"/>
            <a:ext cx="0" cy="217932"/>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8" name="Freeform 57"/>
          <p:cNvSpPr/>
          <p:nvPr/>
        </p:nvSpPr>
        <p:spPr>
          <a:xfrm>
            <a:off x="2638570" y="4099888"/>
            <a:ext cx="3206807" cy="528891"/>
          </a:xfrm>
          <a:custGeom>
            <a:avLst/>
            <a:gdLst>
              <a:gd name="connsiteX0" fmla="*/ 497085 w 497085"/>
              <a:gd name="connsiteY0" fmla="*/ 0 h 666205"/>
              <a:gd name="connsiteX1" fmla="*/ 79074 w 497085"/>
              <a:gd name="connsiteY1" fmla="*/ 209005 h 666205"/>
              <a:gd name="connsiteX2" fmla="*/ 697 w 497085"/>
              <a:gd name="connsiteY2" fmla="*/ 666205 h 666205"/>
            </a:gdLst>
            <a:ahLst/>
            <a:cxnLst>
              <a:cxn ang="0">
                <a:pos x="connsiteX0" y="connsiteY0"/>
              </a:cxn>
              <a:cxn ang="0">
                <a:pos x="connsiteX1" y="connsiteY1"/>
              </a:cxn>
              <a:cxn ang="0">
                <a:pos x="connsiteX2" y="connsiteY2"/>
              </a:cxn>
            </a:cxnLst>
            <a:rect l="l" t="t" r="r" b="b"/>
            <a:pathLst>
              <a:path w="497085" h="666205">
                <a:moveTo>
                  <a:pt x="497085" y="0"/>
                </a:moveTo>
                <a:cubicBezTo>
                  <a:pt x="329445" y="48985"/>
                  <a:pt x="161805" y="97971"/>
                  <a:pt x="79074" y="209005"/>
                </a:cubicBezTo>
                <a:cubicBezTo>
                  <a:pt x="-3657" y="320039"/>
                  <a:pt x="-1480" y="493122"/>
                  <a:pt x="697" y="666205"/>
                </a:cubicBezTo>
              </a:path>
            </a:pathLst>
          </a:cu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59" name="Freeform 58"/>
          <p:cNvSpPr/>
          <p:nvPr/>
        </p:nvSpPr>
        <p:spPr>
          <a:xfrm flipH="1">
            <a:off x="6655070" y="4086636"/>
            <a:ext cx="3206807" cy="528891"/>
          </a:xfrm>
          <a:custGeom>
            <a:avLst/>
            <a:gdLst>
              <a:gd name="connsiteX0" fmla="*/ 497085 w 497085"/>
              <a:gd name="connsiteY0" fmla="*/ 0 h 666205"/>
              <a:gd name="connsiteX1" fmla="*/ 79074 w 497085"/>
              <a:gd name="connsiteY1" fmla="*/ 209005 h 666205"/>
              <a:gd name="connsiteX2" fmla="*/ 697 w 497085"/>
              <a:gd name="connsiteY2" fmla="*/ 666205 h 666205"/>
            </a:gdLst>
            <a:ahLst/>
            <a:cxnLst>
              <a:cxn ang="0">
                <a:pos x="connsiteX0" y="connsiteY0"/>
              </a:cxn>
              <a:cxn ang="0">
                <a:pos x="connsiteX1" y="connsiteY1"/>
              </a:cxn>
              <a:cxn ang="0">
                <a:pos x="connsiteX2" y="connsiteY2"/>
              </a:cxn>
            </a:cxnLst>
            <a:rect l="l" t="t" r="r" b="b"/>
            <a:pathLst>
              <a:path w="497085" h="666205">
                <a:moveTo>
                  <a:pt x="497085" y="0"/>
                </a:moveTo>
                <a:cubicBezTo>
                  <a:pt x="329445" y="48985"/>
                  <a:pt x="161805" y="97971"/>
                  <a:pt x="79074" y="209005"/>
                </a:cubicBezTo>
                <a:cubicBezTo>
                  <a:pt x="-3657" y="320039"/>
                  <a:pt x="-1480" y="493122"/>
                  <a:pt x="697" y="666205"/>
                </a:cubicBezTo>
              </a:path>
            </a:pathLst>
          </a:cu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Tree>
    <p:extLst>
      <p:ext uri="{BB962C8B-B14F-4D97-AF65-F5344CB8AC3E}">
        <p14:creationId xmlns:p14="http://schemas.microsoft.com/office/powerpoint/2010/main" val="31655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AEM Credentials</a:t>
            </a:r>
          </a:p>
        </p:txBody>
      </p:sp>
      <p:sp>
        <p:nvSpPr>
          <p:cNvPr id="4" name="Text Placeholder 3"/>
          <p:cNvSpPr>
            <a:spLocks noGrp="1"/>
          </p:cNvSpPr>
          <p:nvPr>
            <p:ph type="body" idx="17"/>
          </p:nvPr>
        </p:nvSpPr>
        <p:spPr/>
        <p:txBody>
          <a:bodyPr/>
          <a:lstStyle/>
          <a:p>
            <a:r>
              <a:rPr lang="en-US" dirty="0"/>
              <a:t>Adobe Technologies</a:t>
            </a:r>
          </a:p>
        </p:txBody>
      </p:sp>
      <p:pic>
        <p:nvPicPr>
          <p:cNvPr id="44" name="Picture 43"/>
          <p:cNvPicPr>
            <a:picLocks noChangeAspect="1"/>
          </p:cNvPicPr>
          <p:nvPr/>
        </p:nvPicPr>
        <p:blipFill>
          <a:blip r:embed="rId2"/>
          <a:stretch>
            <a:fillRect/>
          </a:stretch>
        </p:blipFill>
        <p:spPr>
          <a:xfrm>
            <a:off x="85255" y="734578"/>
            <a:ext cx="2687159" cy="6123423"/>
          </a:xfrm>
          <a:prstGeom prst="rect">
            <a:avLst/>
          </a:prstGeom>
        </p:spPr>
      </p:pic>
      <p:pic>
        <p:nvPicPr>
          <p:cNvPr id="45" name="Picture 44"/>
          <p:cNvPicPr>
            <a:picLocks noChangeAspect="1"/>
          </p:cNvPicPr>
          <p:nvPr/>
        </p:nvPicPr>
        <p:blipFill>
          <a:blip r:embed="rId3"/>
          <a:stretch>
            <a:fillRect/>
          </a:stretch>
        </p:blipFill>
        <p:spPr>
          <a:xfrm>
            <a:off x="9463473" y="668318"/>
            <a:ext cx="2670160" cy="5999281"/>
          </a:xfrm>
          <a:prstGeom prst="rect">
            <a:avLst/>
          </a:prstGeom>
        </p:spPr>
      </p:pic>
      <p:sp>
        <p:nvSpPr>
          <p:cNvPr id="46" name="Rectangle 45"/>
          <p:cNvSpPr/>
          <p:nvPr/>
        </p:nvSpPr>
        <p:spPr>
          <a:xfrm>
            <a:off x="9967035" y="1779673"/>
            <a:ext cx="1714500" cy="437043"/>
          </a:xfrm>
          <a:prstGeom prst="rect">
            <a:avLst/>
          </a:prstGeom>
        </p:spPr>
        <p:txBody>
          <a:bodyPr wrap="square">
            <a:spAutoFit/>
          </a:bodyPr>
          <a:lstStyle/>
          <a:p>
            <a:pPr algn="ctr">
              <a:lnSpc>
                <a:spcPct val="80000"/>
              </a:lnSpc>
              <a:defRPr/>
            </a:pPr>
            <a:r>
              <a:rPr lang="en-US" sz="1400" kern="0" dirty="0">
                <a:solidFill>
                  <a:prstClr val="white"/>
                </a:solidFill>
                <a:ea typeface="Calibri Light" charset="0"/>
                <a:cs typeface="Calibri Light" charset="0"/>
              </a:rPr>
              <a:t>Innovation Partner </a:t>
            </a:r>
          </a:p>
          <a:p>
            <a:pPr algn="ctr">
              <a:lnSpc>
                <a:spcPct val="80000"/>
              </a:lnSpc>
              <a:defRPr/>
            </a:pPr>
            <a:r>
              <a:rPr lang="en-US" sz="1400" kern="0" dirty="0">
                <a:solidFill>
                  <a:prstClr val="white"/>
                </a:solidFill>
                <a:ea typeface="Calibri Light" charset="0"/>
                <a:cs typeface="Calibri Light" charset="0"/>
              </a:rPr>
              <a:t>of the Year</a:t>
            </a:r>
            <a:endParaRPr lang="en-US" sz="1400" dirty="0">
              <a:solidFill>
                <a:prstClr val="white"/>
              </a:solidFill>
              <a:ea typeface="Calibri Light" charset="0"/>
              <a:cs typeface="Calibri Light" charset="0"/>
            </a:endParaRPr>
          </a:p>
        </p:txBody>
      </p:sp>
      <p:sp>
        <p:nvSpPr>
          <p:cNvPr id="47" name="Rectangle 46"/>
          <p:cNvSpPr/>
          <p:nvPr/>
        </p:nvSpPr>
        <p:spPr>
          <a:xfrm>
            <a:off x="10499593" y="1471418"/>
            <a:ext cx="690340" cy="369332"/>
          </a:xfrm>
          <a:prstGeom prst="rect">
            <a:avLst/>
          </a:prstGeom>
        </p:spPr>
        <p:txBody>
          <a:bodyPr wrap="square">
            <a:spAutoFit/>
          </a:bodyPr>
          <a:lstStyle/>
          <a:p>
            <a:pPr>
              <a:defRPr/>
            </a:pPr>
            <a:r>
              <a:rPr lang="en-US" b="1" kern="0" dirty="0">
                <a:solidFill>
                  <a:prstClr val="white"/>
                </a:solidFill>
                <a:ea typeface="Calibri Light" charset="0"/>
                <a:cs typeface="Calibri Light" charset="0"/>
              </a:rPr>
              <a:t>2015</a:t>
            </a:r>
            <a:endParaRPr lang="en-US" dirty="0">
              <a:solidFill>
                <a:prstClr val="white"/>
              </a:solidFill>
              <a:ea typeface="Calibri Light" charset="0"/>
              <a:cs typeface="Calibri Light" charset="0"/>
            </a:endParaRPr>
          </a:p>
        </p:txBody>
      </p:sp>
      <p:cxnSp>
        <p:nvCxnSpPr>
          <p:cNvPr id="48" name="Straight Connector 47"/>
          <p:cNvCxnSpPr/>
          <p:nvPr/>
        </p:nvCxnSpPr>
        <p:spPr>
          <a:xfrm>
            <a:off x="9847632" y="1508139"/>
            <a:ext cx="1872000" cy="0"/>
          </a:xfrm>
          <a:prstGeom prst="line">
            <a:avLst/>
          </a:prstGeom>
          <a:noFill/>
          <a:ln w="12700" cap="flat" cmpd="sng" algn="ctr">
            <a:solidFill>
              <a:sysClr val="window" lastClr="FFFFFF">
                <a:alpha val="73000"/>
              </a:sysClr>
            </a:solidFill>
            <a:prstDash val="solid"/>
          </a:ln>
          <a:effectLst/>
        </p:spPr>
      </p:cxnSp>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0937" y="845397"/>
            <a:ext cx="467651" cy="586615"/>
          </a:xfrm>
          <a:prstGeom prst="rect">
            <a:avLst/>
          </a:prstGeom>
        </p:spPr>
      </p:pic>
      <p:pic>
        <p:nvPicPr>
          <p:cNvPr id="50" name="Picture 49"/>
          <p:cNvPicPr>
            <a:picLocks noChangeAspect="1"/>
          </p:cNvPicPr>
          <p:nvPr/>
        </p:nvPicPr>
        <p:blipFill>
          <a:blip r:embed="rId5">
            <a:clrChange>
              <a:clrFrom>
                <a:srgbClr val="000000"/>
              </a:clrFrom>
              <a:clrTo>
                <a:srgbClr val="000000">
                  <a:alpha val="0"/>
                </a:srgbClr>
              </a:clrTo>
            </a:clrChange>
          </a:blip>
          <a:stretch>
            <a:fillRect/>
          </a:stretch>
        </p:blipFill>
        <p:spPr>
          <a:xfrm>
            <a:off x="10256043" y="5299938"/>
            <a:ext cx="1132943" cy="463372"/>
          </a:xfrm>
          <a:prstGeom prst="rect">
            <a:avLst/>
          </a:prstGeom>
        </p:spPr>
      </p:pic>
      <p:sp>
        <p:nvSpPr>
          <p:cNvPr id="51" name="Rectangle 50"/>
          <p:cNvSpPr/>
          <p:nvPr/>
        </p:nvSpPr>
        <p:spPr>
          <a:xfrm>
            <a:off x="9828038" y="2437017"/>
            <a:ext cx="1941031" cy="2787173"/>
          </a:xfrm>
          <a:prstGeom prst="rect">
            <a:avLst/>
          </a:prstGeom>
        </p:spPr>
        <p:txBody>
          <a:bodyPr wrap="square">
            <a:spAutoFit/>
          </a:bodyPr>
          <a:lstStyle/>
          <a:p>
            <a:pPr algn="ctr" defTabSz="914377">
              <a:defRPr/>
            </a:pPr>
            <a:r>
              <a:rPr lang="en-US" sz="1251" i="1" kern="0" dirty="0">
                <a:solidFill>
                  <a:srgbClr val="2D2D2A"/>
                </a:solidFill>
              </a:rPr>
              <a:t>“Service firms’ greatest opportunity is to add additional functionality with vertical-specific modules and/or frameworks. This is especially true in highly regulated industries (e.g. healthcare, financial services). However, very few service firms have actually done this: we found a few examples like </a:t>
            </a:r>
            <a:r>
              <a:rPr lang="en-US" sz="1251" b="1" i="1" kern="0" dirty="0">
                <a:solidFill>
                  <a:srgbClr val="2D2D2A"/>
                </a:solidFill>
              </a:rPr>
              <a:t>VirtusaPolaris LaunchPad</a:t>
            </a:r>
            <a:r>
              <a:rPr lang="en-US" sz="1251" i="1" kern="0" dirty="0">
                <a:solidFill>
                  <a:srgbClr val="2D2D2A"/>
                </a:solidFill>
              </a:rPr>
              <a:t>”</a:t>
            </a:r>
          </a:p>
        </p:txBody>
      </p:sp>
      <p:cxnSp>
        <p:nvCxnSpPr>
          <p:cNvPr id="52" name="Straight Connector 51"/>
          <p:cNvCxnSpPr/>
          <p:nvPr/>
        </p:nvCxnSpPr>
        <p:spPr>
          <a:xfrm>
            <a:off x="492833" y="1514153"/>
            <a:ext cx="1872000" cy="0"/>
          </a:xfrm>
          <a:prstGeom prst="line">
            <a:avLst/>
          </a:prstGeom>
          <a:noFill/>
          <a:ln w="12700" cap="flat" cmpd="sng" algn="ctr">
            <a:solidFill>
              <a:sysClr val="window" lastClr="FFFFFF">
                <a:alpha val="73000"/>
              </a:sysClr>
            </a:solidFill>
            <a:prstDash val="solid"/>
          </a:ln>
          <a:effectLst/>
        </p:spPr>
      </p:cxnSp>
      <p:sp>
        <p:nvSpPr>
          <p:cNvPr id="53" name="Rectangle 52"/>
          <p:cNvSpPr/>
          <p:nvPr/>
        </p:nvSpPr>
        <p:spPr>
          <a:xfrm>
            <a:off x="371707" y="1062558"/>
            <a:ext cx="2114253" cy="338554"/>
          </a:xfrm>
          <a:prstGeom prst="rect">
            <a:avLst/>
          </a:prstGeom>
          <a:noFill/>
        </p:spPr>
        <p:txBody>
          <a:bodyPr wrap="square">
            <a:spAutoFit/>
          </a:bodyPr>
          <a:lstStyle/>
          <a:p>
            <a:pPr algn="ctr" defTabSz="914377">
              <a:defRPr/>
            </a:pPr>
            <a:r>
              <a:rPr lang="en-US" sz="1600" b="1" kern="0" dirty="0">
                <a:solidFill>
                  <a:prstClr val="white"/>
                </a:solidFill>
              </a:rPr>
              <a:t>Representative clients</a:t>
            </a:r>
            <a:endParaRPr lang="en-GB" sz="1600" b="1" kern="0" dirty="0">
              <a:solidFill>
                <a:prstClr val="white"/>
              </a:solidFill>
            </a:endParaRPr>
          </a:p>
        </p:txBody>
      </p:sp>
      <p:sp>
        <p:nvSpPr>
          <p:cNvPr id="54" name="Rectangle 53"/>
          <p:cNvSpPr/>
          <p:nvPr/>
        </p:nvSpPr>
        <p:spPr>
          <a:xfrm>
            <a:off x="432270" y="1605442"/>
            <a:ext cx="1993127" cy="523220"/>
          </a:xfrm>
          <a:prstGeom prst="rect">
            <a:avLst/>
          </a:prstGeom>
        </p:spPr>
        <p:txBody>
          <a:bodyPr wrap="square">
            <a:spAutoFit/>
          </a:bodyPr>
          <a:lstStyle/>
          <a:p>
            <a:pPr algn="ctr">
              <a:defRPr/>
            </a:pPr>
            <a:r>
              <a:rPr lang="en-US" sz="1400" kern="0" dirty="0">
                <a:solidFill>
                  <a:prstClr val="white"/>
                </a:solidFill>
                <a:ea typeface="Calibri Light" charset="0"/>
                <a:cs typeface="Calibri Light" charset="0"/>
              </a:rPr>
              <a:t>Major AEM implementation projects</a:t>
            </a:r>
            <a:endParaRPr lang="en-US" sz="1400" dirty="0">
              <a:solidFill>
                <a:prstClr val="white"/>
              </a:solidFill>
              <a:ea typeface="Calibri Light" charset="0"/>
              <a:cs typeface="Calibri Light" charset="0"/>
            </a:endParaRPr>
          </a:p>
        </p:txBody>
      </p:sp>
      <p:pic>
        <p:nvPicPr>
          <p:cNvPr id="55"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570612" y="2816290"/>
            <a:ext cx="717323" cy="2599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6" name="Picture 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304068" y="5659411"/>
            <a:ext cx="1030760" cy="25658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7"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67043" y="4796025"/>
            <a:ext cx="791336" cy="17074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8" name="Picture 57"/>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8068" y="3322691"/>
            <a:ext cx="516945" cy="278355"/>
          </a:xfrm>
          <a:prstGeom prst="rect">
            <a:avLst/>
          </a:prstGeom>
        </p:spPr>
      </p:pic>
      <p:pic>
        <p:nvPicPr>
          <p:cNvPr id="59"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25899" y="3789619"/>
            <a:ext cx="341859" cy="339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59"/>
          <p:cNvPicPr>
            <a:picLocks noChangeAspect="1"/>
          </p:cNvPicPr>
          <p:nvPr/>
        </p:nvPicPr>
        <p:blipFill>
          <a:blip r:embed="rId11"/>
          <a:stretch>
            <a:fillRect/>
          </a:stretch>
        </p:blipFill>
        <p:spPr>
          <a:xfrm>
            <a:off x="1085804" y="4339110"/>
            <a:ext cx="603147" cy="222055"/>
          </a:xfrm>
          <a:prstGeom prst="rect">
            <a:avLst/>
          </a:prstGeom>
        </p:spPr>
      </p:pic>
      <p:pic>
        <p:nvPicPr>
          <p:cNvPr id="61" name="Picture 2" descr="http://upload.wikimedia.org/wikipedia/commons/d/d2/Pearson_Without_Strapline_Blue_RGB_HiRe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124" y="5202201"/>
            <a:ext cx="717805" cy="21401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4493" y="5198432"/>
            <a:ext cx="762000" cy="217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9858" y="5679749"/>
            <a:ext cx="631935" cy="215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3" descr="Image result for barnes and noble logo 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2123" y="4292005"/>
            <a:ext cx="433584" cy="24931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63242" y="3339459"/>
            <a:ext cx="469519" cy="258144"/>
          </a:xfrm>
          <a:prstGeom prst="rect">
            <a:avLst/>
          </a:prstGeom>
        </p:spPr>
      </p:pic>
      <p:pic>
        <p:nvPicPr>
          <p:cNvPr id="66" name="Picture 11" descr="Image result for Cadence logo 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96707" y="4800646"/>
            <a:ext cx="659332" cy="13516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03535" y="4350461"/>
            <a:ext cx="596387" cy="167268"/>
          </a:xfrm>
          <a:prstGeom prst="rect">
            <a:avLst/>
          </a:prstGeom>
        </p:spPr>
      </p:pic>
      <p:pic>
        <p:nvPicPr>
          <p:cNvPr id="68" name="Picture 6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64449" y="3339459"/>
            <a:ext cx="629959" cy="247923"/>
          </a:xfrm>
          <a:prstGeom prst="rect">
            <a:avLst/>
          </a:prstGeom>
        </p:spPr>
      </p:pic>
      <p:pic>
        <p:nvPicPr>
          <p:cNvPr id="69" name="Picture 6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1119" y="2861454"/>
            <a:ext cx="738629" cy="187095"/>
          </a:xfrm>
          <a:prstGeom prst="rect">
            <a:avLst/>
          </a:prstGeom>
        </p:spPr>
      </p:pic>
      <p:pic>
        <p:nvPicPr>
          <p:cNvPr id="70" name="Picture 6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1899" y="3812903"/>
            <a:ext cx="538517" cy="254101"/>
          </a:xfrm>
          <a:prstGeom prst="rect">
            <a:avLst/>
          </a:prstGeom>
        </p:spPr>
      </p:pic>
      <p:pic>
        <p:nvPicPr>
          <p:cNvPr id="71" name="Picture 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77681" y="3813485"/>
            <a:ext cx="661353" cy="253519"/>
          </a:xfrm>
          <a:prstGeom prst="rect">
            <a:avLst/>
          </a:prstGeom>
        </p:spPr>
      </p:pic>
      <p:pic>
        <p:nvPicPr>
          <p:cNvPr id="72" name="Picture 2"/>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502443" y="2490158"/>
            <a:ext cx="740372" cy="16549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3" name="Picture 72" descr="barclays"/>
          <p:cNvPicPr/>
          <p:nvPr/>
        </p:nvPicPr>
        <p:blipFill>
          <a:blip r:embed="rId24">
            <a:extLst>
              <a:ext uri="{28A0092B-C50C-407E-A947-70E740481C1C}">
                <a14:useLocalDpi xmlns:a14="http://schemas.microsoft.com/office/drawing/2010/main" val="0"/>
              </a:ext>
            </a:extLst>
          </a:blip>
          <a:srcRect/>
          <a:stretch>
            <a:fillRect/>
          </a:stretch>
        </p:blipFill>
        <p:spPr bwMode="auto">
          <a:xfrm>
            <a:off x="1514264" y="2485307"/>
            <a:ext cx="819005" cy="161043"/>
          </a:xfrm>
          <a:prstGeom prst="rect">
            <a:avLst/>
          </a:prstGeom>
          <a:noFill/>
          <a:ln>
            <a:noFill/>
          </a:ln>
        </p:spPr>
      </p:pic>
      <p:sp>
        <p:nvSpPr>
          <p:cNvPr id="74" name="Title 1"/>
          <p:cNvSpPr txBox="1">
            <a:spLocks/>
          </p:cNvSpPr>
          <p:nvPr/>
        </p:nvSpPr>
        <p:spPr>
          <a:xfrm>
            <a:off x="2837311" y="744518"/>
            <a:ext cx="6398077" cy="1107636"/>
          </a:xfrm>
          <a:prstGeom prst="rect">
            <a:avLst/>
          </a:prstGeom>
        </p:spPr>
        <p:txBody>
          <a:bodyPr vert="horz" lIns="91440" tIns="0" rIns="91440" bIns="0" rtlCol="0" anchor="t" anchorCtr="0">
            <a:noAutofit/>
          </a:bodyPr>
          <a:lstStyle>
            <a:lvl1pPr algn="ctr" defTabSz="914400" rtl="0" eaLnBrk="1" latinLnBrk="0" hangingPunct="1">
              <a:lnSpc>
                <a:spcPct val="90000"/>
              </a:lnSpc>
              <a:spcBef>
                <a:spcPct val="0"/>
              </a:spcBef>
              <a:buNone/>
              <a:defRPr sz="2400" kern="1200" cap="none" spc="0" baseline="0">
                <a:solidFill>
                  <a:srgbClr val="000000"/>
                </a:solidFill>
                <a:latin typeface="Calibri"/>
                <a:ea typeface="+mj-ea"/>
                <a:cs typeface="Calibri"/>
              </a:defRPr>
            </a:lvl1pPr>
          </a:lstStyle>
          <a:p>
            <a:pPr>
              <a:defRPr/>
            </a:pPr>
            <a:r>
              <a:rPr lang="en-GB" sz="2000" dirty="0">
                <a:solidFill>
                  <a:srgbClr val="4E4E48"/>
                </a:solidFill>
                <a:latin typeface="Adobe Clean" panose="020B0503020404020204"/>
              </a:rPr>
              <a:t>Business Partner with Adobe with over </a:t>
            </a:r>
            <a:r>
              <a:rPr lang="en-GB" sz="2000" b="1" dirty="0">
                <a:solidFill>
                  <a:srgbClr val="4E4E48"/>
                </a:solidFill>
                <a:latin typeface="Adobe Clean" panose="020B0503020404020204"/>
              </a:rPr>
              <a:t>260</a:t>
            </a:r>
            <a:r>
              <a:rPr lang="en-GB" sz="2000" dirty="0">
                <a:solidFill>
                  <a:srgbClr val="4E4E48"/>
                </a:solidFill>
                <a:latin typeface="Adobe Clean" panose="020B0503020404020204"/>
              </a:rPr>
              <a:t> Adobe Experience Manager (AEM) consultants and over </a:t>
            </a:r>
            <a:r>
              <a:rPr lang="en-GB" sz="2000" b="1" dirty="0">
                <a:solidFill>
                  <a:srgbClr val="4E4E48"/>
                </a:solidFill>
                <a:latin typeface="Adobe Clean" panose="020B0503020404020204"/>
              </a:rPr>
              <a:t>40</a:t>
            </a:r>
            <a:r>
              <a:rPr lang="en-GB" sz="2000" dirty="0">
                <a:solidFill>
                  <a:srgbClr val="4E4E48"/>
                </a:solidFill>
                <a:latin typeface="Adobe Clean" panose="020B0503020404020204"/>
              </a:rPr>
              <a:t> major AEM projects delivered for </a:t>
            </a:r>
            <a:r>
              <a:rPr lang="en-GB" sz="2000" b="1" dirty="0">
                <a:solidFill>
                  <a:srgbClr val="4E4E48"/>
                </a:solidFill>
                <a:latin typeface="Adobe Clean" panose="020B0503020404020204"/>
              </a:rPr>
              <a:t>20</a:t>
            </a:r>
            <a:r>
              <a:rPr lang="en-GB" sz="2000" dirty="0">
                <a:solidFill>
                  <a:srgbClr val="4E4E48"/>
                </a:solidFill>
                <a:latin typeface="Adobe Clean" panose="020B0503020404020204"/>
              </a:rPr>
              <a:t> clients</a:t>
            </a:r>
            <a:endParaRPr lang="en-US" sz="2000" dirty="0">
              <a:solidFill>
                <a:srgbClr val="4E4E48"/>
              </a:solidFill>
              <a:latin typeface="Adobe Clean" panose="020B0503020404020204"/>
            </a:endParaRPr>
          </a:p>
        </p:txBody>
      </p:sp>
      <p:sp>
        <p:nvSpPr>
          <p:cNvPr id="75" name="Title 1"/>
          <p:cNvSpPr txBox="1">
            <a:spLocks/>
          </p:cNvSpPr>
          <p:nvPr/>
        </p:nvSpPr>
        <p:spPr>
          <a:xfrm>
            <a:off x="4519447" y="2420918"/>
            <a:ext cx="3373260" cy="338143"/>
          </a:xfrm>
          <a:prstGeom prst="rect">
            <a:avLst/>
          </a:prstGeom>
        </p:spPr>
        <p:txBody>
          <a:bodyPr vert="horz" lIns="91440" tIns="0" rIns="91440" bIns="0" rtlCol="0" anchor="t" anchorCtr="0">
            <a:noAutofit/>
          </a:bodyPr>
          <a:lstStyle>
            <a:lvl1pPr algn="ctr" defTabSz="914400" rtl="0" eaLnBrk="1" latinLnBrk="0" hangingPunct="1">
              <a:lnSpc>
                <a:spcPct val="90000"/>
              </a:lnSpc>
              <a:spcBef>
                <a:spcPct val="0"/>
              </a:spcBef>
              <a:buNone/>
              <a:defRPr sz="2400" kern="1200" cap="none" spc="0" baseline="0">
                <a:solidFill>
                  <a:srgbClr val="000000"/>
                </a:solidFill>
                <a:latin typeface="Calibri"/>
                <a:ea typeface="+mj-ea"/>
                <a:cs typeface="Calibri"/>
              </a:defRPr>
            </a:lvl1pPr>
          </a:lstStyle>
          <a:p>
            <a:pPr defTabSz="914377">
              <a:defRPr/>
            </a:pPr>
            <a:r>
              <a:rPr lang="en-GB" dirty="0">
                <a:solidFill>
                  <a:srgbClr val="4E4E48"/>
                </a:solidFill>
              </a:rPr>
              <a:t>What differentiates us?</a:t>
            </a:r>
            <a:endParaRPr lang="en-US" dirty="0">
              <a:solidFill>
                <a:srgbClr val="4E4E48"/>
              </a:solidFill>
            </a:endParaRPr>
          </a:p>
        </p:txBody>
      </p:sp>
      <p:sp>
        <p:nvSpPr>
          <p:cNvPr id="76" name="Rectangle 75"/>
          <p:cNvSpPr/>
          <p:nvPr/>
        </p:nvSpPr>
        <p:spPr>
          <a:xfrm>
            <a:off x="4695803" y="2974932"/>
            <a:ext cx="3856572" cy="400110"/>
          </a:xfrm>
          <a:prstGeom prst="rect">
            <a:avLst/>
          </a:prstGeom>
        </p:spPr>
        <p:txBody>
          <a:bodyPr wrap="square">
            <a:spAutoFit/>
          </a:bodyPr>
          <a:lstStyle/>
          <a:p>
            <a:pPr defTabSz="914377">
              <a:defRPr/>
            </a:pPr>
            <a:r>
              <a:rPr lang="en-US" sz="2000" b="1" kern="0" dirty="0">
                <a:solidFill>
                  <a:srgbClr val="1685B2"/>
                </a:solidFill>
                <a:cs typeface="Arial"/>
              </a:rPr>
              <a:t>Breath and depth of experience</a:t>
            </a:r>
            <a:endParaRPr lang="en-GB" sz="2000" b="1" kern="0" dirty="0">
              <a:solidFill>
                <a:srgbClr val="1685B2"/>
              </a:solidFill>
            </a:endParaRPr>
          </a:p>
        </p:txBody>
      </p:sp>
      <p:sp>
        <p:nvSpPr>
          <p:cNvPr id="77" name="Rectangle 76"/>
          <p:cNvSpPr/>
          <p:nvPr/>
        </p:nvSpPr>
        <p:spPr>
          <a:xfrm>
            <a:off x="4695804" y="4055596"/>
            <a:ext cx="3767378" cy="400110"/>
          </a:xfrm>
          <a:prstGeom prst="rect">
            <a:avLst/>
          </a:prstGeom>
        </p:spPr>
        <p:txBody>
          <a:bodyPr wrap="none">
            <a:spAutoFit/>
          </a:bodyPr>
          <a:lstStyle/>
          <a:p>
            <a:pPr defTabSz="914377">
              <a:defRPr/>
            </a:pPr>
            <a:r>
              <a:rPr lang="en-US" sz="2000" b="1" kern="0" dirty="0">
                <a:solidFill>
                  <a:srgbClr val="1685B2"/>
                </a:solidFill>
                <a:cs typeface="Arial"/>
              </a:rPr>
              <a:t>Innovation and industry solutions</a:t>
            </a:r>
            <a:endParaRPr lang="en-GB" sz="2000" b="1" kern="0" dirty="0">
              <a:solidFill>
                <a:srgbClr val="1685B2"/>
              </a:solidFill>
            </a:endParaRPr>
          </a:p>
        </p:txBody>
      </p:sp>
      <p:sp>
        <p:nvSpPr>
          <p:cNvPr id="78" name="Rectangle 77"/>
          <p:cNvSpPr/>
          <p:nvPr/>
        </p:nvSpPr>
        <p:spPr>
          <a:xfrm>
            <a:off x="4691091" y="5121027"/>
            <a:ext cx="1532792" cy="400110"/>
          </a:xfrm>
          <a:prstGeom prst="rect">
            <a:avLst/>
          </a:prstGeom>
        </p:spPr>
        <p:txBody>
          <a:bodyPr wrap="none">
            <a:spAutoFit/>
          </a:bodyPr>
          <a:lstStyle/>
          <a:p>
            <a:pPr defTabSz="914377">
              <a:defRPr/>
            </a:pPr>
            <a:r>
              <a:rPr lang="en-US" sz="2000" b="1" kern="0" dirty="0">
                <a:solidFill>
                  <a:srgbClr val="1685B2"/>
                </a:solidFill>
                <a:cs typeface="Arial"/>
              </a:rPr>
              <a:t>Value driven</a:t>
            </a:r>
            <a:endParaRPr lang="en-GB" sz="2000" b="1" kern="0" dirty="0">
              <a:solidFill>
                <a:srgbClr val="1685B2"/>
              </a:solidFill>
            </a:endParaRPr>
          </a:p>
        </p:txBody>
      </p:sp>
      <p:sp>
        <p:nvSpPr>
          <p:cNvPr id="79" name="Rectangle 78"/>
          <p:cNvSpPr/>
          <p:nvPr/>
        </p:nvSpPr>
        <p:spPr>
          <a:xfrm>
            <a:off x="4691091" y="4368938"/>
            <a:ext cx="3614527" cy="523220"/>
          </a:xfrm>
          <a:prstGeom prst="rect">
            <a:avLst/>
          </a:prstGeom>
        </p:spPr>
        <p:txBody>
          <a:bodyPr wrap="square">
            <a:spAutoFit/>
          </a:bodyPr>
          <a:lstStyle/>
          <a:p>
            <a:pPr defTabSz="914377">
              <a:defRPr/>
            </a:pPr>
            <a:r>
              <a:rPr lang="en-GB" sz="1400" i="1" kern="0" dirty="0">
                <a:solidFill>
                  <a:srgbClr val="2D2D2A">
                    <a:lumMod val="75000"/>
                    <a:lumOff val="25000"/>
                  </a:srgbClr>
                </a:solidFill>
              </a:rPr>
              <a:t>LaunchPad with variations for different sectors, Innovation Labs and Centres of Excellence  </a:t>
            </a:r>
          </a:p>
        </p:txBody>
      </p:sp>
      <p:sp>
        <p:nvSpPr>
          <p:cNvPr id="80" name="Rectangle 79"/>
          <p:cNvSpPr/>
          <p:nvPr/>
        </p:nvSpPr>
        <p:spPr>
          <a:xfrm>
            <a:off x="4712541" y="3310830"/>
            <a:ext cx="3839835" cy="523220"/>
          </a:xfrm>
          <a:prstGeom prst="rect">
            <a:avLst/>
          </a:prstGeom>
        </p:spPr>
        <p:txBody>
          <a:bodyPr wrap="square">
            <a:spAutoFit/>
          </a:bodyPr>
          <a:lstStyle/>
          <a:p>
            <a:pPr defTabSz="914377">
              <a:defRPr/>
            </a:pPr>
            <a:r>
              <a:rPr lang="en-GB" sz="1400" i="1" kern="0" dirty="0">
                <a:solidFill>
                  <a:srgbClr val="2D2D2A">
                    <a:lumMod val="75000"/>
                    <a:lumOff val="25000"/>
                  </a:srgbClr>
                </a:solidFill>
              </a:rPr>
              <a:t>In depth experience of AEM gained from a large number of end-to-end implementations</a:t>
            </a:r>
          </a:p>
        </p:txBody>
      </p:sp>
      <p:sp>
        <p:nvSpPr>
          <p:cNvPr id="81" name="Rectangle 80"/>
          <p:cNvSpPr/>
          <p:nvPr/>
        </p:nvSpPr>
        <p:spPr>
          <a:xfrm>
            <a:off x="4691091" y="5452520"/>
            <a:ext cx="3918692" cy="523220"/>
          </a:xfrm>
          <a:prstGeom prst="rect">
            <a:avLst/>
          </a:prstGeom>
        </p:spPr>
        <p:txBody>
          <a:bodyPr wrap="square">
            <a:spAutoFit/>
          </a:bodyPr>
          <a:lstStyle/>
          <a:p>
            <a:pPr defTabSz="914377">
              <a:defRPr/>
            </a:pPr>
            <a:r>
              <a:rPr lang="en-GB" sz="1400" i="1" kern="0" dirty="0">
                <a:solidFill>
                  <a:srgbClr val="2D2D2A">
                    <a:lumMod val="75000"/>
                    <a:lumOff val="25000"/>
                  </a:srgbClr>
                </a:solidFill>
              </a:rPr>
              <a:t>Focus on business outcome from the outset underpinned by principle of Quality over Quantity</a:t>
            </a:r>
          </a:p>
        </p:txBody>
      </p:sp>
      <p:pic>
        <p:nvPicPr>
          <p:cNvPr id="82" name="Picture 81"/>
          <p:cNvPicPr>
            <a:picLocks noChangeAspect="1"/>
          </p:cNvPicPr>
          <p:nvPr/>
        </p:nvPicPr>
        <p:blipFill>
          <a:blip r:embed="rId25"/>
          <a:stretch>
            <a:fillRect/>
          </a:stretch>
        </p:blipFill>
        <p:spPr>
          <a:xfrm>
            <a:off x="3669799" y="2962676"/>
            <a:ext cx="837296" cy="860003"/>
          </a:xfrm>
          <a:prstGeom prst="rect">
            <a:avLst/>
          </a:prstGeom>
        </p:spPr>
      </p:pic>
      <p:pic>
        <p:nvPicPr>
          <p:cNvPr id="83" name="Picture 82"/>
          <p:cNvPicPr>
            <a:picLocks noChangeAspect="1"/>
          </p:cNvPicPr>
          <p:nvPr/>
        </p:nvPicPr>
        <p:blipFill>
          <a:blip r:embed="rId26"/>
          <a:stretch>
            <a:fillRect/>
          </a:stretch>
        </p:blipFill>
        <p:spPr>
          <a:xfrm>
            <a:off x="3657461" y="4016908"/>
            <a:ext cx="838800" cy="846349"/>
          </a:xfrm>
          <a:prstGeom prst="rect">
            <a:avLst/>
          </a:prstGeom>
        </p:spPr>
      </p:pic>
      <p:pic>
        <p:nvPicPr>
          <p:cNvPr id="84" name="Picture 83"/>
          <p:cNvPicPr>
            <a:picLocks noChangeAspect="1"/>
          </p:cNvPicPr>
          <p:nvPr/>
        </p:nvPicPr>
        <p:blipFill>
          <a:blip r:embed="rId27"/>
          <a:stretch>
            <a:fillRect/>
          </a:stretch>
        </p:blipFill>
        <p:spPr>
          <a:xfrm>
            <a:off x="3661411" y="5054833"/>
            <a:ext cx="838800" cy="838800"/>
          </a:xfrm>
          <a:prstGeom prst="rect">
            <a:avLst/>
          </a:prstGeom>
        </p:spPr>
      </p:pic>
    </p:spTree>
    <p:extLst>
      <p:ext uri="{BB962C8B-B14F-4D97-AF65-F5344CB8AC3E}">
        <p14:creationId xmlns:p14="http://schemas.microsoft.com/office/powerpoint/2010/main" val="258333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Experience &amp; Front-End Engineering Capability</a:t>
            </a:r>
          </a:p>
        </p:txBody>
      </p:sp>
      <p:sp>
        <p:nvSpPr>
          <p:cNvPr id="4" name="Text Placeholder 3"/>
          <p:cNvSpPr>
            <a:spLocks noGrp="1"/>
          </p:cNvSpPr>
          <p:nvPr>
            <p:ph type="body" idx="17"/>
          </p:nvPr>
        </p:nvSpPr>
        <p:spPr/>
        <p:txBody>
          <a:bodyPr/>
          <a:lstStyle/>
          <a:p>
            <a:r>
              <a:rPr lang="en-US" dirty="0"/>
              <a:t>UX Capability</a:t>
            </a:r>
          </a:p>
        </p:txBody>
      </p:sp>
      <p:cxnSp>
        <p:nvCxnSpPr>
          <p:cNvPr id="52" name="Straight Connector 51"/>
          <p:cNvCxnSpPr/>
          <p:nvPr/>
        </p:nvCxnSpPr>
        <p:spPr>
          <a:xfrm>
            <a:off x="492833" y="1514153"/>
            <a:ext cx="1872000" cy="0"/>
          </a:xfrm>
          <a:prstGeom prst="line">
            <a:avLst/>
          </a:prstGeom>
          <a:noFill/>
          <a:ln w="12700" cap="flat" cmpd="sng" algn="ctr">
            <a:solidFill>
              <a:sysClr val="window" lastClr="FFFFFF">
                <a:alpha val="73000"/>
              </a:sysClr>
            </a:solidFill>
            <a:prstDash val="solid"/>
          </a:ln>
          <a:effectLst/>
        </p:spPr>
      </p:cxnSp>
      <p:sp>
        <p:nvSpPr>
          <p:cNvPr id="53" name="Rectangle 52"/>
          <p:cNvSpPr/>
          <p:nvPr/>
        </p:nvSpPr>
        <p:spPr>
          <a:xfrm>
            <a:off x="371707" y="1062558"/>
            <a:ext cx="2114253" cy="338554"/>
          </a:xfrm>
          <a:prstGeom prst="rect">
            <a:avLst/>
          </a:prstGeom>
          <a:noFill/>
        </p:spPr>
        <p:txBody>
          <a:bodyPr wrap="square">
            <a:spAutoFit/>
          </a:bodyPr>
          <a:lstStyle/>
          <a:p>
            <a:pPr algn="ctr" defTabSz="914377">
              <a:defRPr/>
            </a:pPr>
            <a:r>
              <a:rPr lang="en-US" sz="1600" b="1" kern="0" dirty="0">
                <a:solidFill>
                  <a:prstClr val="white"/>
                </a:solidFill>
              </a:rPr>
              <a:t>Technologies</a:t>
            </a:r>
            <a:endParaRPr lang="en-GB" sz="1600" b="1" kern="0" dirty="0">
              <a:solidFill>
                <a:prstClr val="white"/>
              </a:solidFill>
            </a:endParaRPr>
          </a:p>
        </p:txBody>
      </p:sp>
      <p:sp>
        <p:nvSpPr>
          <p:cNvPr id="74" name="Title 1"/>
          <p:cNvSpPr txBox="1">
            <a:spLocks/>
          </p:cNvSpPr>
          <p:nvPr/>
        </p:nvSpPr>
        <p:spPr>
          <a:xfrm>
            <a:off x="2837311" y="914401"/>
            <a:ext cx="6398077" cy="331495"/>
          </a:xfrm>
          <a:prstGeom prst="rect">
            <a:avLst/>
          </a:prstGeom>
        </p:spPr>
        <p:txBody>
          <a:bodyPr vert="horz" lIns="91440" tIns="0" rIns="91440" bIns="0" rtlCol="0" anchor="t" anchorCtr="0">
            <a:noAutofit/>
          </a:bodyPr>
          <a:lstStyle>
            <a:lvl1pPr algn="ctr" defTabSz="914400" rtl="0" eaLnBrk="1" latinLnBrk="0" hangingPunct="1">
              <a:lnSpc>
                <a:spcPct val="90000"/>
              </a:lnSpc>
              <a:spcBef>
                <a:spcPct val="0"/>
              </a:spcBef>
              <a:buNone/>
              <a:defRPr sz="2400" kern="1200" cap="none" spc="0" baseline="0">
                <a:solidFill>
                  <a:srgbClr val="000000"/>
                </a:solidFill>
                <a:latin typeface="Calibri"/>
                <a:ea typeface="+mj-ea"/>
                <a:cs typeface="Calibri"/>
              </a:defRPr>
            </a:lvl1pPr>
          </a:lstStyle>
          <a:p>
            <a:pPr>
              <a:defRPr/>
            </a:pPr>
            <a:r>
              <a:rPr lang="en-GB" sz="2000" b="1" dirty="0">
                <a:solidFill>
                  <a:srgbClr val="4E4E48"/>
                </a:solidFill>
                <a:latin typeface="Adobe Clean" panose="020B0503020404020204"/>
              </a:rPr>
              <a:t>500+ Consultants. 200+ Projects.</a:t>
            </a:r>
          </a:p>
        </p:txBody>
      </p:sp>
      <p:sp>
        <p:nvSpPr>
          <p:cNvPr id="76" name="Rectangle 75"/>
          <p:cNvSpPr/>
          <p:nvPr/>
        </p:nvSpPr>
        <p:spPr>
          <a:xfrm>
            <a:off x="8798072" y="2595133"/>
            <a:ext cx="2572301" cy="400110"/>
          </a:xfrm>
          <a:prstGeom prst="rect">
            <a:avLst/>
          </a:prstGeom>
        </p:spPr>
        <p:txBody>
          <a:bodyPr wrap="square">
            <a:spAutoFit/>
          </a:bodyPr>
          <a:lstStyle/>
          <a:p>
            <a:pPr defTabSz="914377">
              <a:defRPr/>
            </a:pPr>
            <a:r>
              <a:rPr lang="en-US" sz="2000" b="1" kern="0" dirty="0">
                <a:solidFill>
                  <a:srgbClr val="1685B2"/>
                </a:solidFill>
                <a:cs typeface="Arial"/>
              </a:rPr>
              <a:t>Multichannel</a:t>
            </a:r>
            <a:endParaRPr lang="en-GB" sz="2000" b="1" kern="0" dirty="0">
              <a:solidFill>
                <a:srgbClr val="1685B2"/>
              </a:solidFill>
            </a:endParaRPr>
          </a:p>
        </p:txBody>
      </p:sp>
      <p:sp>
        <p:nvSpPr>
          <p:cNvPr id="77" name="Rectangle 76"/>
          <p:cNvSpPr/>
          <p:nvPr/>
        </p:nvSpPr>
        <p:spPr>
          <a:xfrm>
            <a:off x="8763601" y="4009748"/>
            <a:ext cx="1342034" cy="400110"/>
          </a:xfrm>
          <a:prstGeom prst="rect">
            <a:avLst/>
          </a:prstGeom>
        </p:spPr>
        <p:txBody>
          <a:bodyPr wrap="none">
            <a:spAutoFit/>
          </a:bodyPr>
          <a:lstStyle/>
          <a:p>
            <a:pPr defTabSz="914377">
              <a:defRPr/>
            </a:pPr>
            <a:r>
              <a:rPr lang="en-US" sz="2000" b="1" kern="0" dirty="0">
                <a:solidFill>
                  <a:srgbClr val="1685B2"/>
                </a:solidFill>
                <a:cs typeface="Arial"/>
              </a:rPr>
              <a:t>Innovation</a:t>
            </a:r>
            <a:endParaRPr lang="en-GB" sz="2000" b="1" kern="0" dirty="0">
              <a:solidFill>
                <a:srgbClr val="1685B2"/>
              </a:solidFill>
            </a:endParaRPr>
          </a:p>
        </p:txBody>
      </p:sp>
      <p:sp>
        <p:nvSpPr>
          <p:cNvPr id="78" name="Rectangle 77"/>
          <p:cNvSpPr/>
          <p:nvPr/>
        </p:nvSpPr>
        <p:spPr>
          <a:xfrm>
            <a:off x="8800882" y="5300259"/>
            <a:ext cx="1726755" cy="400110"/>
          </a:xfrm>
          <a:prstGeom prst="rect">
            <a:avLst/>
          </a:prstGeom>
        </p:spPr>
        <p:txBody>
          <a:bodyPr wrap="none">
            <a:spAutoFit/>
          </a:bodyPr>
          <a:lstStyle/>
          <a:p>
            <a:pPr defTabSz="914377">
              <a:defRPr/>
            </a:pPr>
            <a:r>
              <a:rPr lang="en-US" sz="2000" b="1" kern="0" dirty="0">
                <a:solidFill>
                  <a:srgbClr val="1685B2"/>
                </a:solidFill>
                <a:cs typeface="Arial"/>
              </a:rPr>
              <a:t>Client Training</a:t>
            </a:r>
            <a:endParaRPr lang="en-GB" sz="2000" b="1" kern="0" dirty="0">
              <a:solidFill>
                <a:srgbClr val="1685B2"/>
              </a:solidFill>
            </a:endParaRPr>
          </a:p>
        </p:txBody>
      </p:sp>
      <p:sp>
        <p:nvSpPr>
          <p:cNvPr id="79" name="Rectangle 78"/>
          <p:cNvSpPr/>
          <p:nvPr/>
        </p:nvSpPr>
        <p:spPr>
          <a:xfrm>
            <a:off x="8742996" y="4366737"/>
            <a:ext cx="2739608" cy="738664"/>
          </a:xfrm>
          <a:prstGeom prst="rect">
            <a:avLst/>
          </a:prstGeom>
        </p:spPr>
        <p:txBody>
          <a:bodyPr wrap="square">
            <a:spAutoFit/>
          </a:bodyPr>
          <a:lstStyle/>
          <a:p>
            <a:pPr defTabSz="914377">
              <a:defRPr/>
            </a:pPr>
            <a:r>
              <a:rPr lang="en-GB" sz="1400" i="1" kern="0" dirty="0">
                <a:solidFill>
                  <a:srgbClr val="2D2D2A">
                    <a:lumMod val="75000"/>
                    <a:lumOff val="25000"/>
                  </a:srgbClr>
                </a:solidFill>
              </a:rPr>
              <a:t>Agile UI,  Single Page Applications, Hybrid Mobile applications, Screens.</a:t>
            </a:r>
          </a:p>
        </p:txBody>
      </p:sp>
      <p:sp>
        <p:nvSpPr>
          <p:cNvPr id="80" name="Rectangle 79"/>
          <p:cNvSpPr/>
          <p:nvPr/>
        </p:nvSpPr>
        <p:spPr>
          <a:xfrm>
            <a:off x="8821265" y="2923025"/>
            <a:ext cx="2764563" cy="784830"/>
          </a:xfrm>
          <a:prstGeom prst="rect">
            <a:avLst/>
          </a:prstGeom>
        </p:spPr>
        <p:txBody>
          <a:bodyPr wrap="square">
            <a:spAutoFit/>
          </a:bodyPr>
          <a:lstStyle/>
          <a:p>
            <a:pPr>
              <a:lnSpc>
                <a:spcPts val="1800"/>
              </a:lnSpc>
            </a:pPr>
            <a:r>
              <a:rPr lang="en-GB" sz="1400" i="1" kern="0" dirty="0">
                <a:solidFill>
                  <a:srgbClr val="2D2D2A">
                    <a:lumMod val="75000"/>
                    <a:lumOff val="25000"/>
                  </a:srgbClr>
                </a:solidFill>
              </a:rPr>
              <a:t>Adaptive, Relevant and Consistent experiences across all channels for every user.</a:t>
            </a:r>
          </a:p>
        </p:txBody>
      </p:sp>
      <p:pic>
        <p:nvPicPr>
          <p:cNvPr id="82" name="Picture 81"/>
          <p:cNvPicPr>
            <a:picLocks noChangeAspect="1"/>
          </p:cNvPicPr>
          <p:nvPr/>
        </p:nvPicPr>
        <p:blipFill>
          <a:blip r:embed="rId2"/>
          <a:stretch>
            <a:fillRect/>
          </a:stretch>
        </p:blipFill>
        <p:spPr>
          <a:xfrm>
            <a:off x="7963584" y="2654451"/>
            <a:ext cx="837296" cy="860003"/>
          </a:xfrm>
          <a:prstGeom prst="rect">
            <a:avLst/>
          </a:prstGeom>
        </p:spPr>
      </p:pic>
      <p:pic>
        <p:nvPicPr>
          <p:cNvPr id="83" name="Picture 82"/>
          <p:cNvPicPr>
            <a:picLocks noChangeAspect="1"/>
          </p:cNvPicPr>
          <p:nvPr/>
        </p:nvPicPr>
        <p:blipFill>
          <a:blip r:embed="rId3"/>
          <a:stretch>
            <a:fillRect/>
          </a:stretch>
        </p:blipFill>
        <p:spPr>
          <a:xfrm>
            <a:off x="7924800" y="4052098"/>
            <a:ext cx="838800" cy="846349"/>
          </a:xfrm>
          <a:prstGeom prst="rect">
            <a:avLst/>
          </a:prstGeom>
        </p:spPr>
      </p:pic>
      <p:pic>
        <p:nvPicPr>
          <p:cNvPr id="84" name="Picture 83"/>
          <p:cNvPicPr>
            <a:picLocks noChangeAspect="1"/>
          </p:cNvPicPr>
          <p:nvPr/>
        </p:nvPicPr>
        <p:blipFill>
          <a:blip r:embed="rId4"/>
          <a:stretch>
            <a:fillRect/>
          </a:stretch>
        </p:blipFill>
        <p:spPr>
          <a:xfrm>
            <a:off x="7929851" y="5333400"/>
            <a:ext cx="838800" cy="838800"/>
          </a:xfrm>
          <a:prstGeom prst="rect">
            <a:avLst/>
          </a:prstGeom>
        </p:spPr>
      </p:pic>
      <p:sp>
        <p:nvSpPr>
          <p:cNvPr id="193" name="Rectangle 192">
            <a:extLst>
              <a:ext uri="{FF2B5EF4-FFF2-40B4-BE49-F238E27FC236}">
                <a16:creationId xmlns:a16="http://schemas.microsoft.com/office/drawing/2014/main" id="{A2C3B57A-84C5-4ADE-9235-700F2B842CCF}"/>
              </a:ext>
            </a:extLst>
          </p:cNvPr>
          <p:cNvSpPr/>
          <p:nvPr/>
        </p:nvSpPr>
        <p:spPr>
          <a:xfrm>
            <a:off x="8800881" y="5602380"/>
            <a:ext cx="2764563" cy="553998"/>
          </a:xfrm>
          <a:prstGeom prst="rect">
            <a:avLst/>
          </a:prstGeom>
        </p:spPr>
        <p:txBody>
          <a:bodyPr wrap="square">
            <a:spAutoFit/>
          </a:bodyPr>
          <a:lstStyle/>
          <a:p>
            <a:pPr>
              <a:lnSpc>
                <a:spcPts val="1800"/>
              </a:lnSpc>
            </a:pPr>
            <a:r>
              <a:rPr lang="en-GB" sz="1400" i="1" kern="0" dirty="0">
                <a:solidFill>
                  <a:srgbClr val="2D2D2A">
                    <a:lumMod val="75000"/>
                    <a:lumOff val="25000"/>
                  </a:srgbClr>
                </a:solidFill>
              </a:rPr>
              <a:t>Best practices, Deployment Guides, Trainings, Bootcamps</a:t>
            </a:r>
          </a:p>
        </p:txBody>
      </p:sp>
      <p:sp>
        <p:nvSpPr>
          <p:cNvPr id="194" name="Rectangle 193">
            <a:extLst>
              <a:ext uri="{FF2B5EF4-FFF2-40B4-BE49-F238E27FC236}">
                <a16:creationId xmlns:a16="http://schemas.microsoft.com/office/drawing/2014/main" id="{8BB46835-64B6-4D67-AB82-50F6D37562B7}"/>
              </a:ext>
            </a:extLst>
          </p:cNvPr>
          <p:cNvSpPr/>
          <p:nvPr/>
        </p:nvSpPr>
        <p:spPr>
          <a:xfrm>
            <a:off x="8216459" y="1877933"/>
            <a:ext cx="2895600" cy="400110"/>
          </a:xfrm>
          <a:prstGeom prst="rect">
            <a:avLst/>
          </a:prstGeom>
        </p:spPr>
        <p:txBody>
          <a:bodyPr wrap="square">
            <a:spAutoFit/>
          </a:bodyPr>
          <a:lstStyle/>
          <a:p>
            <a:pPr algn="ctr">
              <a:defRPr/>
            </a:pPr>
            <a:r>
              <a:rPr lang="en-US" sz="2000" b="1" dirty="0">
                <a:solidFill>
                  <a:schemeClr val="bg1">
                    <a:lumMod val="50000"/>
                  </a:schemeClr>
                </a:solidFill>
                <a:ea typeface="Calibri Light" charset="0"/>
                <a:cs typeface="Calibri Light" charset="0"/>
              </a:rPr>
              <a:t>What differentiates us?</a:t>
            </a:r>
          </a:p>
        </p:txBody>
      </p:sp>
      <p:grpSp>
        <p:nvGrpSpPr>
          <p:cNvPr id="9" name="Group 8">
            <a:extLst>
              <a:ext uri="{FF2B5EF4-FFF2-40B4-BE49-F238E27FC236}">
                <a16:creationId xmlns:a16="http://schemas.microsoft.com/office/drawing/2014/main" id="{43526863-EA1D-4F03-9974-D5D30AC6AB32}"/>
              </a:ext>
            </a:extLst>
          </p:cNvPr>
          <p:cNvGrpSpPr/>
          <p:nvPr/>
        </p:nvGrpSpPr>
        <p:grpSpPr>
          <a:xfrm>
            <a:off x="492834" y="1864681"/>
            <a:ext cx="6822367" cy="4446667"/>
            <a:chOff x="492833" y="1864681"/>
            <a:chExt cx="6822367" cy="4446667"/>
          </a:xfrm>
          <a:effectLst>
            <a:outerShdw blurRad="50800" dist="38100" dir="2700000" algn="tl" rotWithShape="0">
              <a:prstClr val="black">
                <a:alpha val="40000"/>
              </a:prstClr>
            </a:outerShdw>
          </a:effectLst>
        </p:grpSpPr>
        <p:sp>
          <p:nvSpPr>
            <p:cNvPr id="6" name="Rectangle: Rounded Corners 5">
              <a:extLst>
                <a:ext uri="{FF2B5EF4-FFF2-40B4-BE49-F238E27FC236}">
                  <a16:creationId xmlns:a16="http://schemas.microsoft.com/office/drawing/2014/main" id="{A9F1687B-10C3-4644-B24A-5EDAA02C8D98}"/>
                </a:ext>
              </a:extLst>
            </p:cNvPr>
            <p:cNvSpPr/>
            <p:nvPr/>
          </p:nvSpPr>
          <p:spPr>
            <a:xfrm>
              <a:off x="492833" y="1864681"/>
              <a:ext cx="6822367" cy="4446667"/>
            </a:xfrm>
            <a:prstGeom prst="roundRect">
              <a:avLst/>
            </a:prstGeom>
            <a:solidFill>
              <a:schemeClr val="accent4">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latin typeface="+mj-lt"/>
              </a:endParaRPr>
            </a:p>
          </p:txBody>
        </p:sp>
        <p:sp>
          <p:nvSpPr>
            <p:cNvPr id="54" name="Rectangle 53"/>
            <p:cNvSpPr/>
            <p:nvPr/>
          </p:nvSpPr>
          <p:spPr>
            <a:xfrm>
              <a:off x="914400" y="1874057"/>
              <a:ext cx="5929003" cy="400110"/>
            </a:xfrm>
            <a:prstGeom prst="rect">
              <a:avLst/>
            </a:prstGeom>
          </p:spPr>
          <p:txBody>
            <a:bodyPr wrap="square">
              <a:spAutoFit/>
            </a:bodyPr>
            <a:lstStyle/>
            <a:p>
              <a:pPr algn="ctr">
                <a:defRPr/>
              </a:pPr>
              <a:r>
                <a:rPr lang="en-US" sz="2000" b="1" dirty="0">
                  <a:solidFill>
                    <a:schemeClr val="bg1"/>
                  </a:solidFill>
                  <a:ea typeface="Calibri Light" charset="0"/>
                  <a:cs typeface="Calibri Light" charset="0"/>
                </a:rPr>
                <a:t>Proven expertise on Industry leading technologies</a:t>
              </a:r>
            </a:p>
          </p:txBody>
        </p:sp>
        <p:sp>
          <p:nvSpPr>
            <p:cNvPr id="7" name="Rectangle 6">
              <a:extLst>
                <a:ext uri="{FF2B5EF4-FFF2-40B4-BE49-F238E27FC236}">
                  <a16:creationId xmlns:a16="http://schemas.microsoft.com/office/drawing/2014/main" id="{2B9329DF-0BB6-49AF-81D5-030376D971F3}"/>
                </a:ext>
              </a:extLst>
            </p:cNvPr>
            <p:cNvSpPr/>
            <p:nvPr/>
          </p:nvSpPr>
          <p:spPr>
            <a:xfrm>
              <a:off x="506084" y="2587125"/>
              <a:ext cx="6795863" cy="3015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pic>
        <p:nvPicPr>
          <p:cNvPr id="1027" name="Picture 3">
            <a:extLst>
              <a:ext uri="{FF2B5EF4-FFF2-40B4-BE49-F238E27FC236}">
                <a16:creationId xmlns:a16="http://schemas.microsoft.com/office/drawing/2014/main" id="{DDDDAF81-8126-4E65-B950-D99EA21A7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8827" y="2773421"/>
            <a:ext cx="1510461" cy="4188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6">
            <a:extLst>
              <a:ext uri="{FF2B5EF4-FFF2-40B4-BE49-F238E27FC236}">
                <a16:creationId xmlns:a16="http://schemas.microsoft.com/office/drawing/2014/main" id="{4C83FBB4-7A8B-4090-93D5-3196A543A1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5285" y="2618063"/>
            <a:ext cx="1360363" cy="68018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8">
            <a:extLst>
              <a:ext uri="{FF2B5EF4-FFF2-40B4-BE49-F238E27FC236}">
                <a16:creationId xmlns:a16="http://schemas.microsoft.com/office/drawing/2014/main" id="{0D4A8DC8-2E26-4B69-AB0F-BC90C10C38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4158" y="3581400"/>
            <a:ext cx="1244223" cy="5484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29E5327-3CC0-421D-B3C3-B303A652D229}"/>
              </a:ext>
            </a:extLst>
          </p:cNvPr>
          <p:cNvPicPr>
            <a:picLocks noChangeAspect="1"/>
          </p:cNvPicPr>
          <p:nvPr/>
        </p:nvPicPr>
        <p:blipFill>
          <a:blip r:embed="rId8"/>
          <a:stretch>
            <a:fillRect/>
          </a:stretch>
        </p:blipFill>
        <p:spPr>
          <a:xfrm>
            <a:off x="716626" y="2773423"/>
            <a:ext cx="395551" cy="423683"/>
          </a:xfrm>
          <a:prstGeom prst="rect">
            <a:avLst/>
          </a:prstGeom>
        </p:spPr>
      </p:pic>
      <p:sp>
        <p:nvSpPr>
          <p:cNvPr id="11" name="TextBox 10">
            <a:extLst>
              <a:ext uri="{FF2B5EF4-FFF2-40B4-BE49-F238E27FC236}">
                <a16:creationId xmlns:a16="http://schemas.microsoft.com/office/drawing/2014/main" id="{AF63D827-5C06-4F5F-9546-2DA5401391EF}"/>
              </a:ext>
            </a:extLst>
          </p:cNvPr>
          <p:cNvSpPr txBox="1"/>
          <p:nvPr/>
        </p:nvSpPr>
        <p:spPr>
          <a:xfrm>
            <a:off x="1183365" y="2831376"/>
            <a:ext cx="1154391" cy="307777"/>
          </a:xfrm>
          <a:prstGeom prst="rect">
            <a:avLst/>
          </a:prstGeom>
          <a:noFill/>
        </p:spPr>
        <p:txBody>
          <a:bodyPr wrap="square" lIns="0" tIns="0" rIns="0" bIns="0" rtlCol="0">
            <a:spAutoFit/>
          </a:bodyPr>
          <a:lstStyle/>
          <a:p>
            <a:r>
              <a:rPr lang="en-US" sz="2000" dirty="0">
                <a:latin typeface="+mj-lt"/>
              </a:rPr>
              <a:t>Angular</a:t>
            </a:r>
          </a:p>
        </p:txBody>
      </p:sp>
      <p:pic>
        <p:nvPicPr>
          <p:cNvPr id="13" name="Picture 12">
            <a:extLst>
              <a:ext uri="{FF2B5EF4-FFF2-40B4-BE49-F238E27FC236}">
                <a16:creationId xmlns:a16="http://schemas.microsoft.com/office/drawing/2014/main" id="{70331C96-9462-4E27-AB68-84638EF4187E}"/>
              </a:ext>
            </a:extLst>
          </p:cNvPr>
          <p:cNvPicPr>
            <a:picLocks noChangeAspect="1"/>
          </p:cNvPicPr>
          <p:nvPr/>
        </p:nvPicPr>
        <p:blipFill>
          <a:blip r:embed="rId9"/>
          <a:stretch>
            <a:fillRect/>
          </a:stretch>
        </p:blipFill>
        <p:spPr>
          <a:xfrm>
            <a:off x="4208937" y="2805804"/>
            <a:ext cx="1201265" cy="322563"/>
          </a:xfrm>
          <a:prstGeom prst="rect">
            <a:avLst/>
          </a:prstGeom>
        </p:spPr>
      </p:pic>
      <p:pic>
        <p:nvPicPr>
          <p:cNvPr id="15" name="Picture 14">
            <a:extLst>
              <a:ext uri="{FF2B5EF4-FFF2-40B4-BE49-F238E27FC236}">
                <a16:creationId xmlns:a16="http://schemas.microsoft.com/office/drawing/2014/main" id="{806227A5-D8C6-4180-9A2B-1CDA9E32115B}"/>
              </a:ext>
            </a:extLst>
          </p:cNvPr>
          <p:cNvPicPr>
            <a:picLocks noChangeAspect="1"/>
          </p:cNvPicPr>
          <p:nvPr/>
        </p:nvPicPr>
        <p:blipFill>
          <a:blip r:embed="rId10"/>
          <a:stretch>
            <a:fillRect/>
          </a:stretch>
        </p:blipFill>
        <p:spPr>
          <a:xfrm>
            <a:off x="2415889" y="4977393"/>
            <a:ext cx="1285675" cy="313648"/>
          </a:xfrm>
          <a:prstGeom prst="rect">
            <a:avLst/>
          </a:prstGeom>
        </p:spPr>
      </p:pic>
      <p:pic>
        <p:nvPicPr>
          <p:cNvPr id="17" name="Picture 16">
            <a:extLst>
              <a:ext uri="{FF2B5EF4-FFF2-40B4-BE49-F238E27FC236}">
                <a16:creationId xmlns:a16="http://schemas.microsoft.com/office/drawing/2014/main" id="{FBF64293-0F8D-43B4-B966-DC8193C09CA6}"/>
              </a:ext>
            </a:extLst>
          </p:cNvPr>
          <p:cNvPicPr>
            <a:picLocks noChangeAspect="1"/>
          </p:cNvPicPr>
          <p:nvPr/>
        </p:nvPicPr>
        <p:blipFill>
          <a:blip r:embed="rId11"/>
          <a:stretch>
            <a:fillRect/>
          </a:stretch>
        </p:blipFill>
        <p:spPr>
          <a:xfrm>
            <a:off x="4096533" y="4966119"/>
            <a:ext cx="1364171" cy="345591"/>
          </a:xfrm>
          <a:prstGeom prst="rect">
            <a:avLst/>
          </a:prstGeom>
        </p:spPr>
      </p:pic>
      <p:pic>
        <p:nvPicPr>
          <p:cNvPr id="21" name="Picture 20">
            <a:extLst>
              <a:ext uri="{FF2B5EF4-FFF2-40B4-BE49-F238E27FC236}">
                <a16:creationId xmlns:a16="http://schemas.microsoft.com/office/drawing/2014/main" id="{499B531D-958E-4253-B90A-A02C152E09A0}"/>
              </a:ext>
            </a:extLst>
          </p:cNvPr>
          <p:cNvPicPr>
            <a:picLocks noChangeAspect="1"/>
          </p:cNvPicPr>
          <p:nvPr/>
        </p:nvPicPr>
        <p:blipFill>
          <a:blip r:embed="rId12"/>
          <a:stretch>
            <a:fillRect/>
          </a:stretch>
        </p:blipFill>
        <p:spPr>
          <a:xfrm>
            <a:off x="2527853" y="3666883"/>
            <a:ext cx="485740" cy="485740"/>
          </a:xfrm>
          <a:prstGeom prst="rect">
            <a:avLst/>
          </a:prstGeom>
        </p:spPr>
      </p:pic>
      <p:pic>
        <p:nvPicPr>
          <p:cNvPr id="25" name="Picture 24">
            <a:extLst>
              <a:ext uri="{FF2B5EF4-FFF2-40B4-BE49-F238E27FC236}">
                <a16:creationId xmlns:a16="http://schemas.microsoft.com/office/drawing/2014/main" id="{95525C0A-015A-4BC3-8999-371139D64BD5}"/>
              </a:ext>
            </a:extLst>
          </p:cNvPr>
          <p:cNvPicPr>
            <a:picLocks noChangeAspect="1"/>
          </p:cNvPicPr>
          <p:nvPr/>
        </p:nvPicPr>
        <p:blipFill>
          <a:blip r:embed="rId13"/>
          <a:stretch>
            <a:fillRect/>
          </a:stretch>
        </p:blipFill>
        <p:spPr>
          <a:xfrm>
            <a:off x="704136" y="3800948"/>
            <a:ext cx="1491537" cy="266848"/>
          </a:xfrm>
          <a:prstGeom prst="rect">
            <a:avLst/>
          </a:prstGeom>
        </p:spPr>
      </p:pic>
      <p:pic>
        <p:nvPicPr>
          <p:cNvPr id="27" name="Picture 26">
            <a:extLst>
              <a:ext uri="{FF2B5EF4-FFF2-40B4-BE49-F238E27FC236}">
                <a16:creationId xmlns:a16="http://schemas.microsoft.com/office/drawing/2014/main" id="{5FCB292F-58E5-49CA-967F-8858CD25CB50}"/>
              </a:ext>
            </a:extLst>
          </p:cNvPr>
          <p:cNvPicPr>
            <a:picLocks noChangeAspect="1"/>
          </p:cNvPicPr>
          <p:nvPr/>
        </p:nvPicPr>
        <p:blipFill>
          <a:blip r:embed="rId14"/>
          <a:stretch>
            <a:fillRect/>
          </a:stretch>
        </p:blipFill>
        <p:spPr>
          <a:xfrm>
            <a:off x="774558" y="4711150"/>
            <a:ext cx="991132" cy="594679"/>
          </a:xfrm>
          <a:prstGeom prst="rect">
            <a:avLst/>
          </a:prstGeom>
        </p:spPr>
      </p:pic>
      <p:sp>
        <p:nvSpPr>
          <p:cNvPr id="195" name="TextBox 194">
            <a:extLst>
              <a:ext uri="{FF2B5EF4-FFF2-40B4-BE49-F238E27FC236}">
                <a16:creationId xmlns:a16="http://schemas.microsoft.com/office/drawing/2014/main" id="{8AFAD3EF-BFF2-4502-A901-FF2193B84733}"/>
              </a:ext>
            </a:extLst>
          </p:cNvPr>
          <p:cNvSpPr txBox="1"/>
          <p:nvPr/>
        </p:nvSpPr>
        <p:spPr>
          <a:xfrm>
            <a:off x="3138481" y="3759630"/>
            <a:ext cx="1154391" cy="307777"/>
          </a:xfrm>
          <a:prstGeom prst="rect">
            <a:avLst/>
          </a:prstGeom>
          <a:noFill/>
        </p:spPr>
        <p:txBody>
          <a:bodyPr wrap="square" lIns="0" tIns="0" rIns="0" bIns="0" rtlCol="0">
            <a:spAutoFit/>
          </a:bodyPr>
          <a:lstStyle/>
          <a:p>
            <a:r>
              <a:rPr lang="en-US" sz="2000" dirty="0">
                <a:latin typeface="+mj-lt"/>
              </a:rPr>
              <a:t>Ractive</a:t>
            </a:r>
          </a:p>
        </p:txBody>
      </p:sp>
      <p:pic>
        <p:nvPicPr>
          <p:cNvPr id="32" name="Picture 31">
            <a:extLst>
              <a:ext uri="{FF2B5EF4-FFF2-40B4-BE49-F238E27FC236}">
                <a16:creationId xmlns:a16="http://schemas.microsoft.com/office/drawing/2014/main" id="{1BEE1FA4-A7B0-4CCE-8550-CDC02B3D2383}"/>
              </a:ext>
            </a:extLst>
          </p:cNvPr>
          <p:cNvPicPr>
            <a:picLocks noChangeAspect="1"/>
          </p:cNvPicPr>
          <p:nvPr/>
        </p:nvPicPr>
        <p:blipFill>
          <a:blip r:embed="rId15"/>
          <a:stretch>
            <a:fillRect/>
          </a:stretch>
        </p:blipFill>
        <p:spPr>
          <a:xfrm>
            <a:off x="4230558" y="3749902"/>
            <a:ext cx="1096125" cy="319703"/>
          </a:xfrm>
          <a:prstGeom prst="rect">
            <a:avLst/>
          </a:prstGeom>
        </p:spPr>
      </p:pic>
      <p:pic>
        <p:nvPicPr>
          <p:cNvPr id="196" name="Picture 195">
            <a:extLst>
              <a:ext uri="{FF2B5EF4-FFF2-40B4-BE49-F238E27FC236}">
                <a16:creationId xmlns:a16="http://schemas.microsoft.com/office/drawing/2014/main" id="{60E87FC6-4B1D-468B-BFA1-18ED1AFBBE1B}"/>
              </a:ext>
            </a:extLst>
          </p:cNvPr>
          <p:cNvPicPr>
            <a:picLocks noChangeAspect="1"/>
          </p:cNvPicPr>
          <p:nvPr/>
        </p:nvPicPr>
        <p:blipFill>
          <a:blip r:embed="rId16"/>
          <a:stretch>
            <a:fillRect/>
          </a:stretch>
        </p:blipFill>
        <p:spPr>
          <a:xfrm>
            <a:off x="5725286" y="4974386"/>
            <a:ext cx="1486511" cy="262775"/>
          </a:xfrm>
          <a:prstGeom prst="rect">
            <a:avLst/>
          </a:prstGeom>
        </p:spPr>
      </p:pic>
    </p:spTree>
    <p:extLst>
      <p:ext uri="{BB962C8B-B14F-4D97-AF65-F5344CB8AC3E}">
        <p14:creationId xmlns:p14="http://schemas.microsoft.com/office/powerpoint/2010/main" val="187808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of the components offered by vSURF</a:t>
            </a:r>
          </a:p>
        </p:txBody>
      </p:sp>
      <p:sp>
        <p:nvSpPr>
          <p:cNvPr id="4" name="Text Placeholder 3"/>
          <p:cNvSpPr>
            <a:spLocks noGrp="1"/>
          </p:cNvSpPr>
          <p:nvPr>
            <p:ph type="body" idx="17"/>
          </p:nvPr>
        </p:nvSpPr>
        <p:spPr/>
        <p:txBody>
          <a:bodyPr/>
          <a:lstStyle/>
          <a:p>
            <a:r>
              <a:rPr lang="en-US" dirty="0"/>
              <a:t>vSURF COMPONENT LIBRARY</a:t>
            </a:r>
          </a:p>
        </p:txBody>
      </p:sp>
      <p:graphicFrame>
        <p:nvGraphicFramePr>
          <p:cNvPr id="3" name="Table 2">
            <a:extLst>
              <a:ext uri="{FF2B5EF4-FFF2-40B4-BE49-F238E27FC236}">
                <a16:creationId xmlns:a16="http://schemas.microsoft.com/office/drawing/2014/main" id="{6464E049-9954-49FF-858B-F1599F7A79A1}"/>
              </a:ext>
            </a:extLst>
          </p:cNvPr>
          <p:cNvGraphicFramePr>
            <a:graphicFrameLocks noGrp="1"/>
          </p:cNvGraphicFramePr>
          <p:nvPr/>
        </p:nvGraphicFramePr>
        <p:xfrm>
          <a:off x="152400" y="1102943"/>
          <a:ext cx="1748827" cy="2154170"/>
        </p:xfrm>
        <a:graphic>
          <a:graphicData uri="http://schemas.openxmlformats.org/drawingml/2006/table">
            <a:tbl>
              <a:tblPr>
                <a:effectLst>
                  <a:outerShdw blurRad="50800" dist="38100" dir="2700000" algn="tl" rotWithShape="0">
                    <a:prstClr val="black">
                      <a:alpha val="40000"/>
                    </a:prstClr>
                  </a:outerShdw>
                </a:effectLst>
                <a:tableStyleId>{00A15C55-8517-42AA-B614-E9B94910E393}</a:tableStyleId>
              </a:tblPr>
              <a:tblGrid>
                <a:gridCol w="355694">
                  <a:extLst>
                    <a:ext uri="{9D8B030D-6E8A-4147-A177-3AD203B41FA5}">
                      <a16:colId xmlns:a16="http://schemas.microsoft.com/office/drawing/2014/main" val="4023312725"/>
                    </a:ext>
                  </a:extLst>
                </a:gridCol>
                <a:gridCol w="1393133">
                  <a:extLst>
                    <a:ext uri="{9D8B030D-6E8A-4147-A177-3AD203B41FA5}">
                      <a16:colId xmlns:a16="http://schemas.microsoft.com/office/drawing/2014/main" val="1396499895"/>
                    </a:ext>
                  </a:extLst>
                </a:gridCol>
              </a:tblGrid>
              <a:tr h="41145">
                <a:tc>
                  <a:txBody>
                    <a:bodyPr/>
                    <a:lstStyle/>
                    <a:p>
                      <a:pPr algn="ctr" fontAlgn="b"/>
                      <a:r>
                        <a:rPr lang="en-US" sz="1400" u="none" strike="noStrike" dirty="0">
                          <a:solidFill>
                            <a:schemeClr val="bg1"/>
                          </a:solidFill>
                          <a:effectLst/>
                        </a:rPr>
                        <a:t>1</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Account Summary</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80018150"/>
                  </a:ext>
                </a:extLst>
              </a:tr>
              <a:tr h="41145">
                <a:tc>
                  <a:txBody>
                    <a:bodyPr/>
                    <a:lstStyle/>
                    <a:p>
                      <a:pPr algn="ctr" fontAlgn="b"/>
                      <a:r>
                        <a:rPr lang="en-US" sz="1400" u="none" strike="noStrike" dirty="0">
                          <a:solidFill>
                            <a:schemeClr val="bg1"/>
                          </a:solidFill>
                          <a:effectLst/>
                        </a:rPr>
                        <a:t>2</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Add to Cart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470987702"/>
                  </a:ext>
                </a:extLst>
              </a:tr>
              <a:tr h="41145">
                <a:tc>
                  <a:txBody>
                    <a:bodyPr/>
                    <a:lstStyle/>
                    <a:p>
                      <a:pPr algn="ctr" fontAlgn="b"/>
                      <a:r>
                        <a:rPr lang="en-US" sz="1400" u="none" strike="noStrike" dirty="0">
                          <a:solidFill>
                            <a:schemeClr val="bg1"/>
                          </a:solidFill>
                          <a:effectLst/>
                        </a:rPr>
                        <a:t>3</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Advanced Search</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774477334"/>
                  </a:ext>
                </a:extLst>
              </a:tr>
              <a:tr h="41145">
                <a:tc>
                  <a:txBody>
                    <a:bodyPr/>
                    <a:lstStyle/>
                    <a:p>
                      <a:pPr algn="ctr" fontAlgn="b"/>
                      <a:r>
                        <a:rPr lang="en-US" sz="1400" u="none" strike="noStrike" dirty="0">
                          <a:solidFill>
                            <a:schemeClr val="bg1"/>
                          </a:solidFill>
                          <a:effectLst/>
                        </a:rPr>
                        <a:t>4</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Alert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557453177"/>
                  </a:ext>
                </a:extLst>
              </a:tr>
              <a:tr h="145041">
                <a:tc>
                  <a:txBody>
                    <a:bodyPr/>
                    <a:lstStyle/>
                    <a:p>
                      <a:pPr algn="ctr" fontAlgn="b"/>
                      <a:r>
                        <a:rPr lang="en-US" sz="1400" u="none" strike="noStrike" dirty="0">
                          <a:solidFill>
                            <a:schemeClr val="bg1"/>
                          </a:solidFill>
                          <a:effectLst/>
                        </a:rPr>
                        <a:t>5</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Appointment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969633783"/>
                  </a:ext>
                </a:extLst>
              </a:tr>
              <a:tr h="41145">
                <a:tc>
                  <a:txBody>
                    <a:bodyPr/>
                    <a:lstStyle/>
                    <a:p>
                      <a:pPr algn="ctr" fontAlgn="b"/>
                      <a:r>
                        <a:rPr lang="en-US" sz="1400" u="none" strike="noStrike" dirty="0">
                          <a:solidFill>
                            <a:schemeClr val="bg1"/>
                          </a:solidFill>
                          <a:effectLst/>
                        </a:rPr>
                        <a:t>6</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Area Chart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091336687"/>
                  </a:ext>
                </a:extLst>
              </a:tr>
              <a:tr h="41145">
                <a:tc>
                  <a:txBody>
                    <a:bodyPr/>
                    <a:lstStyle/>
                    <a:p>
                      <a:pPr algn="ctr" fontAlgn="b"/>
                      <a:r>
                        <a:rPr lang="en-US" sz="1400" u="none" strike="noStrike" dirty="0">
                          <a:solidFill>
                            <a:schemeClr val="bg1"/>
                          </a:solidFill>
                          <a:effectLst/>
                        </a:rPr>
                        <a:t>7</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Article</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14629326"/>
                  </a:ext>
                </a:extLst>
              </a:tr>
              <a:tr h="41145">
                <a:tc>
                  <a:txBody>
                    <a:bodyPr/>
                    <a:lstStyle/>
                    <a:p>
                      <a:pPr algn="ctr" fontAlgn="b"/>
                      <a:r>
                        <a:rPr lang="en-US" sz="1400" u="none" strike="noStrike" dirty="0">
                          <a:solidFill>
                            <a:schemeClr val="bg1"/>
                          </a:solidFill>
                          <a:effectLst/>
                        </a:rPr>
                        <a:t>8</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Assisted Forms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829393548"/>
                  </a:ext>
                </a:extLst>
              </a:tr>
              <a:tr h="41145">
                <a:tc>
                  <a:txBody>
                    <a:bodyPr/>
                    <a:lstStyle/>
                    <a:p>
                      <a:pPr algn="ctr" fontAlgn="b"/>
                      <a:r>
                        <a:rPr lang="en-US" sz="1400" u="none" strike="noStrike" dirty="0">
                          <a:solidFill>
                            <a:schemeClr val="bg1"/>
                          </a:solidFill>
                          <a:effectLst/>
                        </a:rPr>
                        <a:t>9</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Audio</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130028644"/>
                  </a:ext>
                </a:extLst>
              </a:tr>
              <a:tr h="41145">
                <a:tc>
                  <a:txBody>
                    <a:bodyPr/>
                    <a:lstStyle/>
                    <a:p>
                      <a:pPr algn="ctr" fontAlgn="b"/>
                      <a:r>
                        <a:rPr lang="en-US" sz="1400" u="none" strike="noStrike" dirty="0">
                          <a:solidFill>
                            <a:schemeClr val="bg1"/>
                          </a:solidFill>
                          <a:effectLst/>
                        </a:rPr>
                        <a:t>10</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Banner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91652261"/>
                  </a:ext>
                </a:extLst>
              </a:tr>
            </a:tbl>
          </a:graphicData>
        </a:graphic>
      </p:graphicFrame>
      <p:graphicFrame>
        <p:nvGraphicFramePr>
          <p:cNvPr id="57" name="Table 56">
            <a:extLst>
              <a:ext uri="{FF2B5EF4-FFF2-40B4-BE49-F238E27FC236}">
                <a16:creationId xmlns:a16="http://schemas.microsoft.com/office/drawing/2014/main" id="{F0B3935B-401B-4799-BD3B-A9BB26FE5C8A}"/>
              </a:ext>
            </a:extLst>
          </p:cNvPr>
          <p:cNvGraphicFramePr>
            <a:graphicFrameLocks noGrp="1"/>
          </p:cNvGraphicFramePr>
          <p:nvPr/>
        </p:nvGraphicFramePr>
        <p:xfrm>
          <a:off x="2075777" y="1102943"/>
          <a:ext cx="1527781" cy="215417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310734">
                  <a:extLst>
                    <a:ext uri="{9D8B030D-6E8A-4147-A177-3AD203B41FA5}">
                      <a16:colId xmlns:a16="http://schemas.microsoft.com/office/drawing/2014/main" val="2101731785"/>
                    </a:ext>
                  </a:extLst>
                </a:gridCol>
                <a:gridCol w="1217047">
                  <a:extLst>
                    <a:ext uri="{9D8B030D-6E8A-4147-A177-3AD203B41FA5}">
                      <a16:colId xmlns:a16="http://schemas.microsoft.com/office/drawing/2014/main" val="1852571234"/>
                    </a:ext>
                  </a:extLst>
                </a:gridCol>
              </a:tblGrid>
              <a:tr h="41145">
                <a:tc>
                  <a:txBody>
                    <a:bodyPr/>
                    <a:lstStyle/>
                    <a:p>
                      <a:pPr algn="ctr" fontAlgn="b"/>
                      <a:r>
                        <a:rPr lang="en-US" sz="1400" u="none" strike="noStrike" dirty="0">
                          <a:solidFill>
                            <a:schemeClr val="bg1"/>
                          </a:solidFill>
                          <a:effectLst/>
                        </a:rPr>
                        <a:t>11</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Bar Chart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064045792"/>
                  </a:ext>
                </a:extLst>
              </a:tr>
              <a:tr h="41145">
                <a:tc>
                  <a:txBody>
                    <a:bodyPr/>
                    <a:lstStyle/>
                    <a:p>
                      <a:pPr algn="ctr" fontAlgn="b"/>
                      <a:r>
                        <a:rPr lang="en-US" sz="1400" u="none" strike="noStrike" dirty="0">
                          <a:solidFill>
                            <a:schemeClr val="bg1"/>
                          </a:solidFill>
                          <a:effectLst/>
                        </a:rPr>
                        <a:t>12</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Basic Grid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825840583"/>
                  </a:ext>
                </a:extLst>
              </a:tr>
              <a:tr h="41145">
                <a:tc>
                  <a:txBody>
                    <a:bodyPr/>
                    <a:lstStyle/>
                    <a:p>
                      <a:pPr algn="ctr" fontAlgn="b"/>
                      <a:r>
                        <a:rPr lang="en-US" sz="1400" u="none" strike="noStrike" dirty="0">
                          <a:solidFill>
                            <a:schemeClr val="bg1"/>
                          </a:solidFill>
                          <a:effectLst/>
                        </a:rPr>
                        <a:t>13</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Blog</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798654599"/>
                  </a:ext>
                </a:extLst>
              </a:tr>
              <a:tr h="41145">
                <a:tc>
                  <a:txBody>
                    <a:bodyPr/>
                    <a:lstStyle/>
                    <a:p>
                      <a:pPr algn="ctr" fontAlgn="b"/>
                      <a:r>
                        <a:rPr lang="en-US" sz="1400" u="none" strike="noStrike" dirty="0">
                          <a:solidFill>
                            <a:schemeClr val="bg1"/>
                          </a:solidFill>
                          <a:effectLst/>
                        </a:rPr>
                        <a:t>14</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Branch Locator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586346485"/>
                  </a:ext>
                </a:extLst>
              </a:tr>
              <a:tr h="41145">
                <a:tc>
                  <a:txBody>
                    <a:bodyPr/>
                    <a:lstStyle/>
                    <a:p>
                      <a:pPr algn="ctr" fontAlgn="b"/>
                      <a:r>
                        <a:rPr lang="en-US" sz="1400" u="none" strike="noStrike" dirty="0">
                          <a:solidFill>
                            <a:schemeClr val="bg1"/>
                          </a:solidFill>
                          <a:effectLst/>
                        </a:rPr>
                        <a:t>15</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Breadcrumb</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726004887"/>
                  </a:ext>
                </a:extLst>
              </a:tr>
              <a:tr h="41145">
                <a:tc>
                  <a:txBody>
                    <a:bodyPr/>
                    <a:lstStyle/>
                    <a:p>
                      <a:pPr algn="ctr" fontAlgn="b"/>
                      <a:r>
                        <a:rPr lang="en-US" sz="1400" u="none" strike="noStrike" dirty="0">
                          <a:solidFill>
                            <a:schemeClr val="bg1"/>
                          </a:solidFill>
                          <a:effectLst/>
                        </a:rPr>
                        <a:t>16</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Buttons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037312052"/>
                  </a:ext>
                </a:extLst>
              </a:tr>
              <a:tr h="41145">
                <a:tc>
                  <a:txBody>
                    <a:bodyPr/>
                    <a:lstStyle/>
                    <a:p>
                      <a:pPr algn="ctr" fontAlgn="b"/>
                      <a:r>
                        <a:rPr lang="en-US" sz="1400" u="none" strike="noStrike" dirty="0">
                          <a:solidFill>
                            <a:schemeClr val="bg1"/>
                          </a:solidFill>
                          <a:effectLst/>
                        </a:rPr>
                        <a:t>17</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Calendar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223254346"/>
                  </a:ext>
                </a:extLst>
              </a:tr>
              <a:tr h="41145">
                <a:tc>
                  <a:txBody>
                    <a:bodyPr/>
                    <a:lstStyle/>
                    <a:p>
                      <a:pPr algn="ctr" fontAlgn="b"/>
                      <a:r>
                        <a:rPr lang="en-US" sz="1400" u="none" strike="noStrike" dirty="0">
                          <a:solidFill>
                            <a:schemeClr val="bg1"/>
                          </a:solidFill>
                          <a:effectLst/>
                        </a:rPr>
                        <a:t>18</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Call To Action</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645723625"/>
                  </a:ext>
                </a:extLst>
              </a:tr>
              <a:tr h="41145">
                <a:tc>
                  <a:txBody>
                    <a:bodyPr/>
                    <a:lstStyle/>
                    <a:p>
                      <a:pPr algn="ctr" fontAlgn="b"/>
                      <a:r>
                        <a:rPr lang="en-US" sz="1400" u="none" strike="noStrike" dirty="0">
                          <a:solidFill>
                            <a:schemeClr val="bg1"/>
                          </a:solidFill>
                          <a:effectLst/>
                        </a:rPr>
                        <a:t>19</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Cards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72561640"/>
                  </a:ext>
                </a:extLst>
              </a:tr>
              <a:tr h="41145">
                <a:tc>
                  <a:txBody>
                    <a:bodyPr/>
                    <a:lstStyle/>
                    <a:p>
                      <a:pPr algn="ctr" fontAlgn="b"/>
                      <a:r>
                        <a:rPr lang="en-US" sz="1400" u="none" strike="noStrike" dirty="0">
                          <a:solidFill>
                            <a:schemeClr val="bg1"/>
                          </a:solidFill>
                          <a:effectLst/>
                        </a:rPr>
                        <a:t>20</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Carousel</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198615724"/>
                  </a:ext>
                </a:extLst>
              </a:tr>
            </a:tbl>
          </a:graphicData>
        </a:graphic>
      </p:graphicFrame>
      <p:graphicFrame>
        <p:nvGraphicFramePr>
          <p:cNvPr id="58" name="Table 57">
            <a:extLst>
              <a:ext uri="{FF2B5EF4-FFF2-40B4-BE49-F238E27FC236}">
                <a16:creationId xmlns:a16="http://schemas.microsoft.com/office/drawing/2014/main" id="{7E98818E-B7A3-4287-9C96-F2AFB4D5F4BD}"/>
              </a:ext>
            </a:extLst>
          </p:cNvPr>
          <p:cNvGraphicFramePr>
            <a:graphicFrameLocks noGrp="1"/>
          </p:cNvGraphicFramePr>
          <p:nvPr/>
        </p:nvGraphicFramePr>
        <p:xfrm>
          <a:off x="3781758" y="1122430"/>
          <a:ext cx="1981102" cy="215417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402936">
                  <a:extLst>
                    <a:ext uri="{9D8B030D-6E8A-4147-A177-3AD203B41FA5}">
                      <a16:colId xmlns:a16="http://schemas.microsoft.com/office/drawing/2014/main" val="1442868389"/>
                    </a:ext>
                  </a:extLst>
                </a:gridCol>
                <a:gridCol w="1578166">
                  <a:extLst>
                    <a:ext uri="{9D8B030D-6E8A-4147-A177-3AD203B41FA5}">
                      <a16:colId xmlns:a16="http://schemas.microsoft.com/office/drawing/2014/main" val="4112954297"/>
                    </a:ext>
                  </a:extLst>
                </a:gridCol>
              </a:tblGrid>
              <a:tr h="41145">
                <a:tc>
                  <a:txBody>
                    <a:bodyPr/>
                    <a:lstStyle/>
                    <a:p>
                      <a:pPr algn="ctr" fontAlgn="b"/>
                      <a:r>
                        <a:rPr lang="en-US" sz="1400" u="none" strike="noStrike" dirty="0">
                          <a:solidFill>
                            <a:schemeClr val="bg1"/>
                          </a:solidFill>
                          <a:effectLst/>
                        </a:rPr>
                        <a:t>21</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b="0" i="0" u="none" strike="noStrike" dirty="0">
                          <a:solidFill>
                            <a:schemeClr val="bg1"/>
                          </a:solidFill>
                          <a:effectLst/>
                          <a:latin typeface="Calibri" panose="020F0502020204030204" pitchFamily="34" charset="0"/>
                        </a:rPr>
                        <a:t>Columns</a:t>
                      </a:r>
                    </a:p>
                  </a:txBody>
                  <a:tcPr marL="2057" marR="2057" marT="2057" marB="0" anchor="b">
                    <a:solidFill>
                      <a:schemeClr val="accent4">
                        <a:lumMod val="10000"/>
                      </a:schemeClr>
                    </a:solidFill>
                  </a:tcPr>
                </a:tc>
                <a:extLst>
                  <a:ext uri="{0D108BD9-81ED-4DB2-BD59-A6C34878D82A}">
                    <a16:rowId xmlns:a16="http://schemas.microsoft.com/office/drawing/2014/main" val="2096046317"/>
                  </a:ext>
                </a:extLst>
              </a:tr>
              <a:tr h="41145">
                <a:tc>
                  <a:txBody>
                    <a:bodyPr/>
                    <a:lstStyle/>
                    <a:p>
                      <a:pPr algn="ctr" fontAlgn="b"/>
                      <a:r>
                        <a:rPr lang="en-US" sz="1400" u="none" strike="noStrike" dirty="0">
                          <a:solidFill>
                            <a:schemeClr val="bg1"/>
                          </a:solidFill>
                          <a:effectLst/>
                        </a:rPr>
                        <a:t>22</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Column Graph</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007633933"/>
                  </a:ext>
                </a:extLst>
              </a:tr>
              <a:tr h="41145">
                <a:tc>
                  <a:txBody>
                    <a:bodyPr/>
                    <a:lstStyle/>
                    <a:p>
                      <a:pPr algn="ctr" fontAlgn="b"/>
                      <a:r>
                        <a:rPr lang="en-US" sz="1400" u="none" strike="noStrike" dirty="0">
                          <a:solidFill>
                            <a:schemeClr val="bg1"/>
                          </a:solidFill>
                          <a:effectLst/>
                        </a:rPr>
                        <a:t>23</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Compare Products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451264604"/>
                  </a:ext>
                </a:extLst>
              </a:tr>
              <a:tr h="41145">
                <a:tc>
                  <a:txBody>
                    <a:bodyPr/>
                    <a:lstStyle/>
                    <a:p>
                      <a:pPr algn="ctr" fontAlgn="b"/>
                      <a:r>
                        <a:rPr lang="en-US" sz="1400" u="none" strike="noStrike" dirty="0">
                          <a:solidFill>
                            <a:schemeClr val="bg1"/>
                          </a:solidFill>
                          <a:effectLst/>
                        </a:rPr>
                        <a:t>24</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Coupons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074615962"/>
                  </a:ext>
                </a:extLst>
              </a:tr>
              <a:tr h="41145">
                <a:tc>
                  <a:txBody>
                    <a:bodyPr/>
                    <a:lstStyle/>
                    <a:p>
                      <a:pPr algn="ctr" fontAlgn="b"/>
                      <a:r>
                        <a:rPr lang="en-US" sz="1400" u="none" strike="noStrike" dirty="0">
                          <a:solidFill>
                            <a:schemeClr val="bg1"/>
                          </a:solidFill>
                          <a:effectLst/>
                        </a:rPr>
                        <a:t>25</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Data Exporters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485032923"/>
                  </a:ext>
                </a:extLst>
              </a:tr>
              <a:tr h="41145">
                <a:tc>
                  <a:txBody>
                    <a:bodyPr/>
                    <a:lstStyle/>
                    <a:p>
                      <a:pPr algn="ctr" fontAlgn="b"/>
                      <a:r>
                        <a:rPr lang="en-US" sz="1400" u="none" strike="noStrike" dirty="0">
                          <a:solidFill>
                            <a:schemeClr val="bg1"/>
                          </a:solidFill>
                          <a:effectLst/>
                        </a:rPr>
                        <a:t>26</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Document Download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749355577"/>
                  </a:ext>
                </a:extLst>
              </a:tr>
              <a:tr h="41145">
                <a:tc>
                  <a:txBody>
                    <a:bodyPr/>
                    <a:lstStyle/>
                    <a:p>
                      <a:pPr algn="ctr" fontAlgn="b"/>
                      <a:r>
                        <a:rPr lang="en-US" sz="1400" u="none" strike="noStrike" dirty="0">
                          <a:solidFill>
                            <a:schemeClr val="bg1"/>
                          </a:solidFill>
                          <a:effectLst/>
                        </a:rPr>
                        <a:t>27</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Donut Chart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267749385"/>
                  </a:ext>
                </a:extLst>
              </a:tr>
              <a:tr h="41145">
                <a:tc>
                  <a:txBody>
                    <a:bodyPr/>
                    <a:lstStyle/>
                    <a:p>
                      <a:pPr algn="ctr" fontAlgn="b"/>
                      <a:r>
                        <a:rPr lang="en-US" sz="1400" u="none" strike="noStrike" dirty="0">
                          <a:solidFill>
                            <a:schemeClr val="bg1"/>
                          </a:solidFill>
                          <a:effectLst/>
                        </a:rPr>
                        <a:t>28</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Download Statement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89658420"/>
                  </a:ext>
                </a:extLst>
              </a:tr>
              <a:tr h="41145">
                <a:tc>
                  <a:txBody>
                    <a:bodyPr/>
                    <a:lstStyle/>
                    <a:p>
                      <a:pPr algn="ctr" fontAlgn="b"/>
                      <a:r>
                        <a:rPr lang="en-US" sz="1400" u="none" strike="noStrike" dirty="0">
                          <a:solidFill>
                            <a:schemeClr val="bg1"/>
                          </a:solidFill>
                          <a:effectLst/>
                        </a:rPr>
                        <a:t>29</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Drafts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514456403"/>
                  </a:ext>
                </a:extLst>
              </a:tr>
              <a:tr h="41145">
                <a:tc>
                  <a:txBody>
                    <a:bodyPr/>
                    <a:lstStyle/>
                    <a:p>
                      <a:pPr algn="ctr" fontAlgn="b"/>
                      <a:r>
                        <a:rPr lang="en-US" sz="1400" u="none" strike="noStrike" dirty="0">
                          <a:solidFill>
                            <a:schemeClr val="bg1"/>
                          </a:solidFill>
                          <a:effectLst/>
                        </a:rPr>
                        <a:t>30</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Drag &amp; Drop</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950508579"/>
                  </a:ext>
                </a:extLst>
              </a:tr>
            </a:tbl>
          </a:graphicData>
        </a:graphic>
      </p:graphicFrame>
      <p:graphicFrame>
        <p:nvGraphicFramePr>
          <p:cNvPr id="59" name="Table 58">
            <a:extLst>
              <a:ext uri="{FF2B5EF4-FFF2-40B4-BE49-F238E27FC236}">
                <a16:creationId xmlns:a16="http://schemas.microsoft.com/office/drawing/2014/main" id="{4A95B0DA-D67B-4913-B693-88E0B8967799}"/>
              </a:ext>
            </a:extLst>
          </p:cNvPr>
          <p:cNvGraphicFramePr>
            <a:graphicFrameLocks noGrp="1"/>
          </p:cNvGraphicFramePr>
          <p:nvPr/>
        </p:nvGraphicFramePr>
        <p:xfrm>
          <a:off x="5917717" y="1122430"/>
          <a:ext cx="1541703" cy="215417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313566">
                  <a:extLst>
                    <a:ext uri="{9D8B030D-6E8A-4147-A177-3AD203B41FA5}">
                      <a16:colId xmlns:a16="http://schemas.microsoft.com/office/drawing/2014/main" val="1577642263"/>
                    </a:ext>
                  </a:extLst>
                </a:gridCol>
                <a:gridCol w="1228137">
                  <a:extLst>
                    <a:ext uri="{9D8B030D-6E8A-4147-A177-3AD203B41FA5}">
                      <a16:colId xmlns:a16="http://schemas.microsoft.com/office/drawing/2014/main" val="3140612192"/>
                    </a:ext>
                  </a:extLst>
                </a:gridCol>
              </a:tblGrid>
              <a:tr h="41145">
                <a:tc>
                  <a:txBody>
                    <a:bodyPr/>
                    <a:lstStyle/>
                    <a:p>
                      <a:pPr algn="ctr" fontAlgn="b"/>
                      <a:r>
                        <a:rPr lang="en-US" sz="1400" u="none" strike="noStrike" dirty="0">
                          <a:solidFill>
                            <a:schemeClr val="bg1"/>
                          </a:solidFill>
                          <a:effectLst/>
                        </a:rPr>
                        <a:t>31</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Draw</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845376029"/>
                  </a:ext>
                </a:extLst>
              </a:tr>
              <a:tr h="41145">
                <a:tc>
                  <a:txBody>
                    <a:bodyPr/>
                    <a:lstStyle/>
                    <a:p>
                      <a:pPr algn="ctr" fontAlgn="b"/>
                      <a:r>
                        <a:rPr lang="en-US" sz="1400" u="none" strike="noStrike" dirty="0">
                          <a:solidFill>
                            <a:schemeClr val="bg1"/>
                          </a:solidFill>
                          <a:effectLst/>
                        </a:rPr>
                        <a:t>32</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Edit Profile</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522566677"/>
                  </a:ext>
                </a:extLst>
              </a:tr>
              <a:tr h="41145">
                <a:tc>
                  <a:txBody>
                    <a:bodyPr/>
                    <a:lstStyle/>
                    <a:p>
                      <a:pPr algn="ctr" fontAlgn="b"/>
                      <a:r>
                        <a:rPr lang="en-US" sz="1400" u="none" strike="noStrike" dirty="0">
                          <a:solidFill>
                            <a:schemeClr val="bg1"/>
                          </a:solidFill>
                          <a:effectLst/>
                        </a:rPr>
                        <a:t>33</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Editable Grid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006307673"/>
                  </a:ext>
                </a:extLst>
              </a:tr>
              <a:tr h="41145">
                <a:tc>
                  <a:txBody>
                    <a:bodyPr/>
                    <a:lstStyle/>
                    <a:p>
                      <a:pPr algn="ctr" fontAlgn="b"/>
                      <a:r>
                        <a:rPr lang="en-US" sz="1400" u="none" strike="noStrike" dirty="0">
                          <a:solidFill>
                            <a:schemeClr val="bg1"/>
                          </a:solidFill>
                          <a:effectLst/>
                        </a:rPr>
                        <a:t>34</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Email Template</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882615324"/>
                  </a:ext>
                </a:extLst>
              </a:tr>
              <a:tr h="41145">
                <a:tc>
                  <a:txBody>
                    <a:bodyPr/>
                    <a:lstStyle/>
                    <a:p>
                      <a:pPr algn="ctr" fontAlgn="b"/>
                      <a:r>
                        <a:rPr lang="en-US" sz="1400" u="none" strike="noStrike" dirty="0">
                          <a:solidFill>
                            <a:schemeClr val="bg1"/>
                          </a:solidFill>
                          <a:effectLst/>
                        </a:rPr>
                        <a:t>35</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E-Signature</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279827383"/>
                  </a:ext>
                </a:extLst>
              </a:tr>
              <a:tr h="41145">
                <a:tc>
                  <a:txBody>
                    <a:bodyPr/>
                    <a:lstStyle/>
                    <a:p>
                      <a:pPr algn="ctr" fontAlgn="b"/>
                      <a:r>
                        <a:rPr lang="en-US" sz="1400" u="none" strike="noStrike" dirty="0">
                          <a:solidFill>
                            <a:schemeClr val="bg1"/>
                          </a:solidFill>
                          <a:effectLst/>
                        </a:rPr>
                        <a:t>36</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FAQ</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128012204"/>
                  </a:ext>
                </a:extLst>
              </a:tr>
              <a:tr h="41145">
                <a:tc>
                  <a:txBody>
                    <a:bodyPr/>
                    <a:lstStyle/>
                    <a:p>
                      <a:pPr algn="ctr" fontAlgn="b"/>
                      <a:r>
                        <a:rPr lang="en-US" sz="1400" u="none" strike="noStrike" dirty="0">
                          <a:solidFill>
                            <a:schemeClr val="bg1"/>
                          </a:solidFill>
                          <a:effectLst/>
                        </a:rPr>
                        <a:t>37</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File Uploader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939057691"/>
                  </a:ext>
                </a:extLst>
              </a:tr>
              <a:tr h="41145">
                <a:tc>
                  <a:txBody>
                    <a:bodyPr/>
                    <a:lstStyle/>
                    <a:p>
                      <a:pPr algn="ctr" fontAlgn="b"/>
                      <a:r>
                        <a:rPr lang="en-US" sz="1400" u="none" strike="noStrike" dirty="0">
                          <a:solidFill>
                            <a:schemeClr val="bg1"/>
                          </a:solidFill>
                          <a:effectLst/>
                        </a:rPr>
                        <a:t>38</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Footer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573919918"/>
                  </a:ext>
                </a:extLst>
              </a:tr>
              <a:tr h="41145">
                <a:tc>
                  <a:txBody>
                    <a:bodyPr/>
                    <a:lstStyle/>
                    <a:p>
                      <a:pPr algn="ctr" fontAlgn="b"/>
                      <a:r>
                        <a:rPr lang="en-US" sz="1400" u="none" strike="noStrike" dirty="0">
                          <a:solidFill>
                            <a:schemeClr val="bg1"/>
                          </a:solidFill>
                          <a:effectLst/>
                        </a:rPr>
                        <a:t>39</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Forms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307226993"/>
                  </a:ext>
                </a:extLst>
              </a:tr>
              <a:tr h="41145">
                <a:tc>
                  <a:txBody>
                    <a:bodyPr/>
                    <a:lstStyle/>
                    <a:p>
                      <a:pPr algn="ctr" fontAlgn="b"/>
                      <a:r>
                        <a:rPr lang="en-US" sz="1400" u="none" strike="noStrike" dirty="0">
                          <a:solidFill>
                            <a:schemeClr val="bg1"/>
                          </a:solidFill>
                          <a:effectLst/>
                        </a:rPr>
                        <a:t>40</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FX</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75196063"/>
                  </a:ext>
                </a:extLst>
              </a:tr>
            </a:tbl>
          </a:graphicData>
        </a:graphic>
      </p:graphicFrame>
      <p:graphicFrame>
        <p:nvGraphicFramePr>
          <p:cNvPr id="60" name="Table 59">
            <a:extLst>
              <a:ext uri="{FF2B5EF4-FFF2-40B4-BE49-F238E27FC236}">
                <a16:creationId xmlns:a16="http://schemas.microsoft.com/office/drawing/2014/main" id="{22EB4284-DDE1-488E-80AC-505A6B354844}"/>
              </a:ext>
            </a:extLst>
          </p:cNvPr>
          <p:cNvGraphicFramePr>
            <a:graphicFrameLocks noGrp="1"/>
          </p:cNvGraphicFramePr>
          <p:nvPr/>
        </p:nvGraphicFramePr>
        <p:xfrm>
          <a:off x="7639637" y="1102943"/>
          <a:ext cx="1796916" cy="215417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365474">
                  <a:extLst>
                    <a:ext uri="{9D8B030D-6E8A-4147-A177-3AD203B41FA5}">
                      <a16:colId xmlns:a16="http://schemas.microsoft.com/office/drawing/2014/main" val="17120090"/>
                    </a:ext>
                  </a:extLst>
                </a:gridCol>
                <a:gridCol w="1431442">
                  <a:extLst>
                    <a:ext uri="{9D8B030D-6E8A-4147-A177-3AD203B41FA5}">
                      <a16:colId xmlns:a16="http://schemas.microsoft.com/office/drawing/2014/main" val="560222489"/>
                    </a:ext>
                  </a:extLst>
                </a:gridCol>
              </a:tblGrid>
              <a:tr h="41145">
                <a:tc>
                  <a:txBody>
                    <a:bodyPr/>
                    <a:lstStyle/>
                    <a:p>
                      <a:pPr algn="ctr" fontAlgn="b"/>
                      <a:r>
                        <a:rPr lang="en-US" sz="1400" u="none" strike="noStrike" dirty="0">
                          <a:solidFill>
                            <a:schemeClr val="bg1"/>
                          </a:solidFill>
                          <a:effectLst/>
                        </a:rPr>
                        <a:t>41</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Hamburger Menu</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16331692"/>
                  </a:ext>
                </a:extLst>
              </a:tr>
              <a:tr h="41145">
                <a:tc>
                  <a:txBody>
                    <a:bodyPr/>
                    <a:lstStyle/>
                    <a:p>
                      <a:pPr algn="ctr" fontAlgn="b"/>
                      <a:r>
                        <a:rPr lang="en-US" sz="1400" u="none" strike="noStrike" dirty="0">
                          <a:solidFill>
                            <a:schemeClr val="bg1"/>
                          </a:solidFill>
                          <a:effectLst/>
                        </a:rPr>
                        <a:t>42</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Header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147985831"/>
                  </a:ext>
                </a:extLst>
              </a:tr>
              <a:tr h="41145">
                <a:tc>
                  <a:txBody>
                    <a:bodyPr/>
                    <a:lstStyle/>
                    <a:p>
                      <a:pPr algn="ctr" fontAlgn="b"/>
                      <a:r>
                        <a:rPr lang="en-US" sz="1400" u="none" strike="noStrike" dirty="0">
                          <a:solidFill>
                            <a:schemeClr val="bg1"/>
                          </a:solidFill>
                          <a:effectLst/>
                        </a:rPr>
                        <a:t>43</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Hero</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454077098"/>
                  </a:ext>
                </a:extLst>
              </a:tr>
              <a:tr h="41145">
                <a:tc>
                  <a:txBody>
                    <a:bodyPr/>
                    <a:lstStyle/>
                    <a:p>
                      <a:pPr algn="ctr" fontAlgn="b"/>
                      <a:r>
                        <a:rPr lang="en-US" sz="1400" u="none" strike="noStrike" dirty="0">
                          <a:solidFill>
                            <a:schemeClr val="bg1"/>
                          </a:solidFill>
                          <a:effectLst/>
                        </a:rPr>
                        <a:t>44</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Interest Calculator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609762131"/>
                  </a:ext>
                </a:extLst>
              </a:tr>
              <a:tr h="41145">
                <a:tc>
                  <a:txBody>
                    <a:bodyPr/>
                    <a:lstStyle/>
                    <a:p>
                      <a:pPr algn="ctr" fontAlgn="b"/>
                      <a:r>
                        <a:rPr lang="en-US" sz="1400" u="none" strike="noStrike" dirty="0">
                          <a:solidFill>
                            <a:schemeClr val="bg1"/>
                          </a:solidFill>
                          <a:effectLst/>
                        </a:rPr>
                        <a:t>45</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KYC Upload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221312740"/>
                  </a:ext>
                </a:extLst>
              </a:tr>
              <a:tr h="41145">
                <a:tc>
                  <a:txBody>
                    <a:bodyPr/>
                    <a:lstStyle/>
                    <a:p>
                      <a:pPr algn="ctr" fontAlgn="b"/>
                      <a:r>
                        <a:rPr lang="en-US" sz="1400" u="none" strike="noStrike" dirty="0">
                          <a:solidFill>
                            <a:schemeClr val="bg1"/>
                          </a:solidFill>
                          <a:effectLst/>
                        </a:rPr>
                        <a:t>46</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Layouts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631605061"/>
                  </a:ext>
                </a:extLst>
              </a:tr>
              <a:tr h="41145">
                <a:tc>
                  <a:txBody>
                    <a:bodyPr/>
                    <a:lstStyle/>
                    <a:p>
                      <a:pPr algn="ctr" fontAlgn="b"/>
                      <a:r>
                        <a:rPr lang="en-US" sz="1400" u="none" strike="noStrike" dirty="0">
                          <a:solidFill>
                            <a:schemeClr val="bg1"/>
                          </a:solidFill>
                          <a:effectLst/>
                        </a:rPr>
                        <a:t>47</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Line Chart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710231450"/>
                  </a:ext>
                </a:extLst>
              </a:tr>
              <a:tr h="41145">
                <a:tc>
                  <a:txBody>
                    <a:bodyPr/>
                    <a:lstStyle/>
                    <a:p>
                      <a:pPr algn="ctr" fontAlgn="b"/>
                      <a:r>
                        <a:rPr lang="en-US" sz="1400" u="none" strike="noStrike" dirty="0">
                          <a:solidFill>
                            <a:schemeClr val="bg1"/>
                          </a:solidFill>
                          <a:effectLst/>
                        </a:rPr>
                        <a:t>48</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Link</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538243675"/>
                  </a:ext>
                </a:extLst>
              </a:tr>
              <a:tr h="41145">
                <a:tc>
                  <a:txBody>
                    <a:bodyPr/>
                    <a:lstStyle/>
                    <a:p>
                      <a:pPr algn="ctr" fontAlgn="b"/>
                      <a:r>
                        <a:rPr lang="en-US" sz="1400" u="none" strike="noStrike" dirty="0">
                          <a:solidFill>
                            <a:schemeClr val="bg1"/>
                          </a:solidFill>
                          <a:effectLst/>
                        </a:rPr>
                        <a:t>49</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List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277279847"/>
                  </a:ext>
                </a:extLst>
              </a:tr>
              <a:tr h="41145">
                <a:tc>
                  <a:txBody>
                    <a:bodyPr/>
                    <a:lstStyle/>
                    <a:p>
                      <a:pPr algn="ctr" fontAlgn="b"/>
                      <a:r>
                        <a:rPr lang="en-US" sz="1400" u="none" strike="noStrike" dirty="0">
                          <a:solidFill>
                            <a:schemeClr val="bg1"/>
                          </a:solidFill>
                          <a:effectLst/>
                        </a:rPr>
                        <a:t>50</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List of Links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733209803"/>
                  </a:ext>
                </a:extLst>
              </a:tr>
            </a:tbl>
          </a:graphicData>
        </a:graphic>
      </p:graphicFrame>
      <p:graphicFrame>
        <p:nvGraphicFramePr>
          <p:cNvPr id="61" name="Table 60">
            <a:extLst>
              <a:ext uri="{FF2B5EF4-FFF2-40B4-BE49-F238E27FC236}">
                <a16:creationId xmlns:a16="http://schemas.microsoft.com/office/drawing/2014/main" id="{6D901A58-A2EB-4336-8A8B-9B8CB9BD8A16}"/>
              </a:ext>
            </a:extLst>
          </p:cNvPr>
          <p:cNvGraphicFramePr>
            <a:graphicFrameLocks noGrp="1"/>
          </p:cNvGraphicFramePr>
          <p:nvPr/>
        </p:nvGraphicFramePr>
        <p:xfrm>
          <a:off x="9616770" y="1102943"/>
          <a:ext cx="2383695" cy="215417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484818">
                  <a:extLst>
                    <a:ext uri="{9D8B030D-6E8A-4147-A177-3AD203B41FA5}">
                      <a16:colId xmlns:a16="http://schemas.microsoft.com/office/drawing/2014/main" val="4290723446"/>
                    </a:ext>
                  </a:extLst>
                </a:gridCol>
                <a:gridCol w="1898877">
                  <a:extLst>
                    <a:ext uri="{9D8B030D-6E8A-4147-A177-3AD203B41FA5}">
                      <a16:colId xmlns:a16="http://schemas.microsoft.com/office/drawing/2014/main" val="175198706"/>
                    </a:ext>
                  </a:extLst>
                </a:gridCol>
              </a:tblGrid>
              <a:tr h="41145">
                <a:tc>
                  <a:txBody>
                    <a:bodyPr/>
                    <a:lstStyle/>
                    <a:p>
                      <a:pPr algn="ctr" fontAlgn="b"/>
                      <a:r>
                        <a:rPr lang="en-US" sz="1400" u="none" strike="noStrike" dirty="0">
                          <a:solidFill>
                            <a:schemeClr val="bg1"/>
                          </a:solidFill>
                          <a:effectLst/>
                        </a:rPr>
                        <a:t>51</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Login</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extLst>
                  <a:ext uri="{0D108BD9-81ED-4DB2-BD59-A6C34878D82A}">
                    <a16:rowId xmlns:a16="http://schemas.microsoft.com/office/drawing/2014/main" val="3324028868"/>
                  </a:ext>
                </a:extLst>
              </a:tr>
              <a:tr h="41145">
                <a:tc>
                  <a:txBody>
                    <a:bodyPr/>
                    <a:lstStyle/>
                    <a:p>
                      <a:pPr algn="ctr" fontAlgn="b"/>
                      <a:r>
                        <a:rPr lang="en-US" sz="1400" u="none" strike="noStrike" dirty="0">
                          <a:solidFill>
                            <a:schemeClr val="bg1"/>
                          </a:solidFill>
                          <a:effectLst/>
                        </a:rPr>
                        <a:t>52</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Loyalty Rewards</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extLst>
                  <a:ext uri="{0D108BD9-81ED-4DB2-BD59-A6C34878D82A}">
                    <a16:rowId xmlns:a16="http://schemas.microsoft.com/office/drawing/2014/main" val="3910872753"/>
                  </a:ext>
                </a:extLst>
              </a:tr>
              <a:tr h="41145">
                <a:tc>
                  <a:txBody>
                    <a:bodyPr/>
                    <a:lstStyle/>
                    <a:p>
                      <a:pPr algn="ctr" fontAlgn="b"/>
                      <a:r>
                        <a:rPr lang="en-US" sz="1400" u="none" strike="noStrike" dirty="0">
                          <a:solidFill>
                            <a:schemeClr val="bg1"/>
                          </a:solidFill>
                          <a:effectLst/>
                        </a:rPr>
                        <a:t>53</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Main Menu</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extLst>
                  <a:ext uri="{0D108BD9-81ED-4DB2-BD59-A6C34878D82A}">
                    <a16:rowId xmlns:a16="http://schemas.microsoft.com/office/drawing/2014/main" val="584242499"/>
                  </a:ext>
                </a:extLst>
              </a:tr>
              <a:tr h="41145">
                <a:tc>
                  <a:txBody>
                    <a:bodyPr/>
                    <a:lstStyle/>
                    <a:p>
                      <a:pPr algn="ctr" fontAlgn="b"/>
                      <a:r>
                        <a:rPr lang="en-US" sz="1400" u="none" strike="noStrike" dirty="0">
                          <a:solidFill>
                            <a:schemeClr val="bg1"/>
                          </a:solidFill>
                          <a:effectLst/>
                        </a:rPr>
                        <a:t>54</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Menu</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extLst>
                  <a:ext uri="{0D108BD9-81ED-4DB2-BD59-A6C34878D82A}">
                    <a16:rowId xmlns:a16="http://schemas.microsoft.com/office/drawing/2014/main" val="2565038885"/>
                  </a:ext>
                </a:extLst>
              </a:tr>
              <a:tr h="41145">
                <a:tc>
                  <a:txBody>
                    <a:bodyPr/>
                    <a:lstStyle/>
                    <a:p>
                      <a:pPr algn="ctr" fontAlgn="b"/>
                      <a:r>
                        <a:rPr lang="en-US" sz="1400" u="none" strike="noStrike" dirty="0">
                          <a:solidFill>
                            <a:schemeClr val="bg1"/>
                          </a:solidFill>
                          <a:effectLst/>
                        </a:rPr>
                        <a:t>55</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Newsletter Page</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extLst>
                  <a:ext uri="{0D108BD9-81ED-4DB2-BD59-A6C34878D82A}">
                    <a16:rowId xmlns:a16="http://schemas.microsoft.com/office/drawing/2014/main" val="3545847288"/>
                  </a:ext>
                </a:extLst>
              </a:tr>
              <a:tr h="41145">
                <a:tc>
                  <a:txBody>
                    <a:bodyPr/>
                    <a:lstStyle/>
                    <a:p>
                      <a:pPr algn="ctr" fontAlgn="b"/>
                      <a:r>
                        <a:rPr lang="en-US" sz="1400" u="none" strike="noStrike" dirty="0">
                          <a:solidFill>
                            <a:schemeClr val="bg1"/>
                          </a:solidFill>
                          <a:effectLst/>
                        </a:rPr>
                        <a:t>56</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Order Cancellation</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extLst>
                  <a:ext uri="{0D108BD9-81ED-4DB2-BD59-A6C34878D82A}">
                    <a16:rowId xmlns:a16="http://schemas.microsoft.com/office/drawing/2014/main" val="2125998647"/>
                  </a:ext>
                </a:extLst>
              </a:tr>
              <a:tr h="41145">
                <a:tc>
                  <a:txBody>
                    <a:bodyPr/>
                    <a:lstStyle/>
                    <a:p>
                      <a:pPr algn="ctr" fontAlgn="b"/>
                      <a:r>
                        <a:rPr lang="en-US" sz="1400" u="none" strike="noStrike" dirty="0">
                          <a:solidFill>
                            <a:schemeClr val="bg1"/>
                          </a:solidFill>
                          <a:effectLst/>
                        </a:rPr>
                        <a:t>57</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Order Confirmation Email</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extLst>
                  <a:ext uri="{0D108BD9-81ED-4DB2-BD59-A6C34878D82A}">
                    <a16:rowId xmlns:a16="http://schemas.microsoft.com/office/drawing/2014/main" val="2261936634"/>
                  </a:ext>
                </a:extLst>
              </a:tr>
              <a:tr h="41145">
                <a:tc>
                  <a:txBody>
                    <a:bodyPr/>
                    <a:lstStyle/>
                    <a:p>
                      <a:pPr algn="ctr" fontAlgn="b"/>
                      <a:r>
                        <a:rPr lang="en-US" sz="1400" u="none" strike="noStrike" dirty="0">
                          <a:solidFill>
                            <a:schemeClr val="bg1"/>
                          </a:solidFill>
                          <a:effectLst/>
                        </a:rPr>
                        <a:t>58</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Order Confirmation SMS</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extLst>
                  <a:ext uri="{0D108BD9-81ED-4DB2-BD59-A6C34878D82A}">
                    <a16:rowId xmlns:a16="http://schemas.microsoft.com/office/drawing/2014/main" val="1796942258"/>
                  </a:ext>
                </a:extLst>
              </a:tr>
              <a:tr h="41145">
                <a:tc>
                  <a:txBody>
                    <a:bodyPr/>
                    <a:lstStyle/>
                    <a:p>
                      <a:pPr algn="ctr" fontAlgn="b"/>
                      <a:r>
                        <a:rPr lang="en-US" sz="1400" u="none" strike="noStrike" dirty="0">
                          <a:solidFill>
                            <a:schemeClr val="bg1"/>
                          </a:solidFill>
                          <a:effectLst/>
                        </a:rPr>
                        <a:t>59</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Order Details</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extLst>
                  <a:ext uri="{0D108BD9-81ED-4DB2-BD59-A6C34878D82A}">
                    <a16:rowId xmlns:a16="http://schemas.microsoft.com/office/drawing/2014/main" val="473553232"/>
                  </a:ext>
                </a:extLst>
              </a:tr>
              <a:tr h="41145">
                <a:tc>
                  <a:txBody>
                    <a:bodyPr/>
                    <a:lstStyle/>
                    <a:p>
                      <a:pPr algn="ctr" fontAlgn="b"/>
                      <a:r>
                        <a:rPr lang="en-US" sz="1400" u="none" strike="noStrike" dirty="0">
                          <a:solidFill>
                            <a:schemeClr val="bg1"/>
                          </a:solidFill>
                          <a:effectLst/>
                        </a:rPr>
                        <a:t>60</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Order History</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extLst>
                  <a:ext uri="{0D108BD9-81ED-4DB2-BD59-A6C34878D82A}">
                    <a16:rowId xmlns:a16="http://schemas.microsoft.com/office/drawing/2014/main" val="2918282361"/>
                  </a:ext>
                </a:extLst>
              </a:tr>
            </a:tbl>
          </a:graphicData>
        </a:graphic>
      </p:graphicFrame>
      <p:graphicFrame>
        <p:nvGraphicFramePr>
          <p:cNvPr id="62" name="Table 61">
            <a:extLst>
              <a:ext uri="{FF2B5EF4-FFF2-40B4-BE49-F238E27FC236}">
                <a16:creationId xmlns:a16="http://schemas.microsoft.com/office/drawing/2014/main" id="{07D8157C-B628-43CA-99BA-E10A8D28B185}"/>
              </a:ext>
            </a:extLst>
          </p:cNvPr>
          <p:cNvGraphicFramePr>
            <a:graphicFrameLocks noGrp="1"/>
          </p:cNvGraphicFramePr>
          <p:nvPr/>
        </p:nvGraphicFramePr>
        <p:xfrm>
          <a:off x="838200" y="3432313"/>
          <a:ext cx="1748827" cy="219837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355693">
                  <a:extLst>
                    <a:ext uri="{9D8B030D-6E8A-4147-A177-3AD203B41FA5}">
                      <a16:colId xmlns:a16="http://schemas.microsoft.com/office/drawing/2014/main" val="4011810318"/>
                    </a:ext>
                  </a:extLst>
                </a:gridCol>
                <a:gridCol w="1393134">
                  <a:extLst>
                    <a:ext uri="{9D8B030D-6E8A-4147-A177-3AD203B41FA5}">
                      <a16:colId xmlns:a16="http://schemas.microsoft.com/office/drawing/2014/main" val="316411672"/>
                    </a:ext>
                  </a:extLst>
                </a:gridCol>
              </a:tblGrid>
              <a:tr h="219837">
                <a:tc>
                  <a:txBody>
                    <a:bodyPr/>
                    <a:lstStyle/>
                    <a:p>
                      <a:pPr algn="ctr" fontAlgn="b"/>
                      <a:r>
                        <a:rPr lang="en-US" sz="1400" u="none" strike="noStrike" dirty="0">
                          <a:solidFill>
                            <a:schemeClr val="bg1"/>
                          </a:solidFill>
                          <a:effectLst/>
                        </a:rPr>
                        <a:t>61</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Order Tracking</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172856463"/>
                  </a:ext>
                </a:extLst>
              </a:tr>
              <a:tr h="219837">
                <a:tc>
                  <a:txBody>
                    <a:bodyPr/>
                    <a:lstStyle/>
                    <a:p>
                      <a:pPr algn="ctr" fontAlgn="b"/>
                      <a:r>
                        <a:rPr lang="en-US" sz="1400" u="none" strike="noStrike" dirty="0">
                          <a:solidFill>
                            <a:schemeClr val="bg1"/>
                          </a:solidFill>
                          <a:effectLst/>
                        </a:rPr>
                        <a:t>62</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Paginated Grid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215022497"/>
                  </a:ext>
                </a:extLst>
              </a:tr>
              <a:tr h="219837">
                <a:tc>
                  <a:txBody>
                    <a:bodyPr/>
                    <a:lstStyle/>
                    <a:p>
                      <a:pPr algn="ctr" fontAlgn="b"/>
                      <a:r>
                        <a:rPr lang="en-US" sz="1400" u="none" strike="noStrike" dirty="0">
                          <a:solidFill>
                            <a:schemeClr val="bg1"/>
                          </a:solidFill>
                          <a:effectLst/>
                        </a:rPr>
                        <a:t>63</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Panels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431474070"/>
                  </a:ext>
                </a:extLst>
              </a:tr>
              <a:tr h="219837">
                <a:tc>
                  <a:txBody>
                    <a:bodyPr/>
                    <a:lstStyle/>
                    <a:p>
                      <a:pPr algn="ctr" fontAlgn="b"/>
                      <a:r>
                        <a:rPr lang="en-US" sz="1400" u="none" strike="noStrike" dirty="0">
                          <a:solidFill>
                            <a:schemeClr val="bg1"/>
                          </a:solidFill>
                          <a:effectLst/>
                        </a:rPr>
                        <a:t>64</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Payment Method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65409097"/>
                  </a:ext>
                </a:extLst>
              </a:tr>
              <a:tr h="219837">
                <a:tc>
                  <a:txBody>
                    <a:bodyPr/>
                    <a:lstStyle/>
                    <a:p>
                      <a:pPr algn="ctr" fontAlgn="b"/>
                      <a:r>
                        <a:rPr lang="en-US" sz="1400" u="none" strike="noStrike" dirty="0">
                          <a:solidFill>
                            <a:schemeClr val="bg1"/>
                          </a:solidFill>
                          <a:effectLst/>
                        </a:rPr>
                        <a:t>65</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Pie Chart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016366289"/>
                  </a:ext>
                </a:extLst>
              </a:tr>
              <a:tr h="219837">
                <a:tc>
                  <a:txBody>
                    <a:bodyPr/>
                    <a:lstStyle/>
                    <a:p>
                      <a:pPr algn="ctr" fontAlgn="b"/>
                      <a:r>
                        <a:rPr lang="en-US" sz="1400" u="none" strike="noStrike" dirty="0">
                          <a:solidFill>
                            <a:schemeClr val="bg1"/>
                          </a:solidFill>
                          <a:effectLst/>
                        </a:rPr>
                        <a:t>66</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Popup</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021276673"/>
                  </a:ext>
                </a:extLst>
              </a:tr>
              <a:tr h="219837">
                <a:tc>
                  <a:txBody>
                    <a:bodyPr/>
                    <a:lstStyle/>
                    <a:p>
                      <a:pPr algn="ctr" fontAlgn="b"/>
                      <a:r>
                        <a:rPr lang="en-US" sz="1400" u="none" strike="noStrike" dirty="0">
                          <a:solidFill>
                            <a:schemeClr val="bg1"/>
                          </a:solidFill>
                          <a:effectLst/>
                        </a:rPr>
                        <a:t>67</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Pre-book</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437832836"/>
                  </a:ext>
                </a:extLst>
              </a:tr>
              <a:tr h="219837">
                <a:tc>
                  <a:txBody>
                    <a:bodyPr/>
                    <a:lstStyle/>
                    <a:p>
                      <a:pPr algn="ctr" fontAlgn="b"/>
                      <a:r>
                        <a:rPr lang="en-US" sz="1400" u="none" strike="noStrike" dirty="0">
                          <a:solidFill>
                            <a:schemeClr val="bg1"/>
                          </a:solidFill>
                          <a:effectLst/>
                        </a:rPr>
                        <a:t>68</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Product Catalog</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290100957"/>
                  </a:ext>
                </a:extLst>
              </a:tr>
              <a:tr h="219837">
                <a:tc>
                  <a:txBody>
                    <a:bodyPr/>
                    <a:lstStyle/>
                    <a:p>
                      <a:pPr algn="ctr" fontAlgn="b"/>
                      <a:r>
                        <a:rPr lang="en-US" sz="1400" u="none" strike="noStrike" dirty="0">
                          <a:solidFill>
                            <a:schemeClr val="bg1"/>
                          </a:solidFill>
                          <a:effectLst/>
                        </a:rPr>
                        <a:t>69</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Product Detail</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137477755"/>
                  </a:ext>
                </a:extLst>
              </a:tr>
              <a:tr h="219837">
                <a:tc>
                  <a:txBody>
                    <a:bodyPr/>
                    <a:lstStyle/>
                    <a:p>
                      <a:pPr algn="ctr" fontAlgn="b"/>
                      <a:r>
                        <a:rPr lang="en-US" sz="1400" u="none" strike="noStrike" dirty="0">
                          <a:solidFill>
                            <a:schemeClr val="bg1"/>
                          </a:solidFill>
                          <a:effectLst/>
                        </a:rPr>
                        <a:t>70</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Product Mix</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extLst>
                  <a:ext uri="{0D108BD9-81ED-4DB2-BD59-A6C34878D82A}">
                    <a16:rowId xmlns:a16="http://schemas.microsoft.com/office/drawing/2014/main" val="2708219352"/>
                  </a:ext>
                </a:extLst>
              </a:tr>
            </a:tbl>
          </a:graphicData>
        </a:graphic>
      </p:graphicFrame>
      <p:graphicFrame>
        <p:nvGraphicFramePr>
          <p:cNvPr id="66" name="Table 65">
            <a:extLst>
              <a:ext uri="{FF2B5EF4-FFF2-40B4-BE49-F238E27FC236}">
                <a16:creationId xmlns:a16="http://schemas.microsoft.com/office/drawing/2014/main" id="{09A34E3D-9E93-493D-8AB0-232CC86781DB}"/>
              </a:ext>
            </a:extLst>
          </p:cNvPr>
          <p:cNvGraphicFramePr>
            <a:graphicFrameLocks noGrp="1"/>
          </p:cNvGraphicFramePr>
          <p:nvPr/>
        </p:nvGraphicFramePr>
        <p:xfrm>
          <a:off x="2723394" y="3429001"/>
          <a:ext cx="2035930" cy="2201686"/>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414086">
                  <a:extLst>
                    <a:ext uri="{9D8B030D-6E8A-4147-A177-3AD203B41FA5}">
                      <a16:colId xmlns:a16="http://schemas.microsoft.com/office/drawing/2014/main" val="2373839313"/>
                    </a:ext>
                  </a:extLst>
                </a:gridCol>
                <a:gridCol w="1621844">
                  <a:extLst>
                    <a:ext uri="{9D8B030D-6E8A-4147-A177-3AD203B41FA5}">
                      <a16:colId xmlns:a16="http://schemas.microsoft.com/office/drawing/2014/main" val="2474716836"/>
                    </a:ext>
                  </a:extLst>
                </a:gridCol>
              </a:tblGrid>
              <a:tr h="210137">
                <a:tc>
                  <a:txBody>
                    <a:bodyPr/>
                    <a:lstStyle/>
                    <a:p>
                      <a:pPr algn="ctr" fontAlgn="b"/>
                      <a:r>
                        <a:rPr lang="en-US" sz="1400" u="none" strike="noStrike" dirty="0">
                          <a:solidFill>
                            <a:schemeClr val="bg1"/>
                          </a:solidFill>
                          <a:effectLst/>
                        </a:rPr>
                        <a:t>71</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Product Reservation</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831850013"/>
                  </a:ext>
                </a:extLst>
              </a:tr>
              <a:tr h="210137">
                <a:tc>
                  <a:txBody>
                    <a:bodyPr/>
                    <a:lstStyle/>
                    <a:p>
                      <a:pPr algn="ctr" fontAlgn="b"/>
                      <a:r>
                        <a:rPr lang="en-US" sz="1400" u="none" strike="noStrike" dirty="0">
                          <a:solidFill>
                            <a:schemeClr val="bg1"/>
                          </a:solidFill>
                          <a:effectLst/>
                        </a:rPr>
                        <a:t>72</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Product Review</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460255953"/>
                  </a:ext>
                </a:extLst>
              </a:tr>
              <a:tr h="210137">
                <a:tc>
                  <a:txBody>
                    <a:bodyPr/>
                    <a:lstStyle/>
                    <a:p>
                      <a:pPr algn="ctr" fontAlgn="b"/>
                      <a:r>
                        <a:rPr lang="en-US" sz="1400" u="none" strike="noStrike" dirty="0">
                          <a:solidFill>
                            <a:schemeClr val="bg1"/>
                          </a:solidFill>
                          <a:effectLst/>
                        </a:rPr>
                        <a:t>73</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Progress Indicator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442905604"/>
                  </a:ext>
                </a:extLst>
              </a:tr>
              <a:tr h="210137">
                <a:tc>
                  <a:txBody>
                    <a:bodyPr/>
                    <a:lstStyle/>
                    <a:p>
                      <a:pPr algn="ctr" fontAlgn="b"/>
                      <a:r>
                        <a:rPr lang="en-US" sz="1400" u="none" strike="noStrike" dirty="0">
                          <a:solidFill>
                            <a:schemeClr val="bg1"/>
                          </a:solidFill>
                          <a:effectLst/>
                        </a:rPr>
                        <a:t>74</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Progressive Grid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888729340"/>
                  </a:ext>
                </a:extLst>
              </a:tr>
              <a:tr h="210137">
                <a:tc>
                  <a:txBody>
                    <a:bodyPr/>
                    <a:lstStyle/>
                    <a:p>
                      <a:pPr algn="ctr" fontAlgn="b"/>
                      <a:r>
                        <a:rPr lang="en-US" sz="1400" u="none" strike="noStrike" dirty="0">
                          <a:solidFill>
                            <a:schemeClr val="bg1"/>
                          </a:solidFill>
                          <a:effectLst/>
                        </a:rPr>
                        <a:t>75</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Promotion</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410127603"/>
                  </a:ext>
                </a:extLst>
              </a:tr>
              <a:tr h="210137">
                <a:tc>
                  <a:txBody>
                    <a:bodyPr/>
                    <a:lstStyle/>
                    <a:p>
                      <a:pPr algn="ctr" fontAlgn="b"/>
                      <a:r>
                        <a:rPr lang="en-US" sz="1400" u="none" strike="noStrike" dirty="0">
                          <a:solidFill>
                            <a:schemeClr val="bg1"/>
                          </a:solidFill>
                          <a:effectLst/>
                        </a:rPr>
                        <a:t>76</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Query</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753180997"/>
                  </a:ext>
                </a:extLst>
              </a:tr>
              <a:tr h="210137">
                <a:tc>
                  <a:txBody>
                    <a:bodyPr/>
                    <a:lstStyle/>
                    <a:p>
                      <a:pPr algn="ctr" fontAlgn="b"/>
                      <a:r>
                        <a:rPr lang="en-US" sz="1400" u="none" strike="noStrike" dirty="0">
                          <a:solidFill>
                            <a:schemeClr val="bg1"/>
                          </a:solidFill>
                          <a:effectLst/>
                        </a:rPr>
                        <a:t>77</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Rating</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694421450"/>
                  </a:ext>
                </a:extLst>
              </a:tr>
              <a:tr h="262933">
                <a:tc>
                  <a:txBody>
                    <a:bodyPr/>
                    <a:lstStyle/>
                    <a:p>
                      <a:pPr algn="ctr" fontAlgn="b"/>
                      <a:r>
                        <a:rPr lang="en-US" sz="1400" u="none" strike="noStrike" dirty="0">
                          <a:solidFill>
                            <a:schemeClr val="bg1"/>
                          </a:solidFill>
                          <a:effectLst/>
                        </a:rPr>
                        <a:t>78</a:t>
                      </a:r>
                      <a:endParaRPr lang="en-US" sz="1400" b="0" i="0" u="none" strike="noStrike" dirty="0">
                        <a:solidFill>
                          <a:schemeClr val="bg1"/>
                        </a:solidFill>
                        <a:effectLst/>
                        <a:latin typeface="Calibri" panose="020F0502020204030204" pitchFamily="34" charset="0"/>
                      </a:endParaRPr>
                    </a:p>
                  </a:txBody>
                  <a:tcPr marL="2057" marR="2057" marT="2057" marB="0">
                    <a:solidFill>
                      <a:schemeClr val="accent4">
                        <a:lumMod val="10000"/>
                      </a:schemeClr>
                    </a:solidFill>
                  </a:tcPr>
                </a:tc>
                <a:tc>
                  <a:txBody>
                    <a:bodyPr/>
                    <a:lstStyle/>
                    <a:p>
                      <a:pPr algn="l" fontAlgn="b"/>
                      <a:r>
                        <a:rPr lang="en-US" sz="1400" u="none" strike="noStrike" dirty="0">
                          <a:solidFill>
                            <a:schemeClr val="bg1"/>
                          </a:solidFill>
                          <a:effectLst/>
                        </a:rPr>
                        <a:t>Recommendations</a:t>
                      </a:r>
                    </a:p>
                  </a:txBody>
                  <a:tcPr marL="2057" marR="2057" marT="2057" marB="0">
                    <a:solidFill>
                      <a:schemeClr val="accent4">
                        <a:lumMod val="10000"/>
                      </a:schemeClr>
                    </a:solidFill>
                  </a:tcPr>
                </a:tc>
                <a:extLst>
                  <a:ext uri="{0D108BD9-81ED-4DB2-BD59-A6C34878D82A}">
                    <a16:rowId xmlns:a16="http://schemas.microsoft.com/office/drawing/2014/main" val="2059036002"/>
                  </a:ext>
                </a:extLst>
              </a:tr>
              <a:tr h="210137">
                <a:tc>
                  <a:txBody>
                    <a:bodyPr/>
                    <a:lstStyle/>
                    <a:p>
                      <a:pPr algn="ctr" fontAlgn="b"/>
                      <a:r>
                        <a:rPr lang="en-US" sz="1400" u="none" strike="noStrike" dirty="0">
                          <a:solidFill>
                            <a:schemeClr val="bg1"/>
                          </a:solidFill>
                          <a:effectLst/>
                        </a:rPr>
                        <a:t>79</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Reconfigurable Grid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813583029"/>
                  </a:ext>
                </a:extLst>
              </a:tr>
              <a:tr h="210137">
                <a:tc>
                  <a:txBody>
                    <a:bodyPr/>
                    <a:lstStyle/>
                    <a:p>
                      <a:pPr algn="ctr" fontAlgn="b"/>
                      <a:r>
                        <a:rPr lang="en-US" sz="1400" u="none" strike="noStrike" dirty="0">
                          <a:solidFill>
                            <a:schemeClr val="bg1"/>
                          </a:solidFill>
                          <a:effectLst/>
                        </a:rPr>
                        <a:t>80</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Refund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77985004"/>
                  </a:ext>
                </a:extLst>
              </a:tr>
            </a:tbl>
          </a:graphicData>
        </a:graphic>
      </p:graphicFrame>
      <p:graphicFrame>
        <p:nvGraphicFramePr>
          <p:cNvPr id="67" name="Table 66">
            <a:extLst>
              <a:ext uri="{FF2B5EF4-FFF2-40B4-BE49-F238E27FC236}">
                <a16:creationId xmlns:a16="http://schemas.microsoft.com/office/drawing/2014/main" id="{11D3BB74-F44D-4738-BA20-4DFB20F8D39A}"/>
              </a:ext>
            </a:extLst>
          </p:cNvPr>
          <p:cNvGraphicFramePr>
            <a:graphicFrameLocks noGrp="1"/>
          </p:cNvGraphicFramePr>
          <p:nvPr/>
        </p:nvGraphicFramePr>
        <p:xfrm>
          <a:off x="4933194" y="3433669"/>
          <a:ext cx="2010810" cy="221517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408978">
                  <a:extLst>
                    <a:ext uri="{9D8B030D-6E8A-4147-A177-3AD203B41FA5}">
                      <a16:colId xmlns:a16="http://schemas.microsoft.com/office/drawing/2014/main" val="3026622926"/>
                    </a:ext>
                  </a:extLst>
                </a:gridCol>
                <a:gridCol w="1601832">
                  <a:extLst>
                    <a:ext uri="{9D8B030D-6E8A-4147-A177-3AD203B41FA5}">
                      <a16:colId xmlns:a16="http://schemas.microsoft.com/office/drawing/2014/main" val="67920366"/>
                    </a:ext>
                  </a:extLst>
                </a:gridCol>
              </a:tblGrid>
              <a:tr h="221517">
                <a:tc>
                  <a:txBody>
                    <a:bodyPr/>
                    <a:lstStyle/>
                    <a:p>
                      <a:pPr algn="ctr" fontAlgn="b"/>
                      <a:r>
                        <a:rPr lang="en-US" sz="1400" u="none" strike="noStrike" dirty="0">
                          <a:solidFill>
                            <a:schemeClr val="bg1"/>
                          </a:solidFill>
                          <a:effectLst/>
                        </a:rPr>
                        <a:t>81</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Reminder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238610683"/>
                  </a:ext>
                </a:extLst>
              </a:tr>
              <a:tr h="221517">
                <a:tc>
                  <a:txBody>
                    <a:bodyPr/>
                    <a:lstStyle/>
                    <a:p>
                      <a:pPr algn="ctr" fontAlgn="b"/>
                      <a:r>
                        <a:rPr lang="en-US" sz="1400" u="none" strike="noStrike" dirty="0">
                          <a:solidFill>
                            <a:schemeClr val="bg1"/>
                          </a:solidFill>
                          <a:effectLst/>
                        </a:rPr>
                        <a:t>82</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Review</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701470504"/>
                  </a:ext>
                </a:extLst>
              </a:tr>
              <a:tr h="221517">
                <a:tc>
                  <a:txBody>
                    <a:bodyPr/>
                    <a:lstStyle/>
                    <a:p>
                      <a:pPr algn="ctr" fontAlgn="b"/>
                      <a:r>
                        <a:rPr lang="en-US" sz="1400" u="none" strike="noStrike" dirty="0">
                          <a:solidFill>
                            <a:schemeClr val="bg1"/>
                          </a:solidFill>
                          <a:effectLst/>
                        </a:rPr>
                        <a:t>83</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Ripple</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976380885"/>
                  </a:ext>
                </a:extLst>
              </a:tr>
              <a:tr h="221517">
                <a:tc>
                  <a:txBody>
                    <a:bodyPr/>
                    <a:lstStyle/>
                    <a:p>
                      <a:pPr algn="ctr" fontAlgn="b"/>
                      <a:r>
                        <a:rPr lang="en-US" sz="1400" u="none" strike="noStrike" dirty="0">
                          <a:solidFill>
                            <a:schemeClr val="bg1"/>
                          </a:solidFill>
                          <a:effectLst/>
                        </a:rPr>
                        <a:t>84</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Scribble Signature</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655790425"/>
                  </a:ext>
                </a:extLst>
              </a:tr>
              <a:tr h="221517">
                <a:tc>
                  <a:txBody>
                    <a:bodyPr/>
                    <a:lstStyle/>
                    <a:p>
                      <a:pPr algn="ctr" fontAlgn="b"/>
                      <a:r>
                        <a:rPr lang="en-US" sz="1400" u="none" strike="noStrike" dirty="0">
                          <a:solidFill>
                            <a:schemeClr val="bg1"/>
                          </a:solidFill>
                          <a:effectLst/>
                        </a:rPr>
                        <a:t>85</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Search Box</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013443137"/>
                  </a:ext>
                </a:extLst>
              </a:tr>
              <a:tr h="221517">
                <a:tc>
                  <a:txBody>
                    <a:bodyPr/>
                    <a:lstStyle/>
                    <a:p>
                      <a:pPr algn="ctr" fontAlgn="b"/>
                      <a:r>
                        <a:rPr lang="en-US" sz="1400" u="none" strike="noStrike" dirty="0">
                          <a:solidFill>
                            <a:schemeClr val="bg1"/>
                          </a:solidFill>
                          <a:effectLst/>
                        </a:rPr>
                        <a:t>86</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Search Filters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075828896"/>
                  </a:ext>
                </a:extLst>
              </a:tr>
              <a:tr h="221517">
                <a:tc>
                  <a:txBody>
                    <a:bodyPr/>
                    <a:lstStyle/>
                    <a:p>
                      <a:pPr algn="ctr" fontAlgn="b"/>
                      <a:r>
                        <a:rPr lang="en-US" sz="1400" u="none" strike="noStrike" dirty="0">
                          <a:solidFill>
                            <a:schemeClr val="bg1"/>
                          </a:solidFill>
                          <a:effectLst/>
                        </a:rPr>
                        <a:t>87</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Search Results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186421217"/>
                  </a:ext>
                </a:extLst>
              </a:tr>
              <a:tr h="221517">
                <a:tc>
                  <a:txBody>
                    <a:bodyPr/>
                    <a:lstStyle/>
                    <a:p>
                      <a:pPr algn="ctr" fontAlgn="b"/>
                      <a:r>
                        <a:rPr lang="en-US" sz="1400" u="none" strike="noStrike" dirty="0">
                          <a:solidFill>
                            <a:schemeClr val="bg1"/>
                          </a:solidFill>
                          <a:effectLst/>
                        </a:rPr>
                        <a:t>88</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Sheet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149282049"/>
                  </a:ext>
                </a:extLst>
              </a:tr>
              <a:tr h="221517">
                <a:tc>
                  <a:txBody>
                    <a:bodyPr/>
                    <a:lstStyle/>
                    <a:p>
                      <a:pPr algn="ctr" fontAlgn="b"/>
                      <a:r>
                        <a:rPr lang="en-US" sz="1400" u="none" strike="noStrike" dirty="0">
                          <a:solidFill>
                            <a:schemeClr val="bg1"/>
                          </a:solidFill>
                          <a:effectLst/>
                        </a:rPr>
                        <a:t>89</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Shopping Cart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444163940"/>
                  </a:ext>
                </a:extLst>
              </a:tr>
              <a:tr h="221517">
                <a:tc>
                  <a:txBody>
                    <a:bodyPr/>
                    <a:lstStyle/>
                    <a:p>
                      <a:pPr algn="ctr" fontAlgn="b"/>
                      <a:r>
                        <a:rPr lang="en-US" sz="1400" u="none" strike="noStrike" dirty="0">
                          <a:solidFill>
                            <a:schemeClr val="bg1"/>
                          </a:solidFill>
                          <a:effectLst/>
                        </a:rPr>
                        <a:t>90</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Social Media Sharing</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031841323"/>
                  </a:ext>
                </a:extLst>
              </a:tr>
            </a:tbl>
          </a:graphicData>
        </a:graphic>
      </p:graphicFrame>
      <p:graphicFrame>
        <p:nvGraphicFramePr>
          <p:cNvPr id="68" name="Table 67">
            <a:extLst>
              <a:ext uri="{FF2B5EF4-FFF2-40B4-BE49-F238E27FC236}">
                <a16:creationId xmlns:a16="http://schemas.microsoft.com/office/drawing/2014/main" id="{C23B1F0A-DFD9-4830-9149-003308C39B13}"/>
              </a:ext>
            </a:extLst>
          </p:cNvPr>
          <p:cNvGraphicFramePr>
            <a:graphicFrameLocks noGrp="1"/>
          </p:cNvGraphicFramePr>
          <p:nvPr/>
        </p:nvGraphicFramePr>
        <p:xfrm>
          <a:off x="7129742" y="3432313"/>
          <a:ext cx="1861983" cy="2216530"/>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378708">
                  <a:extLst>
                    <a:ext uri="{9D8B030D-6E8A-4147-A177-3AD203B41FA5}">
                      <a16:colId xmlns:a16="http://schemas.microsoft.com/office/drawing/2014/main" val="748076030"/>
                    </a:ext>
                  </a:extLst>
                </a:gridCol>
                <a:gridCol w="1483275">
                  <a:extLst>
                    <a:ext uri="{9D8B030D-6E8A-4147-A177-3AD203B41FA5}">
                      <a16:colId xmlns:a16="http://schemas.microsoft.com/office/drawing/2014/main" val="3273996384"/>
                    </a:ext>
                  </a:extLst>
                </a:gridCol>
              </a:tblGrid>
              <a:tr h="221653">
                <a:tc>
                  <a:txBody>
                    <a:bodyPr/>
                    <a:lstStyle/>
                    <a:p>
                      <a:pPr algn="ctr" fontAlgn="b"/>
                      <a:r>
                        <a:rPr lang="en-US" sz="1400" u="none" strike="noStrike" dirty="0">
                          <a:solidFill>
                            <a:schemeClr val="bg1"/>
                          </a:solidFill>
                          <a:effectLst/>
                        </a:rPr>
                        <a:t>91</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Spot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497279338"/>
                  </a:ext>
                </a:extLst>
              </a:tr>
              <a:tr h="221653">
                <a:tc>
                  <a:txBody>
                    <a:bodyPr/>
                    <a:lstStyle/>
                    <a:p>
                      <a:pPr algn="ctr" fontAlgn="b"/>
                      <a:r>
                        <a:rPr lang="en-US" sz="1400" u="none" strike="noStrike" dirty="0">
                          <a:solidFill>
                            <a:schemeClr val="bg1"/>
                          </a:solidFill>
                          <a:effectLst/>
                        </a:rPr>
                        <a:t>92</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Stock Ticker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627144244"/>
                  </a:ext>
                </a:extLst>
              </a:tr>
              <a:tr h="221653">
                <a:tc>
                  <a:txBody>
                    <a:bodyPr/>
                    <a:lstStyle/>
                    <a:p>
                      <a:pPr algn="ctr" fontAlgn="b"/>
                      <a:r>
                        <a:rPr lang="en-US" sz="1400" u="none" strike="noStrike" dirty="0">
                          <a:solidFill>
                            <a:schemeClr val="bg1"/>
                          </a:solidFill>
                          <a:effectLst/>
                        </a:rPr>
                        <a:t>93</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Synchronized Grid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666484682"/>
                  </a:ext>
                </a:extLst>
              </a:tr>
              <a:tr h="221653">
                <a:tc>
                  <a:txBody>
                    <a:bodyPr/>
                    <a:lstStyle/>
                    <a:p>
                      <a:pPr algn="ctr" fontAlgn="b"/>
                      <a:r>
                        <a:rPr lang="en-US" sz="1400" u="none" strike="noStrike" dirty="0">
                          <a:solidFill>
                            <a:schemeClr val="bg1"/>
                          </a:solidFill>
                          <a:effectLst/>
                        </a:rPr>
                        <a:t>94</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Table with Filters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633147165"/>
                  </a:ext>
                </a:extLst>
              </a:tr>
              <a:tr h="221653">
                <a:tc>
                  <a:txBody>
                    <a:bodyPr/>
                    <a:lstStyle/>
                    <a:p>
                      <a:pPr algn="ctr" fontAlgn="b"/>
                      <a:r>
                        <a:rPr lang="en-US" sz="1400" u="none" strike="noStrike" dirty="0">
                          <a:solidFill>
                            <a:schemeClr val="bg1"/>
                          </a:solidFill>
                          <a:effectLst/>
                        </a:rPr>
                        <a:t>95</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Tabs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431160227"/>
                  </a:ext>
                </a:extLst>
              </a:tr>
              <a:tr h="221653">
                <a:tc>
                  <a:txBody>
                    <a:bodyPr/>
                    <a:lstStyle/>
                    <a:p>
                      <a:pPr algn="ctr" fontAlgn="b"/>
                      <a:r>
                        <a:rPr lang="en-US" sz="1400" u="none" strike="noStrike" dirty="0">
                          <a:solidFill>
                            <a:schemeClr val="bg1"/>
                          </a:solidFill>
                          <a:effectLst/>
                        </a:rPr>
                        <a:t>96</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Teaser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274429260"/>
                  </a:ext>
                </a:extLst>
              </a:tr>
              <a:tr h="221653">
                <a:tc>
                  <a:txBody>
                    <a:bodyPr/>
                    <a:lstStyle/>
                    <a:p>
                      <a:pPr algn="ctr" fontAlgn="b"/>
                      <a:r>
                        <a:rPr lang="en-US" sz="1400" u="none" strike="noStrike" dirty="0">
                          <a:solidFill>
                            <a:schemeClr val="bg1"/>
                          </a:solidFill>
                          <a:effectLst/>
                        </a:rPr>
                        <a:t>97</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Thank You Message</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31709190"/>
                  </a:ext>
                </a:extLst>
              </a:tr>
              <a:tr h="221653">
                <a:tc>
                  <a:txBody>
                    <a:bodyPr/>
                    <a:lstStyle/>
                    <a:p>
                      <a:pPr algn="ctr" fontAlgn="b"/>
                      <a:r>
                        <a:rPr lang="en-US" sz="1400" u="none" strike="noStrike" dirty="0">
                          <a:solidFill>
                            <a:schemeClr val="bg1"/>
                          </a:solidFill>
                          <a:effectLst/>
                        </a:rPr>
                        <a:t>98</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Title</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640454464"/>
                  </a:ext>
                </a:extLst>
              </a:tr>
              <a:tr h="221653">
                <a:tc>
                  <a:txBody>
                    <a:bodyPr/>
                    <a:lstStyle/>
                    <a:p>
                      <a:pPr algn="ctr" fontAlgn="b"/>
                      <a:r>
                        <a:rPr lang="en-US" sz="1400" u="none" strike="noStrike" dirty="0">
                          <a:solidFill>
                            <a:schemeClr val="bg1"/>
                          </a:solidFill>
                          <a:effectLst/>
                        </a:rPr>
                        <a:t>99</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Title Bar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2098462182"/>
                  </a:ext>
                </a:extLst>
              </a:tr>
              <a:tr h="221653">
                <a:tc>
                  <a:txBody>
                    <a:bodyPr/>
                    <a:lstStyle/>
                    <a:p>
                      <a:pPr algn="ctr" fontAlgn="b"/>
                      <a:r>
                        <a:rPr lang="en-US" sz="1400" u="none" strike="noStrike" dirty="0">
                          <a:solidFill>
                            <a:schemeClr val="bg1"/>
                          </a:solidFill>
                          <a:effectLst/>
                        </a:rPr>
                        <a:t>100</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Toolbar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515653009"/>
                  </a:ext>
                </a:extLst>
              </a:tr>
            </a:tbl>
          </a:graphicData>
        </a:graphic>
      </p:graphicFrame>
      <p:graphicFrame>
        <p:nvGraphicFramePr>
          <p:cNvPr id="69" name="Table 68">
            <a:extLst>
              <a:ext uri="{FF2B5EF4-FFF2-40B4-BE49-F238E27FC236}">
                <a16:creationId xmlns:a16="http://schemas.microsoft.com/office/drawing/2014/main" id="{DF23ABF7-8256-4B21-8E48-E5DDF73840A4}"/>
              </a:ext>
            </a:extLst>
          </p:cNvPr>
          <p:cNvGraphicFramePr>
            <a:graphicFrameLocks noGrp="1"/>
          </p:cNvGraphicFramePr>
          <p:nvPr/>
        </p:nvGraphicFramePr>
        <p:xfrm>
          <a:off x="9187142" y="3428999"/>
          <a:ext cx="2065890" cy="2219840"/>
        </p:xfrm>
        <a:graphic>
          <a:graphicData uri="http://schemas.openxmlformats.org/drawingml/2006/table">
            <a:tbl>
              <a:tblPr>
                <a:effectLst>
                  <a:outerShdw blurRad="50800" dist="38100" dir="2700000" algn="tl" rotWithShape="0">
                    <a:prstClr val="black">
                      <a:alpha val="40000"/>
                    </a:prstClr>
                  </a:outerShdw>
                </a:effectLst>
                <a:tableStyleId>{073A0DAA-6AF3-43AB-8588-CEC1D06C72B9}</a:tableStyleId>
              </a:tblPr>
              <a:tblGrid>
                <a:gridCol w="420180">
                  <a:extLst>
                    <a:ext uri="{9D8B030D-6E8A-4147-A177-3AD203B41FA5}">
                      <a16:colId xmlns:a16="http://schemas.microsoft.com/office/drawing/2014/main" val="3872075280"/>
                    </a:ext>
                  </a:extLst>
                </a:gridCol>
                <a:gridCol w="1645710">
                  <a:extLst>
                    <a:ext uri="{9D8B030D-6E8A-4147-A177-3AD203B41FA5}">
                      <a16:colId xmlns:a16="http://schemas.microsoft.com/office/drawing/2014/main" val="2974915872"/>
                    </a:ext>
                  </a:extLst>
                </a:gridCol>
              </a:tblGrid>
              <a:tr h="221984">
                <a:tc>
                  <a:txBody>
                    <a:bodyPr/>
                    <a:lstStyle/>
                    <a:p>
                      <a:pPr algn="ctr" fontAlgn="b"/>
                      <a:r>
                        <a:rPr lang="en-US" sz="1400" u="none" strike="noStrike" dirty="0">
                          <a:solidFill>
                            <a:schemeClr val="bg1"/>
                          </a:solidFill>
                          <a:effectLst/>
                        </a:rPr>
                        <a:t>101</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Tooltip</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772139317"/>
                  </a:ext>
                </a:extLst>
              </a:tr>
              <a:tr h="221984">
                <a:tc>
                  <a:txBody>
                    <a:bodyPr/>
                    <a:lstStyle/>
                    <a:p>
                      <a:pPr algn="ctr" fontAlgn="b"/>
                      <a:r>
                        <a:rPr lang="en-US" sz="1400" u="none" strike="noStrike" dirty="0">
                          <a:solidFill>
                            <a:schemeClr val="bg1"/>
                          </a:solidFill>
                          <a:effectLst/>
                        </a:rPr>
                        <a:t>102</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Top Navigation</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824866932"/>
                  </a:ext>
                </a:extLst>
              </a:tr>
              <a:tr h="221984">
                <a:tc>
                  <a:txBody>
                    <a:bodyPr/>
                    <a:lstStyle/>
                    <a:p>
                      <a:pPr algn="ctr" fontAlgn="b"/>
                      <a:r>
                        <a:rPr lang="en-US" sz="1400" u="none" strike="noStrike" dirty="0">
                          <a:solidFill>
                            <a:schemeClr val="bg1"/>
                          </a:solidFill>
                          <a:effectLst/>
                        </a:rPr>
                        <a:t>103</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User Dashboard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417161926"/>
                  </a:ext>
                </a:extLst>
              </a:tr>
              <a:tr h="221984">
                <a:tc>
                  <a:txBody>
                    <a:bodyPr/>
                    <a:lstStyle/>
                    <a:p>
                      <a:pPr algn="ctr" fontAlgn="b"/>
                      <a:r>
                        <a:rPr lang="en-US" sz="1400" u="none" strike="noStrike" dirty="0">
                          <a:solidFill>
                            <a:schemeClr val="bg1"/>
                          </a:solidFill>
                          <a:effectLst/>
                        </a:rPr>
                        <a:t>104</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User Preferences</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642787730"/>
                  </a:ext>
                </a:extLst>
              </a:tr>
              <a:tr h="221984">
                <a:tc>
                  <a:txBody>
                    <a:bodyPr/>
                    <a:lstStyle/>
                    <a:p>
                      <a:pPr algn="ctr" fontAlgn="b"/>
                      <a:r>
                        <a:rPr lang="en-US" sz="1400" u="none" strike="noStrike" dirty="0">
                          <a:solidFill>
                            <a:schemeClr val="bg1"/>
                          </a:solidFill>
                          <a:effectLst/>
                        </a:rPr>
                        <a:t>105</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Video</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599771812"/>
                  </a:ext>
                </a:extLst>
              </a:tr>
              <a:tr h="221984">
                <a:tc>
                  <a:txBody>
                    <a:bodyPr/>
                    <a:lstStyle/>
                    <a:p>
                      <a:pPr algn="ctr" fontAlgn="b"/>
                      <a:r>
                        <a:rPr lang="en-US" sz="1400" u="none" strike="noStrike" dirty="0">
                          <a:solidFill>
                            <a:schemeClr val="bg1"/>
                          </a:solidFill>
                          <a:effectLst/>
                        </a:rPr>
                        <a:t>106</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Virtual Agent ChatBot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908144219"/>
                  </a:ext>
                </a:extLst>
              </a:tr>
              <a:tr h="221984">
                <a:tc>
                  <a:txBody>
                    <a:bodyPr/>
                    <a:lstStyle/>
                    <a:p>
                      <a:pPr algn="ctr" fontAlgn="b"/>
                      <a:r>
                        <a:rPr lang="en-US" sz="1400" u="none" strike="noStrike" dirty="0">
                          <a:solidFill>
                            <a:schemeClr val="bg1"/>
                          </a:solidFill>
                          <a:effectLst/>
                        </a:rPr>
                        <a:t>107</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Voting</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412822921"/>
                  </a:ext>
                </a:extLst>
              </a:tr>
              <a:tr h="221984">
                <a:tc>
                  <a:txBody>
                    <a:bodyPr/>
                    <a:lstStyle/>
                    <a:p>
                      <a:pPr algn="ctr" fontAlgn="b"/>
                      <a:r>
                        <a:rPr lang="en-US" sz="1400" u="none" strike="noStrike" dirty="0">
                          <a:solidFill>
                            <a:schemeClr val="bg1"/>
                          </a:solidFill>
                          <a:effectLst/>
                        </a:rPr>
                        <a:t>108</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Voucher</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88770728"/>
                  </a:ext>
                </a:extLst>
              </a:tr>
              <a:tr h="221984">
                <a:tc>
                  <a:txBody>
                    <a:bodyPr/>
                    <a:lstStyle/>
                    <a:p>
                      <a:pPr algn="ctr" fontAlgn="b"/>
                      <a:r>
                        <a:rPr lang="en-US" sz="1400" u="none" strike="noStrike" dirty="0">
                          <a:solidFill>
                            <a:schemeClr val="bg1"/>
                          </a:solidFill>
                          <a:effectLst/>
                        </a:rPr>
                        <a:t>109</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Welcome Kit</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3552467457"/>
                  </a:ext>
                </a:extLst>
              </a:tr>
              <a:tr h="221984">
                <a:tc>
                  <a:txBody>
                    <a:bodyPr/>
                    <a:lstStyle/>
                    <a:p>
                      <a:pPr algn="ctr" fontAlgn="b"/>
                      <a:r>
                        <a:rPr lang="en-US" sz="1400" u="none" strike="noStrike" dirty="0">
                          <a:solidFill>
                            <a:schemeClr val="bg1"/>
                          </a:solidFill>
                          <a:effectLst/>
                        </a:rPr>
                        <a:t>110</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tc>
                  <a:txBody>
                    <a:bodyPr/>
                    <a:lstStyle/>
                    <a:p>
                      <a:pPr algn="l" fontAlgn="b"/>
                      <a:r>
                        <a:rPr lang="en-US" sz="1400" u="none" strike="noStrike" dirty="0">
                          <a:solidFill>
                            <a:schemeClr val="bg1"/>
                          </a:solidFill>
                          <a:effectLst/>
                        </a:rPr>
                        <a:t>Wizard</a:t>
                      </a:r>
                      <a:endParaRPr lang="en-US" sz="1400" b="0" i="0" u="none" strike="noStrike" dirty="0">
                        <a:solidFill>
                          <a:schemeClr val="bg1"/>
                        </a:solidFill>
                        <a:effectLst/>
                        <a:latin typeface="Calibri" panose="020F0502020204030204" pitchFamily="34" charset="0"/>
                      </a:endParaRPr>
                    </a:p>
                  </a:txBody>
                  <a:tcPr marL="2057" marR="2057" marT="2057" marB="0" anchor="b">
                    <a:solidFill>
                      <a:schemeClr val="accent4">
                        <a:lumMod val="10000"/>
                      </a:schemeClr>
                    </a:solidFill>
                  </a:tcPr>
                </a:tc>
                <a:extLst>
                  <a:ext uri="{0D108BD9-81ED-4DB2-BD59-A6C34878D82A}">
                    <a16:rowId xmlns:a16="http://schemas.microsoft.com/office/drawing/2014/main" val="194370041"/>
                  </a:ext>
                </a:extLst>
              </a:tr>
            </a:tbl>
          </a:graphicData>
        </a:graphic>
      </p:graphicFrame>
    </p:spTree>
    <p:extLst>
      <p:ext uri="{BB962C8B-B14F-4D97-AF65-F5344CB8AC3E}">
        <p14:creationId xmlns:p14="http://schemas.microsoft.com/office/powerpoint/2010/main" val="1429004133"/>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648790"/>
            <a:ext cx="12192000" cy="1560427"/>
          </a:xfrm>
          <a:solidFill>
            <a:schemeClr val="accent6"/>
          </a:solidFill>
        </p:spPr>
        <p:txBody>
          <a:bodyPr/>
          <a:lstStyle/>
          <a:p>
            <a:r>
              <a:rPr lang="en-US" dirty="0"/>
              <a:t>Success story: </a:t>
            </a:r>
            <a:br>
              <a:rPr lang="en-US" dirty="0"/>
            </a:br>
            <a:r>
              <a:rPr lang="en-US" dirty="0"/>
              <a:t>Lloyds Bank</a:t>
            </a:r>
          </a:p>
        </p:txBody>
      </p:sp>
    </p:spTree>
    <p:extLst>
      <p:ext uri="{BB962C8B-B14F-4D97-AF65-F5344CB8AC3E}">
        <p14:creationId xmlns:p14="http://schemas.microsoft.com/office/powerpoint/2010/main" val="79122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7F14D-3E0C-4EBA-AB45-2B14D2115DD4}"/>
              </a:ext>
            </a:extLst>
          </p:cNvPr>
          <p:cNvSpPr>
            <a:spLocks noGrp="1"/>
          </p:cNvSpPr>
          <p:nvPr>
            <p:ph type="title"/>
          </p:nvPr>
        </p:nvSpPr>
        <p:spPr/>
        <p:txBody>
          <a:bodyPr/>
          <a:lstStyle/>
          <a:p>
            <a:r>
              <a:rPr lang="en-US" dirty="0"/>
              <a:t>Legato – Conceptual Architecture</a:t>
            </a:r>
          </a:p>
        </p:txBody>
      </p:sp>
      <p:sp>
        <p:nvSpPr>
          <p:cNvPr id="72" name="Text Placeholder 71">
            <a:extLst>
              <a:ext uri="{FF2B5EF4-FFF2-40B4-BE49-F238E27FC236}">
                <a16:creationId xmlns:a16="http://schemas.microsoft.com/office/drawing/2014/main" id="{E44F9DE0-AC85-4CE4-B9CA-DF1FF61E31C9}"/>
              </a:ext>
            </a:extLst>
          </p:cNvPr>
          <p:cNvSpPr>
            <a:spLocks noGrp="1"/>
          </p:cNvSpPr>
          <p:nvPr>
            <p:ph type="body" idx="15"/>
          </p:nvPr>
        </p:nvSpPr>
        <p:spPr/>
        <p:txBody>
          <a:bodyPr/>
          <a:lstStyle/>
          <a:p>
            <a:r>
              <a:rPr lang="en-US" dirty="0"/>
              <a:t>Lloyds Bank</a:t>
            </a:r>
          </a:p>
        </p:txBody>
      </p:sp>
      <p:sp>
        <p:nvSpPr>
          <p:cNvPr id="71" name="Content Placeholder 70">
            <a:extLst>
              <a:ext uri="{FF2B5EF4-FFF2-40B4-BE49-F238E27FC236}">
                <a16:creationId xmlns:a16="http://schemas.microsoft.com/office/drawing/2014/main" id="{36A09717-ACE1-4423-988E-CC9FA9C1201B}"/>
              </a:ext>
            </a:extLst>
          </p:cNvPr>
          <p:cNvSpPr>
            <a:spLocks noGrp="1"/>
          </p:cNvSpPr>
          <p:nvPr>
            <p:ph idx="1"/>
          </p:nvPr>
        </p:nvSpPr>
        <p:spPr>
          <a:xfrm>
            <a:off x="212680" y="1066800"/>
            <a:ext cx="4200706" cy="4637094"/>
          </a:xfrm>
        </p:spPr>
        <p:txBody>
          <a:bodyPr/>
          <a:lstStyle/>
          <a:p>
            <a:r>
              <a:rPr lang="en-US" dirty="0">
                <a:solidFill>
                  <a:schemeClr val="tx1"/>
                </a:solidFill>
              </a:rPr>
              <a:t>Who</a:t>
            </a:r>
          </a:p>
          <a:p>
            <a:r>
              <a:rPr lang="en-US" b="0" dirty="0">
                <a:solidFill>
                  <a:schemeClr val="tx1"/>
                </a:solidFill>
              </a:rPr>
              <a:t>Markets Sales team members are the end users. </a:t>
            </a:r>
          </a:p>
          <a:p>
            <a:endParaRPr lang="en-US" dirty="0">
              <a:solidFill>
                <a:schemeClr val="tx1"/>
              </a:solidFill>
            </a:endParaRPr>
          </a:p>
          <a:p>
            <a:r>
              <a:rPr lang="en-US" dirty="0">
                <a:solidFill>
                  <a:schemeClr val="tx1"/>
                </a:solidFill>
              </a:rPr>
              <a:t>What</a:t>
            </a:r>
          </a:p>
          <a:p>
            <a:r>
              <a:rPr lang="en-US" b="0" dirty="0">
                <a:solidFill>
                  <a:schemeClr val="tx1"/>
                </a:solidFill>
              </a:rPr>
              <a:t>Blotter and Data Console are the major parts.</a:t>
            </a:r>
          </a:p>
          <a:p>
            <a:pPr marL="285750" indent="-285750">
              <a:buFont typeface="Arial" panose="020B0604020202020204" pitchFamily="34" charset="0"/>
              <a:buChar char="•"/>
            </a:pPr>
            <a:r>
              <a:rPr lang="en-US" b="0" dirty="0">
                <a:solidFill>
                  <a:schemeClr val="tx1"/>
                </a:solidFill>
              </a:rPr>
              <a:t>Blotter operates on streaming data</a:t>
            </a:r>
          </a:p>
          <a:p>
            <a:pPr marL="285750" indent="-285750">
              <a:buFont typeface="Arial" panose="020B0604020202020204" pitchFamily="34" charset="0"/>
              <a:buChar char="•"/>
            </a:pPr>
            <a:r>
              <a:rPr lang="en-US" b="0" dirty="0">
                <a:solidFill>
                  <a:schemeClr val="tx1"/>
                </a:solidFill>
              </a:rPr>
              <a:t>Data Console operates on stored data</a:t>
            </a:r>
          </a:p>
          <a:p>
            <a:endParaRPr lang="en-US" dirty="0">
              <a:solidFill>
                <a:schemeClr val="tx1"/>
              </a:solidFill>
            </a:endParaRPr>
          </a:p>
          <a:p>
            <a:r>
              <a:rPr lang="en-US" dirty="0">
                <a:solidFill>
                  <a:schemeClr val="tx1"/>
                </a:solidFill>
              </a:rPr>
              <a:t>Why</a:t>
            </a:r>
          </a:p>
          <a:p>
            <a:r>
              <a:rPr lang="en-US" b="0" dirty="0">
                <a:solidFill>
                  <a:schemeClr val="tx1"/>
                </a:solidFill>
              </a:rPr>
              <a:t>Goal is to equip Sales people with tools for:</a:t>
            </a:r>
          </a:p>
          <a:p>
            <a:pPr marL="342900" lvl="2" indent="-342900">
              <a:buFont typeface="+mj-lt"/>
              <a:buAutoNum type="arabicPeriod"/>
            </a:pPr>
            <a:r>
              <a:rPr lang="en-US" sz="1400" b="0" dirty="0">
                <a:solidFill>
                  <a:schemeClr val="tx1"/>
                </a:solidFill>
              </a:rPr>
              <a:t>Maximizing the profitability of trading transactions for the customers	</a:t>
            </a:r>
          </a:p>
          <a:p>
            <a:pPr marL="342900" lvl="2" indent="-342900">
              <a:buFont typeface="+mj-lt"/>
              <a:buAutoNum type="arabicPeriod"/>
            </a:pPr>
            <a:r>
              <a:rPr lang="en-US" sz="1400" b="0" dirty="0">
                <a:solidFill>
                  <a:schemeClr val="tx1"/>
                </a:solidFill>
              </a:rPr>
              <a:t>Protecting the customer investments from domino effects of trading markets</a:t>
            </a:r>
          </a:p>
          <a:p>
            <a:pPr marL="342900" lvl="2" indent="-342900">
              <a:buFont typeface="+mj-lt"/>
              <a:buAutoNum type="arabicPeriod"/>
            </a:pPr>
            <a:r>
              <a:rPr lang="en-US" sz="1400" b="0" dirty="0">
                <a:solidFill>
                  <a:schemeClr val="tx1"/>
                </a:solidFill>
              </a:rPr>
              <a:t>MIFID-II regulatory compliance</a:t>
            </a:r>
          </a:p>
        </p:txBody>
      </p:sp>
      <p:sp>
        <p:nvSpPr>
          <p:cNvPr id="7" name="Rectangle 1">
            <a:extLst>
              <a:ext uri="{FF2B5EF4-FFF2-40B4-BE49-F238E27FC236}">
                <a16:creationId xmlns:a16="http://schemas.microsoft.com/office/drawing/2014/main" id="{3BAC55B5-1C25-4B1A-BFEA-842A6BDB0C8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9" name="Rectangle 2">
            <a:extLst>
              <a:ext uri="{FF2B5EF4-FFF2-40B4-BE49-F238E27FC236}">
                <a16:creationId xmlns:a16="http://schemas.microsoft.com/office/drawing/2014/main" id="{6F332173-CEB0-402A-B1A5-67BBEB07B5F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0" name="Rectangle 3">
            <a:extLst>
              <a:ext uri="{FF2B5EF4-FFF2-40B4-BE49-F238E27FC236}">
                <a16:creationId xmlns:a16="http://schemas.microsoft.com/office/drawing/2014/main" id="{9DCAECA8-2B1C-46AB-8CAD-00BBA1CE3029}"/>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1" name="Rectangle 4">
            <a:extLst>
              <a:ext uri="{FF2B5EF4-FFF2-40B4-BE49-F238E27FC236}">
                <a16:creationId xmlns:a16="http://schemas.microsoft.com/office/drawing/2014/main" id="{8AD848E3-F321-4C4F-9789-5B8A55B3AE83}"/>
              </a:ext>
            </a:extLst>
          </p:cNvPr>
          <p:cNvSpPr>
            <a:spLocks noChangeArrowheads="1"/>
          </p:cNvSpPr>
          <p:nvPr/>
        </p:nvSpPr>
        <p:spPr bwMode="auto">
          <a:xfrm>
            <a:off x="4572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pSp>
        <p:nvGrpSpPr>
          <p:cNvPr id="70" name="Group 69">
            <a:extLst>
              <a:ext uri="{FF2B5EF4-FFF2-40B4-BE49-F238E27FC236}">
                <a16:creationId xmlns:a16="http://schemas.microsoft.com/office/drawing/2014/main" id="{B13CB732-31F7-47BE-8D6B-5C2962F1DEDB}"/>
              </a:ext>
            </a:extLst>
          </p:cNvPr>
          <p:cNvGrpSpPr/>
          <p:nvPr/>
        </p:nvGrpSpPr>
        <p:grpSpPr>
          <a:xfrm>
            <a:off x="4510955" y="1295400"/>
            <a:ext cx="7520685" cy="4909090"/>
            <a:chOff x="2385315" y="1401430"/>
            <a:chExt cx="7520685" cy="4909090"/>
          </a:xfrm>
        </p:grpSpPr>
        <p:pic>
          <p:nvPicPr>
            <p:cNvPr id="59" name="Picture 58">
              <a:extLst>
                <a:ext uri="{FF2B5EF4-FFF2-40B4-BE49-F238E27FC236}">
                  <a16:creationId xmlns:a16="http://schemas.microsoft.com/office/drawing/2014/main" id="{E2CD71C5-FEC6-4B4E-99C9-AC22F4240D6D}"/>
                </a:ext>
              </a:extLst>
            </p:cNvPr>
            <p:cNvPicPr>
              <a:picLocks noChangeAspect="1"/>
            </p:cNvPicPr>
            <p:nvPr/>
          </p:nvPicPr>
          <p:blipFill>
            <a:blip r:embed="rId2"/>
            <a:stretch>
              <a:fillRect/>
            </a:stretch>
          </p:blipFill>
          <p:spPr>
            <a:xfrm flipH="1">
              <a:off x="5934681" y="3939692"/>
              <a:ext cx="3971319" cy="2370828"/>
            </a:xfrm>
            <a:prstGeom prst="rect">
              <a:avLst/>
            </a:prstGeom>
          </p:spPr>
        </p:pic>
        <p:pic>
          <p:nvPicPr>
            <p:cNvPr id="13" name="Picture 6" descr="C:\Users\ecoffey\AppData\Local\Temp\Rar$DRa0.449\Cisco Icons November\30088_Device_terminal_3046\Png_256\30088_Device_terminal_3046_unknown_256.png">
              <a:extLst>
                <a:ext uri="{FF2B5EF4-FFF2-40B4-BE49-F238E27FC236}">
                  <a16:creationId xmlns:a16="http://schemas.microsoft.com/office/drawing/2014/main" id="{A908F3BF-3102-4D07-83B8-0B67AAD7C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170" y="2378541"/>
              <a:ext cx="1010860" cy="8568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C:\Users\ecoffey\AppData\Local\Temp\Rar$DRa0.449\Cisco Icons November\30088_Device_terminal_3046\Png_256\30088_Device_terminal_3046_warning_256.png">
              <a:extLst>
                <a:ext uri="{FF2B5EF4-FFF2-40B4-BE49-F238E27FC236}">
                  <a16:creationId xmlns:a16="http://schemas.microsoft.com/office/drawing/2014/main" id="{A96BC38A-D781-4E3A-94BC-590A956A2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5436" y="2380525"/>
              <a:ext cx="1006179" cy="852894"/>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EBB2238B-287A-467D-9A39-4534A505485C}"/>
                </a:ext>
              </a:extLst>
            </p:cNvPr>
            <p:cNvGrpSpPr/>
            <p:nvPr/>
          </p:nvGrpSpPr>
          <p:grpSpPr>
            <a:xfrm>
              <a:off x="2385315" y="2304662"/>
              <a:ext cx="5020699" cy="2480843"/>
              <a:chOff x="156036" y="1176757"/>
              <a:chExt cx="7055668" cy="3574939"/>
            </a:xfrm>
          </p:grpSpPr>
          <p:sp>
            <p:nvSpPr>
              <p:cNvPr id="34" name="Flowchart: Magnetic Disk 33">
                <a:extLst>
                  <a:ext uri="{FF2B5EF4-FFF2-40B4-BE49-F238E27FC236}">
                    <a16:creationId xmlns:a16="http://schemas.microsoft.com/office/drawing/2014/main" id="{27836DB1-AB30-4F01-BCF2-BEB18037DBC2}"/>
                  </a:ext>
                </a:extLst>
              </p:cNvPr>
              <p:cNvSpPr/>
              <p:nvPr/>
            </p:nvSpPr>
            <p:spPr>
              <a:xfrm>
                <a:off x="1371600" y="1941965"/>
                <a:ext cx="1048099" cy="1203843"/>
              </a:xfrm>
              <a:prstGeom prst="flowChartMagneticDisk">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nvGrpSpPr>
              <p:cNvPr id="29" name="Group 28">
                <a:extLst>
                  <a:ext uri="{FF2B5EF4-FFF2-40B4-BE49-F238E27FC236}">
                    <a16:creationId xmlns:a16="http://schemas.microsoft.com/office/drawing/2014/main" id="{CC06F00E-6A3B-469C-BF98-73F445D9FC99}"/>
                  </a:ext>
                </a:extLst>
              </p:cNvPr>
              <p:cNvGrpSpPr/>
              <p:nvPr/>
            </p:nvGrpSpPr>
            <p:grpSpPr>
              <a:xfrm>
                <a:off x="1716712" y="2529710"/>
                <a:ext cx="5494992" cy="2221986"/>
                <a:chOff x="720464" y="1495412"/>
                <a:chExt cx="5494992" cy="2221986"/>
              </a:xfrm>
            </p:grpSpPr>
            <p:sp>
              <p:nvSpPr>
                <p:cNvPr id="23" name="Flowchart: Direct Access Storage 22">
                  <a:extLst>
                    <a:ext uri="{FF2B5EF4-FFF2-40B4-BE49-F238E27FC236}">
                      <a16:creationId xmlns:a16="http://schemas.microsoft.com/office/drawing/2014/main" id="{2D4470DA-533D-481B-916A-6583D134EEB9}"/>
                    </a:ext>
                  </a:extLst>
                </p:cNvPr>
                <p:cNvSpPr/>
                <p:nvPr/>
              </p:nvSpPr>
              <p:spPr>
                <a:xfrm rot="1250899">
                  <a:off x="720464" y="1495412"/>
                  <a:ext cx="1254258" cy="618274"/>
                </a:xfrm>
                <a:prstGeom prst="flowChartMagneticDrum">
                  <a:avLst/>
                </a:prstGeom>
                <a:solidFill>
                  <a:schemeClr val="accent4"/>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Flowchart: Direct Access Storage 23">
                  <a:extLst>
                    <a:ext uri="{FF2B5EF4-FFF2-40B4-BE49-F238E27FC236}">
                      <a16:creationId xmlns:a16="http://schemas.microsoft.com/office/drawing/2014/main" id="{AF18EBA9-F597-4579-BC1E-E1A4060C9049}"/>
                    </a:ext>
                  </a:extLst>
                </p:cNvPr>
                <p:cNvSpPr/>
                <p:nvPr/>
              </p:nvSpPr>
              <p:spPr>
                <a:xfrm rot="1250899">
                  <a:off x="1568611" y="1816154"/>
                  <a:ext cx="1254258" cy="618274"/>
                </a:xfrm>
                <a:prstGeom prst="flowChartMagneticDrum">
                  <a:avLst/>
                </a:prstGeom>
                <a:solidFill>
                  <a:schemeClr val="accent4"/>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5" name="Flowchart: Direct Access Storage 24">
                  <a:extLst>
                    <a:ext uri="{FF2B5EF4-FFF2-40B4-BE49-F238E27FC236}">
                      <a16:creationId xmlns:a16="http://schemas.microsoft.com/office/drawing/2014/main" id="{1DD87E35-30A9-48C1-8567-EA896D9C88AC}"/>
                    </a:ext>
                  </a:extLst>
                </p:cNvPr>
                <p:cNvSpPr/>
                <p:nvPr/>
              </p:nvSpPr>
              <p:spPr>
                <a:xfrm rot="1250899">
                  <a:off x="2416758" y="2136896"/>
                  <a:ext cx="1254258" cy="618274"/>
                </a:xfrm>
                <a:prstGeom prst="flowChartMagneticDrum">
                  <a:avLst/>
                </a:prstGeom>
                <a:solidFill>
                  <a:schemeClr val="accent4"/>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Flowchart: Direct Access Storage 25">
                  <a:extLst>
                    <a:ext uri="{FF2B5EF4-FFF2-40B4-BE49-F238E27FC236}">
                      <a16:creationId xmlns:a16="http://schemas.microsoft.com/office/drawing/2014/main" id="{29FB9985-BF9A-481A-A211-6E6CD7F3A887}"/>
                    </a:ext>
                  </a:extLst>
                </p:cNvPr>
                <p:cNvSpPr/>
                <p:nvPr/>
              </p:nvSpPr>
              <p:spPr>
                <a:xfrm rot="1250899">
                  <a:off x="3264904" y="2457640"/>
                  <a:ext cx="1254258" cy="618274"/>
                </a:xfrm>
                <a:prstGeom prst="flowChartMagneticDrum">
                  <a:avLst/>
                </a:prstGeom>
                <a:solidFill>
                  <a:schemeClr val="accent4"/>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7" name="Flowchart: Direct Access Storage 26">
                  <a:extLst>
                    <a:ext uri="{FF2B5EF4-FFF2-40B4-BE49-F238E27FC236}">
                      <a16:creationId xmlns:a16="http://schemas.microsoft.com/office/drawing/2014/main" id="{91F4E7E8-B815-47D3-B421-7D944BFFBBA4}"/>
                    </a:ext>
                  </a:extLst>
                </p:cNvPr>
                <p:cNvSpPr/>
                <p:nvPr/>
              </p:nvSpPr>
              <p:spPr>
                <a:xfrm rot="1250899">
                  <a:off x="4113051" y="2778382"/>
                  <a:ext cx="1254258" cy="618274"/>
                </a:xfrm>
                <a:prstGeom prst="flowChartMagneticDrum">
                  <a:avLst/>
                </a:prstGeom>
                <a:solidFill>
                  <a:schemeClr val="accent4"/>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Flowchart: Direct Access Storage 27">
                  <a:extLst>
                    <a:ext uri="{FF2B5EF4-FFF2-40B4-BE49-F238E27FC236}">
                      <a16:creationId xmlns:a16="http://schemas.microsoft.com/office/drawing/2014/main" id="{64678766-58FC-4653-8913-565605D3F18C}"/>
                    </a:ext>
                  </a:extLst>
                </p:cNvPr>
                <p:cNvSpPr/>
                <p:nvPr/>
              </p:nvSpPr>
              <p:spPr>
                <a:xfrm rot="1250899">
                  <a:off x="4961198" y="3099124"/>
                  <a:ext cx="1254258" cy="618274"/>
                </a:xfrm>
                <a:prstGeom prst="flowChartMagneticDrum">
                  <a:avLst/>
                </a:prstGeom>
                <a:solidFill>
                  <a:schemeClr val="accent4"/>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42" name="Shape 41">
                <a:extLst>
                  <a:ext uri="{FF2B5EF4-FFF2-40B4-BE49-F238E27FC236}">
                    <a16:creationId xmlns:a16="http://schemas.microsoft.com/office/drawing/2014/main" id="{96BEEC3E-90DA-461E-B62C-E6E15DD88AA8}"/>
                  </a:ext>
                </a:extLst>
              </p:cNvPr>
              <p:cNvSpPr/>
              <p:nvPr/>
            </p:nvSpPr>
            <p:spPr>
              <a:xfrm>
                <a:off x="156036" y="1176757"/>
                <a:ext cx="3422980" cy="1149999"/>
              </a:xfrm>
              <a:prstGeom prst="funnel">
                <a:avLst/>
              </a:prstGeom>
              <a:gradFill flip="none" rotWithShape="1">
                <a:gsLst>
                  <a:gs pos="0">
                    <a:srgbClr val="5DA8DC">
                      <a:tint val="66000"/>
                      <a:satMod val="160000"/>
                    </a:srgbClr>
                  </a:gs>
                  <a:gs pos="50000">
                    <a:srgbClr val="5DA8DC">
                      <a:tint val="44500"/>
                      <a:satMod val="160000"/>
                    </a:srgbClr>
                  </a:gs>
                  <a:gs pos="100000">
                    <a:srgbClr val="5DA8DC">
                      <a:tint val="23500"/>
                      <a:satMod val="160000"/>
                    </a:srgbClr>
                  </a:gs>
                </a:gsLst>
                <a:lin ang="5400000" scaled="1"/>
                <a:tileRect/>
              </a:gradFill>
              <a:ln w="12700">
                <a:solidFill>
                  <a:schemeClr val="tx1"/>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grpSp>
        <p:cxnSp>
          <p:nvCxnSpPr>
            <p:cNvPr id="46" name="Straight Arrow Connector 45">
              <a:extLst>
                <a:ext uri="{FF2B5EF4-FFF2-40B4-BE49-F238E27FC236}">
                  <a16:creationId xmlns:a16="http://schemas.microsoft.com/office/drawing/2014/main" id="{FB9C6AE2-EB09-44F5-8D3D-327EDAA093F1}"/>
                </a:ext>
              </a:extLst>
            </p:cNvPr>
            <p:cNvCxnSpPr>
              <a:cxnSpLocks/>
            </p:cNvCxnSpPr>
            <p:nvPr/>
          </p:nvCxnSpPr>
          <p:spPr>
            <a:xfrm flipV="1">
              <a:off x="5720824" y="3223079"/>
              <a:ext cx="0" cy="766017"/>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35D2C0-BF9F-40AB-BA69-F2BC45164B5C}"/>
                </a:ext>
              </a:extLst>
            </p:cNvPr>
            <p:cNvCxnSpPr>
              <a:cxnSpLocks/>
            </p:cNvCxnSpPr>
            <p:nvPr/>
          </p:nvCxnSpPr>
          <p:spPr>
            <a:xfrm flipV="1">
              <a:off x="8229600" y="3207688"/>
              <a:ext cx="0" cy="156893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Arrow: Down 48">
              <a:extLst>
                <a:ext uri="{FF2B5EF4-FFF2-40B4-BE49-F238E27FC236}">
                  <a16:creationId xmlns:a16="http://schemas.microsoft.com/office/drawing/2014/main" id="{D194E29D-D57B-4DBD-863A-467900EC8145}"/>
                </a:ext>
              </a:extLst>
            </p:cNvPr>
            <p:cNvSpPr/>
            <p:nvPr/>
          </p:nvSpPr>
          <p:spPr>
            <a:xfrm>
              <a:off x="2811313" y="2213062"/>
              <a:ext cx="228600" cy="3048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0" name="Arrow: Down 49">
              <a:extLst>
                <a:ext uri="{FF2B5EF4-FFF2-40B4-BE49-F238E27FC236}">
                  <a16:creationId xmlns:a16="http://schemas.microsoft.com/office/drawing/2014/main" id="{B2E809AF-6A80-4206-8696-08B94C526C03}"/>
                </a:ext>
              </a:extLst>
            </p:cNvPr>
            <p:cNvSpPr/>
            <p:nvPr/>
          </p:nvSpPr>
          <p:spPr>
            <a:xfrm>
              <a:off x="3237069" y="2213062"/>
              <a:ext cx="228600" cy="3048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1" name="Arrow: Down 50">
              <a:extLst>
                <a:ext uri="{FF2B5EF4-FFF2-40B4-BE49-F238E27FC236}">
                  <a16:creationId xmlns:a16="http://schemas.microsoft.com/office/drawing/2014/main" id="{F98CC0B5-78BF-47E4-855C-49B485327C19}"/>
                </a:ext>
              </a:extLst>
            </p:cNvPr>
            <p:cNvSpPr/>
            <p:nvPr/>
          </p:nvSpPr>
          <p:spPr>
            <a:xfrm>
              <a:off x="3662825" y="2214814"/>
              <a:ext cx="228600" cy="3048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2" name="Arrow: Down 51">
              <a:extLst>
                <a:ext uri="{FF2B5EF4-FFF2-40B4-BE49-F238E27FC236}">
                  <a16:creationId xmlns:a16="http://schemas.microsoft.com/office/drawing/2014/main" id="{8382D251-CFB8-4D89-BF7B-C89DE92EFEDB}"/>
                </a:ext>
              </a:extLst>
            </p:cNvPr>
            <p:cNvSpPr/>
            <p:nvPr/>
          </p:nvSpPr>
          <p:spPr>
            <a:xfrm>
              <a:off x="4113959" y="2214814"/>
              <a:ext cx="228600" cy="3048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3" name="Rectangle 52">
              <a:extLst>
                <a:ext uri="{FF2B5EF4-FFF2-40B4-BE49-F238E27FC236}">
                  <a16:creationId xmlns:a16="http://schemas.microsoft.com/office/drawing/2014/main" id="{5C1DB7B0-71A5-4BCE-89C6-7D61496D0ED7}"/>
                </a:ext>
              </a:extLst>
            </p:cNvPr>
            <p:cNvSpPr/>
            <p:nvPr/>
          </p:nvSpPr>
          <p:spPr>
            <a:xfrm>
              <a:off x="2385315" y="1646158"/>
              <a:ext cx="2435737" cy="729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RFQ, Trading Activities,</a:t>
              </a:r>
            </a:p>
            <a:p>
              <a:pPr algn="ctr"/>
              <a:r>
                <a:rPr lang="en-US" sz="1400" b="1" dirty="0">
                  <a:solidFill>
                    <a:schemeClr val="tx1"/>
                  </a:solidFill>
                  <a:latin typeface="+mj-lt"/>
                </a:rPr>
                <a:t>Ref-Data, Credit Ratings, etc.</a:t>
              </a:r>
            </a:p>
            <a:p>
              <a:pPr algn="ctr"/>
              <a:endParaRPr lang="en-US" sz="1400" b="1" dirty="0">
                <a:solidFill>
                  <a:schemeClr val="tx1"/>
                </a:solidFill>
                <a:latin typeface="+mj-lt"/>
              </a:endParaRPr>
            </a:p>
          </p:txBody>
        </p:sp>
        <p:sp>
          <p:nvSpPr>
            <p:cNvPr id="54" name="Rectangle 53">
              <a:extLst>
                <a:ext uri="{FF2B5EF4-FFF2-40B4-BE49-F238E27FC236}">
                  <a16:creationId xmlns:a16="http://schemas.microsoft.com/office/drawing/2014/main" id="{3023D6CB-7E03-42E1-80D7-33E999D7AF94}"/>
                </a:ext>
              </a:extLst>
            </p:cNvPr>
            <p:cNvSpPr/>
            <p:nvPr/>
          </p:nvSpPr>
          <p:spPr>
            <a:xfrm rot="1178586">
              <a:off x="3739705" y="4080472"/>
              <a:ext cx="2023686" cy="53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Streaming Data</a:t>
              </a:r>
            </a:p>
          </p:txBody>
        </p:sp>
        <p:sp>
          <p:nvSpPr>
            <p:cNvPr id="55" name="Rectangle 54">
              <a:extLst>
                <a:ext uri="{FF2B5EF4-FFF2-40B4-BE49-F238E27FC236}">
                  <a16:creationId xmlns:a16="http://schemas.microsoft.com/office/drawing/2014/main" id="{1589A5F1-B666-4135-8B0D-54BD7957C8F5}"/>
                </a:ext>
              </a:extLst>
            </p:cNvPr>
            <p:cNvSpPr/>
            <p:nvPr/>
          </p:nvSpPr>
          <p:spPr>
            <a:xfrm>
              <a:off x="8307945" y="5809923"/>
              <a:ext cx="1572620" cy="38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Data Lake</a:t>
              </a:r>
            </a:p>
          </p:txBody>
        </p:sp>
        <p:sp>
          <p:nvSpPr>
            <p:cNvPr id="56" name="Rectangle 55">
              <a:extLst>
                <a:ext uri="{FF2B5EF4-FFF2-40B4-BE49-F238E27FC236}">
                  <a16:creationId xmlns:a16="http://schemas.microsoft.com/office/drawing/2014/main" id="{1254940E-9D35-47E0-B594-ADF3FC0E689C}"/>
                </a:ext>
              </a:extLst>
            </p:cNvPr>
            <p:cNvSpPr/>
            <p:nvPr/>
          </p:nvSpPr>
          <p:spPr>
            <a:xfrm>
              <a:off x="5720824" y="3134865"/>
              <a:ext cx="1011843" cy="53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Blotter</a:t>
              </a:r>
            </a:p>
          </p:txBody>
        </p:sp>
        <p:sp>
          <p:nvSpPr>
            <p:cNvPr id="57" name="Rectangle 56">
              <a:extLst>
                <a:ext uri="{FF2B5EF4-FFF2-40B4-BE49-F238E27FC236}">
                  <a16:creationId xmlns:a16="http://schemas.microsoft.com/office/drawing/2014/main" id="{BF34F1D4-92E7-46E4-972B-CA103302D125}"/>
                </a:ext>
              </a:extLst>
            </p:cNvPr>
            <p:cNvSpPr/>
            <p:nvPr/>
          </p:nvSpPr>
          <p:spPr>
            <a:xfrm>
              <a:off x="8209390" y="3134865"/>
              <a:ext cx="1519613" cy="53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Data Console</a:t>
              </a:r>
            </a:p>
          </p:txBody>
        </p:sp>
        <p:pic>
          <p:nvPicPr>
            <p:cNvPr id="62" name="Picture 61">
              <a:extLst>
                <a:ext uri="{FF2B5EF4-FFF2-40B4-BE49-F238E27FC236}">
                  <a16:creationId xmlns:a16="http://schemas.microsoft.com/office/drawing/2014/main" id="{7C43B5B5-563E-433D-ABB6-C6CB1B2F3FF8}"/>
                </a:ext>
              </a:extLst>
            </p:cNvPr>
            <p:cNvPicPr>
              <a:picLocks noChangeAspect="1"/>
            </p:cNvPicPr>
            <p:nvPr/>
          </p:nvPicPr>
          <p:blipFill>
            <a:blip r:embed="rId5"/>
            <a:stretch>
              <a:fillRect/>
            </a:stretch>
          </p:blipFill>
          <p:spPr>
            <a:xfrm>
              <a:off x="6580496" y="1401430"/>
              <a:ext cx="819036" cy="819036"/>
            </a:xfrm>
            <a:prstGeom prst="rect">
              <a:avLst/>
            </a:prstGeom>
          </p:spPr>
        </p:pic>
        <p:sp>
          <p:nvSpPr>
            <p:cNvPr id="66" name="Rectangle 65">
              <a:extLst>
                <a:ext uri="{FF2B5EF4-FFF2-40B4-BE49-F238E27FC236}">
                  <a16:creationId xmlns:a16="http://schemas.microsoft.com/office/drawing/2014/main" id="{ABFFA38F-0833-4EC8-BE67-928CB2F54B44}"/>
                </a:ext>
              </a:extLst>
            </p:cNvPr>
            <p:cNvSpPr/>
            <p:nvPr/>
          </p:nvSpPr>
          <p:spPr>
            <a:xfrm>
              <a:off x="7289470" y="1514184"/>
              <a:ext cx="1962148" cy="53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mj-lt"/>
                </a:rPr>
                <a:t>Markets Sales Team</a:t>
              </a:r>
            </a:p>
          </p:txBody>
        </p:sp>
        <p:cxnSp>
          <p:nvCxnSpPr>
            <p:cNvPr id="68" name="Straight Arrow Connector 67">
              <a:extLst>
                <a:ext uri="{FF2B5EF4-FFF2-40B4-BE49-F238E27FC236}">
                  <a16:creationId xmlns:a16="http://schemas.microsoft.com/office/drawing/2014/main" id="{8B04AFEA-57BF-48FD-A8DB-EFD092595348}"/>
                </a:ext>
              </a:extLst>
            </p:cNvPr>
            <p:cNvCxnSpPr/>
            <p:nvPr/>
          </p:nvCxnSpPr>
          <p:spPr>
            <a:xfrm flipV="1">
              <a:off x="6094417" y="2022738"/>
              <a:ext cx="458783" cy="353388"/>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8F7521B-576F-40BD-A4C1-55B85493CA96}"/>
                </a:ext>
              </a:extLst>
            </p:cNvPr>
            <p:cNvCxnSpPr>
              <a:cxnSpLocks/>
            </p:cNvCxnSpPr>
            <p:nvPr/>
          </p:nvCxnSpPr>
          <p:spPr>
            <a:xfrm flipH="1" flipV="1">
              <a:off x="7367782" y="2036368"/>
              <a:ext cx="458783" cy="353388"/>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1627990"/>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FDED-45D0-417B-89FA-B906357F09AF}"/>
              </a:ext>
            </a:extLst>
          </p:cNvPr>
          <p:cNvSpPr>
            <a:spLocks noGrp="1"/>
          </p:cNvSpPr>
          <p:nvPr>
            <p:ph type="title"/>
          </p:nvPr>
        </p:nvSpPr>
        <p:spPr/>
        <p:txBody>
          <a:bodyPr/>
          <a:lstStyle/>
          <a:p>
            <a:r>
              <a:rPr lang="en-US" dirty="0"/>
              <a:t>Legato – Logical Architecture</a:t>
            </a:r>
          </a:p>
        </p:txBody>
      </p:sp>
      <p:sp>
        <p:nvSpPr>
          <p:cNvPr id="4" name="Text Placeholder 3">
            <a:extLst>
              <a:ext uri="{FF2B5EF4-FFF2-40B4-BE49-F238E27FC236}">
                <a16:creationId xmlns:a16="http://schemas.microsoft.com/office/drawing/2014/main" id="{9D0B2153-2FAF-4BD3-A588-C9EC281D30CB}"/>
              </a:ext>
            </a:extLst>
          </p:cNvPr>
          <p:cNvSpPr>
            <a:spLocks noGrp="1"/>
          </p:cNvSpPr>
          <p:nvPr>
            <p:ph type="body" idx="15"/>
          </p:nvPr>
        </p:nvSpPr>
        <p:spPr/>
        <p:txBody>
          <a:bodyPr/>
          <a:lstStyle/>
          <a:p>
            <a:r>
              <a:rPr lang="en-US" dirty="0"/>
              <a:t>Lloyds Bank</a:t>
            </a:r>
          </a:p>
        </p:txBody>
      </p:sp>
      <p:pic>
        <p:nvPicPr>
          <p:cNvPr id="21" name="Picture 20">
            <a:extLst>
              <a:ext uri="{FF2B5EF4-FFF2-40B4-BE49-F238E27FC236}">
                <a16:creationId xmlns:a16="http://schemas.microsoft.com/office/drawing/2014/main" id="{3419F373-061B-460C-98A7-EFB217B49C64}"/>
              </a:ext>
            </a:extLst>
          </p:cNvPr>
          <p:cNvPicPr>
            <a:picLocks noChangeAspect="1"/>
          </p:cNvPicPr>
          <p:nvPr/>
        </p:nvPicPr>
        <p:blipFill>
          <a:blip r:embed="rId2"/>
          <a:stretch>
            <a:fillRect/>
          </a:stretch>
        </p:blipFill>
        <p:spPr>
          <a:xfrm>
            <a:off x="5677218" y="1066800"/>
            <a:ext cx="502339" cy="502339"/>
          </a:xfrm>
          <a:prstGeom prst="rect">
            <a:avLst/>
          </a:prstGeom>
        </p:spPr>
      </p:pic>
      <p:pic>
        <p:nvPicPr>
          <p:cNvPr id="23" name="Content Placeholder 22">
            <a:extLst>
              <a:ext uri="{FF2B5EF4-FFF2-40B4-BE49-F238E27FC236}">
                <a16:creationId xmlns:a16="http://schemas.microsoft.com/office/drawing/2014/main" id="{F168CD49-417F-4362-98D0-A15328E1E5B2}"/>
              </a:ext>
            </a:extLst>
          </p:cNvPr>
          <p:cNvPicPr>
            <a:picLocks noGrp="1" noChangeAspect="1"/>
          </p:cNvPicPr>
          <p:nvPr>
            <p:ph idx="1"/>
          </p:nvPr>
        </p:nvPicPr>
        <p:blipFill>
          <a:blip r:embed="rId3"/>
          <a:stretch>
            <a:fillRect/>
          </a:stretch>
        </p:blipFill>
        <p:spPr>
          <a:xfrm>
            <a:off x="3844014" y="2175802"/>
            <a:ext cx="540384" cy="505520"/>
          </a:xfrm>
        </p:spPr>
      </p:pic>
      <p:cxnSp>
        <p:nvCxnSpPr>
          <p:cNvPr id="29" name="Straight Arrow Connector 28">
            <a:extLst>
              <a:ext uri="{FF2B5EF4-FFF2-40B4-BE49-F238E27FC236}">
                <a16:creationId xmlns:a16="http://schemas.microsoft.com/office/drawing/2014/main" id="{BF0097D6-2A95-4D1D-BC59-DE87C6BBF0B7}"/>
              </a:ext>
            </a:extLst>
          </p:cNvPr>
          <p:cNvCxnSpPr>
            <a:cxnSpLocks/>
          </p:cNvCxnSpPr>
          <p:nvPr/>
        </p:nvCxnSpPr>
        <p:spPr>
          <a:xfrm flipH="1">
            <a:off x="5928387" y="1569139"/>
            <a:ext cx="1" cy="2535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F6536CD8-B063-479F-A209-E0F08E92CA0F}"/>
              </a:ext>
            </a:extLst>
          </p:cNvPr>
          <p:cNvPicPr>
            <a:picLocks noChangeAspect="1"/>
          </p:cNvPicPr>
          <p:nvPr/>
        </p:nvPicPr>
        <p:blipFill>
          <a:blip r:embed="rId4"/>
          <a:stretch>
            <a:fillRect/>
          </a:stretch>
        </p:blipFill>
        <p:spPr>
          <a:xfrm rot="5400000">
            <a:off x="5699324" y="1766248"/>
            <a:ext cx="458126" cy="458126"/>
          </a:xfrm>
          <a:prstGeom prst="rect">
            <a:avLst/>
          </a:prstGeom>
        </p:spPr>
      </p:pic>
      <p:pic>
        <p:nvPicPr>
          <p:cNvPr id="36" name="Picture 35">
            <a:extLst>
              <a:ext uri="{FF2B5EF4-FFF2-40B4-BE49-F238E27FC236}">
                <a16:creationId xmlns:a16="http://schemas.microsoft.com/office/drawing/2014/main" id="{8C083AA0-5854-46BE-9FFE-849874BAC80E}"/>
              </a:ext>
            </a:extLst>
          </p:cNvPr>
          <p:cNvPicPr>
            <a:picLocks noChangeAspect="1"/>
          </p:cNvPicPr>
          <p:nvPr/>
        </p:nvPicPr>
        <p:blipFill>
          <a:blip r:embed="rId5"/>
          <a:stretch>
            <a:fillRect/>
          </a:stretch>
        </p:blipFill>
        <p:spPr>
          <a:xfrm>
            <a:off x="2854656" y="5170038"/>
            <a:ext cx="948655" cy="474328"/>
          </a:xfrm>
          <a:prstGeom prst="rect">
            <a:avLst/>
          </a:prstGeom>
        </p:spPr>
      </p:pic>
      <p:pic>
        <p:nvPicPr>
          <p:cNvPr id="46" name="Picture 45">
            <a:extLst>
              <a:ext uri="{FF2B5EF4-FFF2-40B4-BE49-F238E27FC236}">
                <a16:creationId xmlns:a16="http://schemas.microsoft.com/office/drawing/2014/main" id="{A3E89933-B65E-49A9-92E8-AF27E7474FB6}"/>
              </a:ext>
            </a:extLst>
          </p:cNvPr>
          <p:cNvPicPr>
            <a:picLocks noChangeAspect="1"/>
          </p:cNvPicPr>
          <p:nvPr/>
        </p:nvPicPr>
        <p:blipFill>
          <a:blip r:embed="rId6"/>
          <a:stretch>
            <a:fillRect/>
          </a:stretch>
        </p:blipFill>
        <p:spPr>
          <a:xfrm>
            <a:off x="5467787" y="3806024"/>
            <a:ext cx="918376" cy="918376"/>
          </a:xfrm>
          <a:prstGeom prst="rect">
            <a:avLst/>
          </a:prstGeom>
        </p:spPr>
      </p:pic>
      <p:pic>
        <p:nvPicPr>
          <p:cNvPr id="48" name="Picture 47">
            <a:extLst>
              <a:ext uri="{FF2B5EF4-FFF2-40B4-BE49-F238E27FC236}">
                <a16:creationId xmlns:a16="http://schemas.microsoft.com/office/drawing/2014/main" id="{90AA7FB3-3012-4010-91C0-5D7595A0E32D}"/>
              </a:ext>
            </a:extLst>
          </p:cNvPr>
          <p:cNvPicPr>
            <a:picLocks noChangeAspect="1"/>
          </p:cNvPicPr>
          <p:nvPr/>
        </p:nvPicPr>
        <p:blipFill>
          <a:blip r:embed="rId7"/>
          <a:stretch>
            <a:fillRect/>
          </a:stretch>
        </p:blipFill>
        <p:spPr>
          <a:xfrm flipH="1">
            <a:off x="5030096" y="5091752"/>
            <a:ext cx="1243652" cy="646699"/>
          </a:xfrm>
          <a:prstGeom prst="rect">
            <a:avLst/>
          </a:prstGeom>
        </p:spPr>
      </p:pic>
      <p:pic>
        <p:nvPicPr>
          <p:cNvPr id="52" name="Picture 51">
            <a:extLst>
              <a:ext uri="{FF2B5EF4-FFF2-40B4-BE49-F238E27FC236}">
                <a16:creationId xmlns:a16="http://schemas.microsoft.com/office/drawing/2014/main" id="{E0EC0C59-0934-4C80-A01F-B58CD4B2E613}"/>
              </a:ext>
            </a:extLst>
          </p:cNvPr>
          <p:cNvPicPr>
            <a:picLocks noChangeAspect="1"/>
          </p:cNvPicPr>
          <p:nvPr/>
        </p:nvPicPr>
        <p:blipFill>
          <a:blip r:embed="rId8"/>
          <a:stretch>
            <a:fillRect/>
          </a:stretch>
        </p:blipFill>
        <p:spPr>
          <a:xfrm>
            <a:off x="5601787" y="3251853"/>
            <a:ext cx="726668" cy="443354"/>
          </a:xfrm>
          <a:prstGeom prst="rect">
            <a:avLst/>
          </a:prstGeom>
        </p:spPr>
      </p:pic>
      <p:pic>
        <p:nvPicPr>
          <p:cNvPr id="53" name="Content Placeholder 22">
            <a:extLst>
              <a:ext uri="{FF2B5EF4-FFF2-40B4-BE49-F238E27FC236}">
                <a16:creationId xmlns:a16="http://schemas.microsoft.com/office/drawing/2014/main" id="{8FBC8A36-EC88-4156-8CB4-5CE7FAFB0632}"/>
              </a:ext>
            </a:extLst>
          </p:cNvPr>
          <p:cNvPicPr>
            <a:picLocks noChangeAspect="1"/>
          </p:cNvPicPr>
          <p:nvPr/>
        </p:nvPicPr>
        <p:blipFill>
          <a:blip r:embed="rId3"/>
          <a:stretch>
            <a:fillRect/>
          </a:stretch>
        </p:blipFill>
        <p:spPr>
          <a:xfrm>
            <a:off x="7472902" y="2173606"/>
            <a:ext cx="540384" cy="505520"/>
          </a:xfrm>
          <a:prstGeom prst="rect">
            <a:avLst/>
          </a:prstGeom>
        </p:spPr>
      </p:pic>
      <p:sp>
        <p:nvSpPr>
          <p:cNvPr id="54" name="TextBox 53">
            <a:extLst>
              <a:ext uri="{FF2B5EF4-FFF2-40B4-BE49-F238E27FC236}">
                <a16:creationId xmlns:a16="http://schemas.microsoft.com/office/drawing/2014/main" id="{A55C1C03-D511-4EF3-9166-063D5DD9BFD7}"/>
              </a:ext>
            </a:extLst>
          </p:cNvPr>
          <p:cNvSpPr txBox="1"/>
          <p:nvPr/>
        </p:nvSpPr>
        <p:spPr>
          <a:xfrm>
            <a:off x="6319356" y="1250040"/>
            <a:ext cx="1066800" cy="184666"/>
          </a:xfrm>
          <a:prstGeom prst="rect">
            <a:avLst/>
          </a:prstGeom>
          <a:noFill/>
        </p:spPr>
        <p:txBody>
          <a:bodyPr wrap="square" lIns="0" tIns="0" rIns="0" bIns="0" rtlCol="0">
            <a:spAutoFit/>
          </a:bodyPr>
          <a:lstStyle/>
          <a:p>
            <a:r>
              <a:rPr lang="en-US" sz="1200" b="1" dirty="0">
                <a:latin typeface="+mj-lt"/>
              </a:rPr>
              <a:t>Sales Users</a:t>
            </a:r>
          </a:p>
        </p:txBody>
      </p:sp>
      <p:sp>
        <p:nvSpPr>
          <p:cNvPr id="55" name="TextBox 54">
            <a:extLst>
              <a:ext uri="{FF2B5EF4-FFF2-40B4-BE49-F238E27FC236}">
                <a16:creationId xmlns:a16="http://schemas.microsoft.com/office/drawing/2014/main" id="{B2A12531-41E6-47C4-96B6-5642AB1760AD}"/>
              </a:ext>
            </a:extLst>
          </p:cNvPr>
          <p:cNvSpPr txBox="1"/>
          <p:nvPr/>
        </p:nvSpPr>
        <p:spPr>
          <a:xfrm>
            <a:off x="6108510" y="1810645"/>
            <a:ext cx="1319849" cy="184666"/>
          </a:xfrm>
          <a:prstGeom prst="rect">
            <a:avLst/>
          </a:prstGeom>
          <a:noFill/>
        </p:spPr>
        <p:txBody>
          <a:bodyPr wrap="square" lIns="0" tIns="0" rIns="0" bIns="0" rtlCol="0">
            <a:spAutoFit/>
          </a:bodyPr>
          <a:lstStyle/>
          <a:p>
            <a:pPr algn="ctr"/>
            <a:r>
              <a:rPr lang="en-US" sz="1200" b="1" dirty="0">
                <a:latin typeface="+mj-lt"/>
              </a:rPr>
              <a:t>Load Balancer</a:t>
            </a:r>
          </a:p>
        </p:txBody>
      </p:sp>
      <p:sp>
        <p:nvSpPr>
          <p:cNvPr id="56" name="TextBox 55">
            <a:extLst>
              <a:ext uri="{FF2B5EF4-FFF2-40B4-BE49-F238E27FC236}">
                <a16:creationId xmlns:a16="http://schemas.microsoft.com/office/drawing/2014/main" id="{F1C8159D-32D7-4C77-B612-D13C659FDC49}"/>
              </a:ext>
            </a:extLst>
          </p:cNvPr>
          <p:cNvSpPr txBox="1"/>
          <p:nvPr/>
        </p:nvSpPr>
        <p:spPr>
          <a:xfrm>
            <a:off x="8071512" y="2325718"/>
            <a:ext cx="1600200" cy="184666"/>
          </a:xfrm>
          <a:prstGeom prst="rect">
            <a:avLst/>
          </a:prstGeom>
          <a:noFill/>
        </p:spPr>
        <p:txBody>
          <a:bodyPr wrap="square" lIns="0" tIns="0" rIns="0" bIns="0" rtlCol="0">
            <a:spAutoFit/>
          </a:bodyPr>
          <a:lstStyle/>
          <a:p>
            <a:r>
              <a:rPr lang="en-US" sz="1200" b="1" dirty="0">
                <a:latin typeface="+mj-lt"/>
              </a:rPr>
              <a:t>ZUUL</a:t>
            </a:r>
          </a:p>
        </p:txBody>
      </p:sp>
      <p:sp>
        <p:nvSpPr>
          <p:cNvPr id="57" name="TextBox 56">
            <a:extLst>
              <a:ext uri="{FF2B5EF4-FFF2-40B4-BE49-F238E27FC236}">
                <a16:creationId xmlns:a16="http://schemas.microsoft.com/office/drawing/2014/main" id="{124CCC58-FBC8-4BA5-B2E6-F904F90874AB}"/>
              </a:ext>
            </a:extLst>
          </p:cNvPr>
          <p:cNvSpPr txBox="1"/>
          <p:nvPr/>
        </p:nvSpPr>
        <p:spPr>
          <a:xfrm>
            <a:off x="3266637" y="2318892"/>
            <a:ext cx="695879" cy="184666"/>
          </a:xfrm>
          <a:prstGeom prst="rect">
            <a:avLst/>
          </a:prstGeom>
          <a:noFill/>
        </p:spPr>
        <p:txBody>
          <a:bodyPr wrap="square" lIns="0" tIns="0" rIns="0" bIns="0" rtlCol="0">
            <a:spAutoFit/>
          </a:bodyPr>
          <a:lstStyle/>
          <a:p>
            <a:pPr algn="ctr"/>
            <a:r>
              <a:rPr lang="en-US" sz="1200" b="1" dirty="0">
                <a:latin typeface="+mj-lt"/>
              </a:rPr>
              <a:t>ZUUL</a:t>
            </a:r>
          </a:p>
        </p:txBody>
      </p:sp>
      <p:cxnSp>
        <p:nvCxnSpPr>
          <p:cNvPr id="60" name="Straight Arrow Connector 59">
            <a:extLst>
              <a:ext uri="{FF2B5EF4-FFF2-40B4-BE49-F238E27FC236}">
                <a16:creationId xmlns:a16="http://schemas.microsoft.com/office/drawing/2014/main" id="{93364444-7ED1-4B1B-A916-0035FE762AEF}"/>
              </a:ext>
            </a:extLst>
          </p:cNvPr>
          <p:cNvCxnSpPr>
            <a:cxnSpLocks/>
          </p:cNvCxnSpPr>
          <p:nvPr/>
        </p:nvCxnSpPr>
        <p:spPr>
          <a:xfrm flipH="1">
            <a:off x="4359778" y="2019339"/>
            <a:ext cx="1397772" cy="37360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6B12614-403A-4FCD-B74F-1E38F72E94D2}"/>
              </a:ext>
            </a:extLst>
          </p:cNvPr>
          <p:cNvCxnSpPr>
            <a:cxnSpLocks/>
          </p:cNvCxnSpPr>
          <p:nvPr/>
        </p:nvCxnSpPr>
        <p:spPr>
          <a:xfrm>
            <a:off x="6096000" y="2016955"/>
            <a:ext cx="1383304" cy="3697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3F8EF00D-BC45-4321-880A-A8565D687C28}"/>
              </a:ext>
            </a:extLst>
          </p:cNvPr>
          <p:cNvPicPr>
            <a:picLocks noChangeAspect="1"/>
          </p:cNvPicPr>
          <p:nvPr/>
        </p:nvPicPr>
        <p:blipFill>
          <a:blip r:embed="rId9"/>
          <a:stretch>
            <a:fillRect/>
          </a:stretch>
        </p:blipFill>
        <p:spPr>
          <a:xfrm>
            <a:off x="5573425" y="2418871"/>
            <a:ext cx="709923" cy="474646"/>
          </a:xfrm>
          <a:prstGeom prst="rect">
            <a:avLst/>
          </a:prstGeom>
        </p:spPr>
      </p:pic>
      <p:sp>
        <p:nvSpPr>
          <p:cNvPr id="30" name="TextBox 29">
            <a:extLst>
              <a:ext uri="{FF2B5EF4-FFF2-40B4-BE49-F238E27FC236}">
                <a16:creationId xmlns:a16="http://schemas.microsoft.com/office/drawing/2014/main" id="{845AD02C-7371-4BF3-B7C3-4B02DA1FB9A5}"/>
              </a:ext>
            </a:extLst>
          </p:cNvPr>
          <p:cNvSpPr txBox="1"/>
          <p:nvPr/>
        </p:nvSpPr>
        <p:spPr>
          <a:xfrm>
            <a:off x="5372258" y="2917208"/>
            <a:ext cx="1112256" cy="184666"/>
          </a:xfrm>
          <a:prstGeom prst="rect">
            <a:avLst/>
          </a:prstGeom>
          <a:noFill/>
        </p:spPr>
        <p:txBody>
          <a:bodyPr wrap="square" lIns="0" tIns="0" rIns="0" bIns="0" rtlCol="0">
            <a:spAutoFit/>
          </a:bodyPr>
          <a:lstStyle/>
          <a:p>
            <a:pPr algn="ctr"/>
            <a:r>
              <a:rPr lang="en-US" sz="1200" b="1" dirty="0">
                <a:solidFill>
                  <a:schemeClr val="tx2"/>
                </a:solidFill>
                <a:latin typeface="+mj-lt"/>
              </a:rPr>
              <a:t>SPRING CLOUD</a:t>
            </a:r>
          </a:p>
        </p:txBody>
      </p:sp>
      <p:grpSp>
        <p:nvGrpSpPr>
          <p:cNvPr id="5" name="Group 4">
            <a:extLst>
              <a:ext uri="{FF2B5EF4-FFF2-40B4-BE49-F238E27FC236}">
                <a16:creationId xmlns:a16="http://schemas.microsoft.com/office/drawing/2014/main" id="{71448956-1198-49CC-ACEB-9438F83CA5D5}"/>
              </a:ext>
            </a:extLst>
          </p:cNvPr>
          <p:cNvGrpSpPr/>
          <p:nvPr/>
        </p:nvGrpSpPr>
        <p:grpSpPr>
          <a:xfrm>
            <a:off x="2416792" y="3016758"/>
            <a:ext cx="1697414" cy="1673872"/>
            <a:chOff x="2416792" y="2711958"/>
            <a:chExt cx="1697414" cy="1673872"/>
          </a:xfrm>
        </p:grpSpPr>
        <p:sp>
          <p:nvSpPr>
            <p:cNvPr id="9" name="Rectangle: Rounded Corners 8">
              <a:extLst>
                <a:ext uri="{FF2B5EF4-FFF2-40B4-BE49-F238E27FC236}">
                  <a16:creationId xmlns:a16="http://schemas.microsoft.com/office/drawing/2014/main" id="{D54E2729-A55D-4AC4-9663-0830300F1836}"/>
                </a:ext>
              </a:extLst>
            </p:cNvPr>
            <p:cNvSpPr/>
            <p:nvPr/>
          </p:nvSpPr>
          <p:spPr>
            <a:xfrm>
              <a:off x="2416792" y="2711958"/>
              <a:ext cx="1697414" cy="1673872"/>
            </a:xfrm>
            <a:prstGeom prst="roundRect">
              <a:avLst/>
            </a:prstGeom>
            <a:no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26" name="Picture 25">
              <a:extLst>
                <a:ext uri="{FF2B5EF4-FFF2-40B4-BE49-F238E27FC236}">
                  <a16:creationId xmlns:a16="http://schemas.microsoft.com/office/drawing/2014/main" id="{501EFD87-4E9E-46E1-B8CD-02C9A1630DE9}"/>
                </a:ext>
              </a:extLst>
            </p:cNvPr>
            <p:cNvPicPr>
              <a:picLocks noChangeAspect="1"/>
            </p:cNvPicPr>
            <p:nvPr/>
          </p:nvPicPr>
          <p:blipFill>
            <a:blip r:embed="rId10"/>
            <a:stretch>
              <a:fillRect/>
            </a:stretch>
          </p:blipFill>
          <p:spPr>
            <a:xfrm>
              <a:off x="2612073" y="2831687"/>
              <a:ext cx="410750" cy="481604"/>
            </a:xfrm>
            <a:prstGeom prst="rect">
              <a:avLst/>
            </a:prstGeom>
          </p:spPr>
        </p:pic>
        <p:sp>
          <p:nvSpPr>
            <p:cNvPr id="58" name="TextBox 57">
              <a:extLst>
                <a:ext uri="{FF2B5EF4-FFF2-40B4-BE49-F238E27FC236}">
                  <a16:creationId xmlns:a16="http://schemas.microsoft.com/office/drawing/2014/main" id="{064EE695-E76D-4491-8B84-C5430DF57ACC}"/>
                </a:ext>
              </a:extLst>
            </p:cNvPr>
            <p:cNvSpPr txBox="1"/>
            <p:nvPr/>
          </p:nvSpPr>
          <p:spPr>
            <a:xfrm>
              <a:off x="2484583" y="3320012"/>
              <a:ext cx="665730" cy="184666"/>
            </a:xfrm>
            <a:prstGeom prst="rect">
              <a:avLst/>
            </a:prstGeom>
            <a:noFill/>
          </p:spPr>
          <p:txBody>
            <a:bodyPr wrap="square" lIns="0" tIns="0" rIns="0" bIns="0" rtlCol="0">
              <a:spAutoFit/>
            </a:bodyPr>
            <a:lstStyle/>
            <a:p>
              <a:pPr algn="ctr"/>
              <a:r>
                <a:rPr lang="en-US" sz="1200" b="1" dirty="0">
                  <a:latin typeface="+mj-lt"/>
                </a:rPr>
                <a:t>EUREKA</a:t>
              </a:r>
            </a:p>
          </p:txBody>
        </p:sp>
        <p:sp>
          <p:nvSpPr>
            <p:cNvPr id="31" name="TextBox 30">
              <a:extLst>
                <a:ext uri="{FF2B5EF4-FFF2-40B4-BE49-F238E27FC236}">
                  <a16:creationId xmlns:a16="http://schemas.microsoft.com/office/drawing/2014/main" id="{C2984480-B811-4053-B0C7-B282BD4B07D0}"/>
                </a:ext>
              </a:extLst>
            </p:cNvPr>
            <p:cNvSpPr txBox="1"/>
            <p:nvPr/>
          </p:nvSpPr>
          <p:spPr>
            <a:xfrm>
              <a:off x="2663145" y="4164319"/>
              <a:ext cx="1238933" cy="184666"/>
            </a:xfrm>
            <a:prstGeom prst="rect">
              <a:avLst/>
            </a:prstGeom>
            <a:noFill/>
          </p:spPr>
          <p:txBody>
            <a:bodyPr wrap="square" lIns="0" tIns="0" rIns="0" bIns="0" rtlCol="0">
              <a:spAutoFit/>
            </a:bodyPr>
            <a:lstStyle/>
            <a:p>
              <a:pPr algn="ctr"/>
              <a:r>
                <a:rPr lang="en-US" sz="1200" b="1" dirty="0">
                  <a:latin typeface="+mj-lt"/>
                </a:rPr>
                <a:t>Microservices</a:t>
              </a:r>
            </a:p>
          </p:txBody>
        </p:sp>
        <p:pic>
          <p:nvPicPr>
            <p:cNvPr id="8" name="Picture 7">
              <a:extLst>
                <a:ext uri="{FF2B5EF4-FFF2-40B4-BE49-F238E27FC236}">
                  <a16:creationId xmlns:a16="http://schemas.microsoft.com/office/drawing/2014/main" id="{63C3E416-A842-4800-8850-FFC0624B07FC}"/>
                </a:ext>
              </a:extLst>
            </p:cNvPr>
            <p:cNvPicPr>
              <a:picLocks noChangeAspect="1"/>
            </p:cNvPicPr>
            <p:nvPr/>
          </p:nvPicPr>
          <p:blipFill>
            <a:blip r:embed="rId11"/>
            <a:stretch>
              <a:fillRect/>
            </a:stretch>
          </p:blipFill>
          <p:spPr>
            <a:xfrm>
              <a:off x="2817448" y="3240207"/>
              <a:ext cx="1026566" cy="886707"/>
            </a:xfrm>
            <a:prstGeom prst="rect">
              <a:avLst/>
            </a:prstGeom>
          </p:spPr>
        </p:pic>
      </p:grpSp>
      <p:cxnSp>
        <p:nvCxnSpPr>
          <p:cNvPr id="12" name="Straight Arrow Connector 11">
            <a:extLst>
              <a:ext uri="{FF2B5EF4-FFF2-40B4-BE49-F238E27FC236}">
                <a16:creationId xmlns:a16="http://schemas.microsoft.com/office/drawing/2014/main" id="{D57B5FB8-B8D5-42CC-87EA-90CE3C43958C}"/>
              </a:ext>
            </a:extLst>
          </p:cNvPr>
          <p:cNvCxnSpPr>
            <a:cxnSpLocks/>
          </p:cNvCxnSpPr>
          <p:nvPr/>
        </p:nvCxnSpPr>
        <p:spPr>
          <a:xfrm flipH="1">
            <a:off x="3279147" y="2581789"/>
            <a:ext cx="636579" cy="421321"/>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703CE76-555A-4EE4-A7B5-D6B522D97303}"/>
              </a:ext>
            </a:extLst>
          </p:cNvPr>
          <p:cNvSpPr txBox="1"/>
          <p:nvPr/>
        </p:nvSpPr>
        <p:spPr>
          <a:xfrm>
            <a:off x="6261928" y="5314517"/>
            <a:ext cx="816591" cy="185370"/>
          </a:xfrm>
          <a:prstGeom prst="rect">
            <a:avLst/>
          </a:prstGeom>
          <a:noFill/>
        </p:spPr>
        <p:txBody>
          <a:bodyPr wrap="square" lIns="0" tIns="0" rIns="0" bIns="0" rtlCol="0">
            <a:spAutoFit/>
          </a:bodyPr>
          <a:lstStyle/>
          <a:p>
            <a:pPr algn="ctr"/>
            <a:r>
              <a:rPr lang="en-US" sz="1200" b="1" dirty="0">
                <a:latin typeface="+mj-lt"/>
              </a:rPr>
              <a:t>DATA LAKE</a:t>
            </a:r>
          </a:p>
        </p:txBody>
      </p:sp>
      <p:cxnSp>
        <p:nvCxnSpPr>
          <p:cNvPr id="43" name="Straight Arrow Connector 42">
            <a:extLst>
              <a:ext uri="{FF2B5EF4-FFF2-40B4-BE49-F238E27FC236}">
                <a16:creationId xmlns:a16="http://schemas.microsoft.com/office/drawing/2014/main" id="{EC02D17B-4EA0-4D5D-8D21-2B5C859EB1B0}"/>
              </a:ext>
            </a:extLst>
          </p:cNvPr>
          <p:cNvCxnSpPr>
            <a:cxnSpLocks/>
          </p:cNvCxnSpPr>
          <p:nvPr/>
        </p:nvCxnSpPr>
        <p:spPr>
          <a:xfrm>
            <a:off x="7979392" y="2518699"/>
            <a:ext cx="636579" cy="421321"/>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BCB7577-E25E-4651-9852-BF61C0B406C0}"/>
              </a:ext>
            </a:extLst>
          </p:cNvPr>
          <p:cNvGrpSpPr/>
          <p:nvPr/>
        </p:nvGrpSpPr>
        <p:grpSpPr>
          <a:xfrm>
            <a:off x="7808250" y="2974328"/>
            <a:ext cx="1697414" cy="1673872"/>
            <a:chOff x="7808250" y="2669528"/>
            <a:chExt cx="1697414" cy="1673872"/>
          </a:xfrm>
        </p:grpSpPr>
        <p:sp>
          <p:nvSpPr>
            <p:cNvPr id="45" name="Rectangle: Rounded Corners 44">
              <a:extLst>
                <a:ext uri="{FF2B5EF4-FFF2-40B4-BE49-F238E27FC236}">
                  <a16:creationId xmlns:a16="http://schemas.microsoft.com/office/drawing/2014/main" id="{5D7BA3BF-7212-4E47-A380-08101639739B}"/>
                </a:ext>
              </a:extLst>
            </p:cNvPr>
            <p:cNvSpPr/>
            <p:nvPr/>
          </p:nvSpPr>
          <p:spPr>
            <a:xfrm>
              <a:off x="7808250" y="2669528"/>
              <a:ext cx="1697414" cy="1673872"/>
            </a:xfrm>
            <a:prstGeom prst="roundRect">
              <a:avLst/>
            </a:prstGeom>
            <a:no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47" name="Picture 46">
              <a:extLst>
                <a:ext uri="{FF2B5EF4-FFF2-40B4-BE49-F238E27FC236}">
                  <a16:creationId xmlns:a16="http://schemas.microsoft.com/office/drawing/2014/main" id="{A4ECFC02-6985-4EB1-A305-BE98F2066286}"/>
                </a:ext>
              </a:extLst>
            </p:cNvPr>
            <p:cNvPicPr>
              <a:picLocks noChangeAspect="1"/>
            </p:cNvPicPr>
            <p:nvPr/>
          </p:nvPicPr>
          <p:blipFill>
            <a:blip r:embed="rId10"/>
            <a:stretch>
              <a:fillRect/>
            </a:stretch>
          </p:blipFill>
          <p:spPr>
            <a:xfrm>
              <a:off x="8003531" y="2789257"/>
              <a:ext cx="410750" cy="481604"/>
            </a:xfrm>
            <a:prstGeom prst="rect">
              <a:avLst/>
            </a:prstGeom>
          </p:spPr>
        </p:pic>
        <p:sp>
          <p:nvSpPr>
            <p:cNvPr id="49" name="TextBox 48">
              <a:extLst>
                <a:ext uri="{FF2B5EF4-FFF2-40B4-BE49-F238E27FC236}">
                  <a16:creationId xmlns:a16="http://schemas.microsoft.com/office/drawing/2014/main" id="{0900184E-6B0C-4C00-9736-E17DCE205133}"/>
                </a:ext>
              </a:extLst>
            </p:cNvPr>
            <p:cNvSpPr txBox="1"/>
            <p:nvPr/>
          </p:nvSpPr>
          <p:spPr>
            <a:xfrm>
              <a:off x="7876041" y="3277582"/>
              <a:ext cx="665730" cy="184666"/>
            </a:xfrm>
            <a:prstGeom prst="rect">
              <a:avLst/>
            </a:prstGeom>
            <a:noFill/>
          </p:spPr>
          <p:txBody>
            <a:bodyPr wrap="square" lIns="0" tIns="0" rIns="0" bIns="0" rtlCol="0">
              <a:spAutoFit/>
            </a:bodyPr>
            <a:lstStyle/>
            <a:p>
              <a:pPr algn="ctr"/>
              <a:r>
                <a:rPr lang="en-US" sz="1200" b="1" dirty="0">
                  <a:latin typeface="+mj-lt"/>
                </a:rPr>
                <a:t>EUREKA</a:t>
              </a:r>
            </a:p>
          </p:txBody>
        </p:sp>
        <p:sp>
          <p:nvSpPr>
            <p:cNvPr id="51" name="TextBox 50">
              <a:extLst>
                <a:ext uri="{FF2B5EF4-FFF2-40B4-BE49-F238E27FC236}">
                  <a16:creationId xmlns:a16="http://schemas.microsoft.com/office/drawing/2014/main" id="{49428F18-C8AC-4466-A462-E27D1B9CE90F}"/>
                </a:ext>
              </a:extLst>
            </p:cNvPr>
            <p:cNvSpPr txBox="1"/>
            <p:nvPr/>
          </p:nvSpPr>
          <p:spPr>
            <a:xfrm>
              <a:off x="8054603" y="4121889"/>
              <a:ext cx="1238933" cy="184666"/>
            </a:xfrm>
            <a:prstGeom prst="rect">
              <a:avLst/>
            </a:prstGeom>
            <a:noFill/>
          </p:spPr>
          <p:txBody>
            <a:bodyPr wrap="square" lIns="0" tIns="0" rIns="0" bIns="0" rtlCol="0">
              <a:spAutoFit/>
            </a:bodyPr>
            <a:lstStyle/>
            <a:p>
              <a:pPr algn="ctr"/>
              <a:r>
                <a:rPr lang="en-US" sz="1200" b="1" dirty="0">
                  <a:latin typeface="+mj-lt"/>
                </a:rPr>
                <a:t>Microservices</a:t>
              </a:r>
            </a:p>
          </p:txBody>
        </p:sp>
        <p:pic>
          <p:nvPicPr>
            <p:cNvPr id="61" name="Picture 60">
              <a:extLst>
                <a:ext uri="{FF2B5EF4-FFF2-40B4-BE49-F238E27FC236}">
                  <a16:creationId xmlns:a16="http://schemas.microsoft.com/office/drawing/2014/main" id="{C31AF4FD-B494-4F6B-836C-67AFC628D57F}"/>
                </a:ext>
              </a:extLst>
            </p:cNvPr>
            <p:cNvPicPr>
              <a:picLocks noChangeAspect="1"/>
            </p:cNvPicPr>
            <p:nvPr/>
          </p:nvPicPr>
          <p:blipFill>
            <a:blip r:embed="rId11"/>
            <a:stretch>
              <a:fillRect/>
            </a:stretch>
          </p:blipFill>
          <p:spPr>
            <a:xfrm>
              <a:off x="8208906" y="3197777"/>
              <a:ext cx="1026566" cy="886707"/>
            </a:xfrm>
            <a:prstGeom prst="rect">
              <a:avLst/>
            </a:prstGeom>
          </p:spPr>
        </p:pic>
      </p:grpSp>
      <p:cxnSp>
        <p:nvCxnSpPr>
          <p:cNvPr id="64" name="Straight Arrow Connector 63">
            <a:extLst>
              <a:ext uri="{FF2B5EF4-FFF2-40B4-BE49-F238E27FC236}">
                <a16:creationId xmlns:a16="http://schemas.microsoft.com/office/drawing/2014/main" id="{6EC1CC0F-BD75-457E-AADE-91A58E6E6B31}"/>
              </a:ext>
            </a:extLst>
          </p:cNvPr>
          <p:cNvCxnSpPr>
            <a:cxnSpLocks/>
          </p:cNvCxnSpPr>
          <p:nvPr/>
        </p:nvCxnSpPr>
        <p:spPr>
          <a:xfrm flipH="1">
            <a:off x="3295014" y="4699453"/>
            <a:ext cx="1" cy="3458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3E43D19-F262-433C-85AD-385240CB8F35}"/>
              </a:ext>
            </a:extLst>
          </p:cNvPr>
          <p:cNvCxnSpPr>
            <a:cxnSpLocks/>
          </p:cNvCxnSpPr>
          <p:nvPr/>
        </p:nvCxnSpPr>
        <p:spPr>
          <a:xfrm flipH="1">
            <a:off x="8722190" y="4638325"/>
            <a:ext cx="1" cy="4069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Double Brace 19">
            <a:extLst>
              <a:ext uri="{FF2B5EF4-FFF2-40B4-BE49-F238E27FC236}">
                <a16:creationId xmlns:a16="http://schemas.microsoft.com/office/drawing/2014/main" id="{EC1864F1-E785-4CDF-AA37-CD560F5013B9}"/>
              </a:ext>
            </a:extLst>
          </p:cNvPr>
          <p:cNvSpPr/>
          <p:nvPr/>
        </p:nvSpPr>
        <p:spPr>
          <a:xfrm>
            <a:off x="4863152" y="2408480"/>
            <a:ext cx="2133600" cy="2223641"/>
          </a:xfrm>
          <a:prstGeom prst="bracePair">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85D2A45-CD4F-40AC-AAD5-46CA768861A6}"/>
              </a:ext>
            </a:extLst>
          </p:cNvPr>
          <p:cNvSpPr/>
          <p:nvPr/>
        </p:nvSpPr>
        <p:spPr>
          <a:xfrm>
            <a:off x="2416793" y="5045279"/>
            <a:ext cx="7088871" cy="796365"/>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70" name="Picture 13" descr="C:\Users\ecoffey\AppData\Local\Temp\Rar$DRa0.891\Cisco Icons November\30019_Device_database_3036\Png_256\30019_Device_database_3036_unknown_256.png">
            <a:extLst>
              <a:ext uri="{FF2B5EF4-FFF2-40B4-BE49-F238E27FC236}">
                <a16:creationId xmlns:a16="http://schemas.microsoft.com/office/drawing/2014/main" id="{1E974675-C31D-4047-A942-1D59F7E9D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5835" y="5254556"/>
            <a:ext cx="677333" cy="381000"/>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BAB130A8-B2AE-42C9-B086-E27F9050264B}"/>
              </a:ext>
            </a:extLst>
          </p:cNvPr>
          <p:cNvSpPr txBox="1"/>
          <p:nvPr/>
        </p:nvSpPr>
        <p:spPr>
          <a:xfrm>
            <a:off x="8454878" y="5352371"/>
            <a:ext cx="816591" cy="185370"/>
          </a:xfrm>
          <a:prstGeom prst="rect">
            <a:avLst/>
          </a:prstGeom>
          <a:noFill/>
        </p:spPr>
        <p:txBody>
          <a:bodyPr wrap="square" lIns="0" tIns="0" rIns="0" bIns="0" rtlCol="0">
            <a:spAutoFit/>
          </a:bodyPr>
          <a:lstStyle/>
          <a:p>
            <a:pPr algn="ctr"/>
            <a:r>
              <a:rPr lang="en-US" sz="1200" b="1" dirty="0">
                <a:latin typeface="+mj-lt"/>
              </a:rPr>
              <a:t>Legacy Data</a:t>
            </a:r>
          </a:p>
        </p:txBody>
      </p:sp>
    </p:spTree>
    <p:extLst>
      <p:ext uri="{BB962C8B-B14F-4D97-AF65-F5344CB8AC3E}">
        <p14:creationId xmlns:p14="http://schemas.microsoft.com/office/powerpoint/2010/main" val="191107837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A38A0E-BE3B-44BE-B9F2-B0A0043138AA}"/>
              </a:ext>
            </a:extLst>
          </p:cNvPr>
          <p:cNvSpPr>
            <a:spLocks noGrp="1"/>
          </p:cNvSpPr>
          <p:nvPr>
            <p:ph type="body" idx="15"/>
          </p:nvPr>
        </p:nvSpPr>
        <p:spPr>
          <a:xfrm>
            <a:off x="304800" y="76200"/>
            <a:ext cx="11582400" cy="304800"/>
          </a:xfrm>
        </p:spPr>
        <p:txBody>
          <a:bodyPr/>
          <a:lstStyle/>
          <a:p>
            <a:r>
              <a:rPr lang="en-US" dirty="0"/>
              <a:t>Lloyds Bank</a:t>
            </a:r>
          </a:p>
        </p:txBody>
      </p:sp>
      <p:pic>
        <p:nvPicPr>
          <p:cNvPr id="10" name="Picture 9">
            <a:extLst>
              <a:ext uri="{FF2B5EF4-FFF2-40B4-BE49-F238E27FC236}">
                <a16:creationId xmlns:a16="http://schemas.microsoft.com/office/drawing/2014/main" id="{BFDF333B-86E2-49E7-9FE3-5EF84CF6F1ED}"/>
              </a:ext>
            </a:extLst>
          </p:cNvPr>
          <p:cNvPicPr>
            <a:picLocks noChangeAspect="1"/>
          </p:cNvPicPr>
          <p:nvPr/>
        </p:nvPicPr>
        <p:blipFill>
          <a:blip r:embed="rId2"/>
          <a:stretch>
            <a:fillRect/>
          </a:stretch>
        </p:blipFill>
        <p:spPr>
          <a:xfrm>
            <a:off x="526776" y="366674"/>
            <a:ext cx="11371381" cy="6395250"/>
          </a:xfrm>
          <a:prstGeom prst="rect">
            <a:avLst/>
          </a:prstGeom>
        </p:spPr>
      </p:pic>
      <p:sp>
        <p:nvSpPr>
          <p:cNvPr id="5" name="Title 1">
            <a:extLst>
              <a:ext uri="{FF2B5EF4-FFF2-40B4-BE49-F238E27FC236}">
                <a16:creationId xmlns:a16="http://schemas.microsoft.com/office/drawing/2014/main" id="{F3EAA092-50DC-4AE7-8E14-548F0F410E00}"/>
              </a:ext>
            </a:extLst>
          </p:cNvPr>
          <p:cNvSpPr>
            <a:spLocks noGrp="1"/>
          </p:cNvSpPr>
          <p:nvPr>
            <p:ph type="title"/>
          </p:nvPr>
        </p:nvSpPr>
        <p:spPr>
          <a:xfrm>
            <a:off x="304801" y="389402"/>
            <a:ext cx="11582400" cy="524998"/>
          </a:xfrm>
        </p:spPr>
        <p:txBody>
          <a:bodyPr/>
          <a:lstStyle/>
          <a:p>
            <a:pPr algn="r"/>
            <a:r>
              <a:rPr lang="en-US" dirty="0"/>
              <a:t>Legato – Physical Architecture</a:t>
            </a:r>
          </a:p>
        </p:txBody>
      </p:sp>
    </p:spTree>
    <p:extLst>
      <p:ext uri="{BB962C8B-B14F-4D97-AF65-F5344CB8AC3E}">
        <p14:creationId xmlns:p14="http://schemas.microsoft.com/office/powerpoint/2010/main" val="421102935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D994-2334-4EA1-B4DD-49C3A0AB2C79}"/>
              </a:ext>
            </a:extLst>
          </p:cNvPr>
          <p:cNvSpPr>
            <a:spLocks noGrp="1"/>
          </p:cNvSpPr>
          <p:nvPr>
            <p:ph type="title"/>
          </p:nvPr>
        </p:nvSpPr>
        <p:spPr/>
        <p:txBody>
          <a:bodyPr/>
          <a:lstStyle/>
          <a:p>
            <a:r>
              <a:rPr lang="en-US" dirty="0"/>
              <a:t>UI with Chrome App Store</a:t>
            </a:r>
          </a:p>
        </p:txBody>
      </p:sp>
      <p:sp>
        <p:nvSpPr>
          <p:cNvPr id="63" name="Text Placeholder 62">
            <a:extLst>
              <a:ext uri="{FF2B5EF4-FFF2-40B4-BE49-F238E27FC236}">
                <a16:creationId xmlns:a16="http://schemas.microsoft.com/office/drawing/2014/main" id="{8ABDA0D8-8496-4E6E-A867-227479F2A601}"/>
              </a:ext>
            </a:extLst>
          </p:cNvPr>
          <p:cNvSpPr>
            <a:spLocks noGrp="1"/>
          </p:cNvSpPr>
          <p:nvPr>
            <p:ph type="body" idx="15"/>
          </p:nvPr>
        </p:nvSpPr>
        <p:spPr/>
        <p:txBody>
          <a:bodyPr/>
          <a:lstStyle/>
          <a:p>
            <a:r>
              <a:rPr lang="en-US" dirty="0"/>
              <a:t>Lloyds Bank</a:t>
            </a:r>
          </a:p>
        </p:txBody>
      </p:sp>
      <p:sp>
        <p:nvSpPr>
          <p:cNvPr id="62" name="Content Placeholder 61">
            <a:extLst>
              <a:ext uri="{FF2B5EF4-FFF2-40B4-BE49-F238E27FC236}">
                <a16:creationId xmlns:a16="http://schemas.microsoft.com/office/drawing/2014/main" id="{193CC9FE-7F7C-403C-A421-D0012DD5FFCF}"/>
              </a:ext>
            </a:extLst>
          </p:cNvPr>
          <p:cNvSpPr>
            <a:spLocks noGrp="1"/>
          </p:cNvSpPr>
          <p:nvPr>
            <p:ph idx="1"/>
          </p:nvPr>
        </p:nvSpPr>
        <p:spPr>
          <a:xfrm>
            <a:off x="304800" y="1066135"/>
            <a:ext cx="7086941" cy="4875211"/>
          </a:xfrm>
        </p:spPr>
        <p:txBody>
          <a:bodyPr/>
          <a:lstStyle/>
          <a:p>
            <a:r>
              <a:rPr lang="en-US" sz="2800" dirty="0"/>
              <a:t>React &amp; Redux UI Apps served through Chrome App Store offer</a:t>
            </a:r>
          </a:p>
          <a:p>
            <a:endParaRPr lang="en-US" sz="2400" dirty="0"/>
          </a:p>
          <a:p>
            <a:pPr marL="285750" indent="-285750">
              <a:buFont typeface="Wingdings" panose="05000000000000000000" pitchFamily="2" charset="2"/>
              <a:buChar char="ü"/>
            </a:pPr>
            <a:r>
              <a:rPr lang="en-US" sz="1800" b="0" dirty="0">
                <a:solidFill>
                  <a:schemeClr val="tx1"/>
                </a:solidFill>
              </a:rPr>
              <a:t>Centralized Management</a:t>
            </a:r>
          </a:p>
          <a:p>
            <a:pPr marL="285750" indent="-285750">
              <a:buFont typeface="Wingdings" panose="05000000000000000000" pitchFamily="2" charset="2"/>
              <a:buChar char="ü"/>
            </a:pPr>
            <a:endParaRPr lang="en-US" sz="1800" b="0" dirty="0">
              <a:solidFill>
                <a:schemeClr val="tx1"/>
              </a:solidFill>
            </a:endParaRPr>
          </a:p>
          <a:p>
            <a:pPr marL="285750" indent="-285750">
              <a:buFont typeface="Wingdings" panose="05000000000000000000" pitchFamily="2" charset="2"/>
              <a:buChar char="ü"/>
            </a:pPr>
            <a:r>
              <a:rPr lang="en-US" sz="1800" b="0" dirty="0">
                <a:solidFill>
                  <a:schemeClr val="tx1"/>
                </a:solidFill>
              </a:rPr>
              <a:t>High Performance</a:t>
            </a:r>
          </a:p>
          <a:p>
            <a:pPr marL="285750" indent="-285750">
              <a:buFont typeface="Wingdings" panose="05000000000000000000" pitchFamily="2" charset="2"/>
              <a:buChar char="ü"/>
            </a:pPr>
            <a:endParaRPr lang="en-US" sz="1800" b="0" dirty="0">
              <a:solidFill>
                <a:schemeClr val="tx1"/>
              </a:solidFill>
            </a:endParaRPr>
          </a:p>
          <a:p>
            <a:pPr marL="285750" indent="-285750">
              <a:buFont typeface="Wingdings" panose="05000000000000000000" pitchFamily="2" charset="2"/>
              <a:buChar char="ü"/>
            </a:pPr>
            <a:r>
              <a:rPr lang="en-US" sz="1800" b="0" dirty="0">
                <a:solidFill>
                  <a:schemeClr val="tx1"/>
                </a:solidFill>
              </a:rPr>
              <a:t>Streamlined Updates</a:t>
            </a:r>
          </a:p>
          <a:p>
            <a:pPr marL="285750" indent="-285750">
              <a:buFont typeface="Wingdings" panose="05000000000000000000" pitchFamily="2" charset="2"/>
              <a:buChar char="ü"/>
            </a:pPr>
            <a:endParaRPr lang="en-US" sz="1800" b="0" dirty="0">
              <a:solidFill>
                <a:schemeClr val="tx1"/>
              </a:solidFill>
            </a:endParaRPr>
          </a:p>
          <a:p>
            <a:pPr marL="285750" indent="-285750">
              <a:buFont typeface="Wingdings" panose="05000000000000000000" pitchFamily="2" charset="2"/>
              <a:buChar char="ü"/>
            </a:pPr>
            <a:r>
              <a:rPr lang="en-US" sz="1800" b="0" dirty="0">
                <a:solidFill>
                  <a:schemeClr val="tx1"/>
                </a:solidFill>
              </a:rPr>
              <a:t>Push Notifications</a:t>
            </a:r>
          </a:p>
          <a:p>
            <a:pPr marL="285750" indent="-285750">
              <a:buFont typeface="Wingdings" panose="05000000000000000000" pitchFamily="2" charset="2"/>
              <a:buChar char="ü"/>
            </a:pPr>
            <a:endParaRPr lang="en-US" sz="1800" b="0" dirty="0">
              <a:solidFill>
                <a:schemeClr val="tx1"/>
              </a:solidFill>
            </a:endParaRPr>
          </a:p>
          <a:p>
            <a:pPr marL="285750" indent="-285750">
              <a:buFont typeface="Wingdings" panose="05000000000000000000" pitchFamily="2" charset="2"/>
              <a:buChar char="ü"/>
            </a:pPr>
            <a:r>
              <a:rPr lang="en-US" sz="1800" b="0" dirty="0">
                <a:solidFill>
                  <a:schemeClr val="tx1"/>
                </a:solidFill>
              </a:rPr>
              <a:t>Personalization</a:t>
            </a:r>
          </a:p>
        </p:txBody>
      </p:sp>
      <p:grpSp>
        <p:nvGrpSpPr>
          <p:cNvPr id="61" name="Group 60">
            <a:extLst>
              <a:ext uri="{FF2B5EF4-FFF2-40B4-BE49-F238E27FC236}">
                <a16:creationId xmlns:a16="http://schemas.microsoft.com/office/drawing/2014/main" id="{0ECFFF55-DD01-4A5B-BD93-05D93B50DFC7}"/>
              </a:ext>
            </a:extLst>
          </p:cNvPr>
          <p:cNvGrpSpPr/>
          <p:nvPr/>
        </p:nvGrpSpPr>
        <p:grpSpPr>
          <a:xfrm>
            <a:off x="7885482" y="838200"/>
            <a:ext cx="4001718" cy="5831561"/>
            <a:chOff x="2139532" y="990599"/>
            <a:chExt cx="4001718" cy="5831561"/>
          </a:xfrm>
        </p:grpSpPr>
        <p:pic>
          <p:nvPicPr>
            <p:cNvPr id="51" name="Picture 50">
              <a:extLst>
                <a:ext uri="{FF2B5EF4-FFF2-40B4-BE49-F238E27FC236}">
                  <a16:creationId xmlns:a16="http://schemas.microsoft.com/office/drawing/2014/main" id="{DB470119-5839-4A71-BF63-6332ECD513E0}"/>
                </a:ext>
              </a:extLst>
            </p:cNvPr>
            <p:cNvPicPr>
              <a:picLocks noChangeAspect="1"/>
            </p:cNvPicPr>
            <p:nvPr/>
          </p:nvPicPr>
          <p:blipFill>
            <a:blip r:embed="rId2"/>
            <a:stretch>
              <a:fillRect/>
            </a:stretch>
          </p:blipFill>
          <p:spPr>
            <a:xfrm>
              <a:off x="2139533" y="990599"/>
              <a:ext cx="4001717" cy="5831561"/>
            </a:xfrm>
            <a:prstGeom prst="rect">
              <a:avLst/>
            </a:prstGeom>
          </p:spPr>
        </p:pic>
        <p:pic>
          <p:nvPicPr>
            <p:cNvPr id="31" name="Picture 30">
              <a:extLst>
                <a:ext uri="{FF2B5EF4-FFF2-40B4-BE49-F238E27FC236}">
                  <a16:creationId xmlns:a16="http://schemas.microsoft.com/office/drawing/2014/main" id="{948D825E-AAF7-4120-819A-98D2D8C38985}"/>
                </a:ext>
              </a:extLst>
            </p:cNvPr>
            <p:cNvPicPr>
              <a:picLocks noChangeAspect="1"/>
            </p:cNvPicPr>
            <p:nvPr/>
          </p:nvPicPr>
          <p:blipFill>
            <a:blip r:embed="rId3"/>
            <a:stretch>
              <a:fillRect/>
            </a:stretch>
          </p:blipFill>
          <p:spPr>
            <a:xfrm>
              <a:off x="5850835" y="1708309"/>
              <a:ext cx="228600" cy="228600"/>
            </a:xfrm>
            <a:prstGeom prst="rect">
              <a:avLst/>
            </a:prstGeom>
          </p:spPr>
        </p:pic>
        <p:pic>
          <p:nvPicPr>
            <p:cNvPr id="33" name="Picture 32">
              <a:extLst>
                <a:ext uri="{FF2B5EF4-FFF2-40B4-BE49-F238E27FC236}">
                  <a16:creationId xmlns:a16="http://schemas.microsoft.com/office/drawing/2014/main" id="{4B9B10E2-C1AD-4DE5-932B-8186A804B5CF}"/>
                </a:ext>
              </a:extLst>
            </p:cNvPr>
            <p:cNvPicPr>
              <a:picLocks noChangeAspect="1"/>
            </p:cNvPicPr>
            <p:nvPr/>
          </p:nvPicPr>
          <p:blipFill>
            <a:blip r:embed="rId4"/>
            <a:stretch>
              <a:fillRect/>
            </a:stretch>
          </p:blipFill>
          <p:spPr>
            <a:xfrm>
              <a:off x="2361526" y="2209800"/>
              <a:ext cx="880824" cy="860621"/>
            </a:xfrm>
            <a:prstGeom prst="rect">
              <a:avLst/>
            </a:prstGeom>
          </p:spPr>
        </p:pic>
        <p:pic>
          <p:nvPicPr>
            <p:cNvPr id="35" name="Picture 34">
              <a:extLst>
                <a:ext uri="{FF2B5EF4-FFF2-40B4-BE49-F238E27FC236}">
                  <a16:creationId xmlns:a16="http://schemas.microsoft.com/office/drawing/2014/main" id="{1E6899F5-FB3E-4DCC-966F-EADAB5CE249B}"/>
                </a:ext>
              </a:extLst>
            </p:cNvPr>
            <p:cNvPicPr>
              <a:picLocks noChangeAspect="1"/>
            </p:cNvPicPr>
            <p:nvPr/>
          </p:nvPicPr>
          <p:blipFill>
            <a:blip r:embed="rId5"/>
            <a:stretch>
              <a:fillRect/>
            </a:stretch>
          </p:blipFill>
          <p:spPr>
            <a:xfrm>
              <a:off x="2362047" y="3803894"/>
              <a:ext cx="813979" cy="813979"/>
            </a:xfrm>
            <a:prstGeom prst="rect">
              <a:avLst/>
            </a:prstGeom>
          </p:spPr>
        </p:pic>
        <p:pic>
          <p:nvPicPr>
            <p:cNvPr id="37" name="Picture 36">
              <a:extLst>
                <a:ext uri="{FF2B5EF4-FFF2-40B4-BE49-F238E27FC236}">
                  <a16:creationId xmlns:a16="http://schemas.microsoft.com/office/drawing/2014/main" id="{AEC88C20-FF6E-421F-B092-0EEE6FA760B1}"/>
                </a:ext>
              </a:extLst>
            </p:cNvPr>
            <p:cNvPicPr>
              <a:picLocks noChangeAspect="1"/>
            </p:cNvPicPr>
            <p:nvPr/>
          </p:nvPicPr>
          <p:blipFill>
            <a:blip r:embed="rId6"/>
            <a:stretch>
              <a:fillRect/>
            </a:stretch>
          </p:blipFill>
          <p:spPr>
            <a:xfrm>
              <a:off x="3657600" y="3769669"/>
              <a:ext cx="641285" cy="837597"/>
            </a:xfrm>
            <a:prstGeom prst="rect">
              <a:avLst/>
            </a:prstGeom>
          </p:spPr>
        </p:pic>
        <p:pic>
          <p:nvPicPr>
            <p:cNvPr id="39" name="Picture 38">
              <a:extLst>
                <a:ext uri="{FF2B5EF4-FFF2-40B4-BE49-F238E27FC236}">
                  <a16:creationId xmlns:a16="http://schemas.microsoft.com/office/drawing/2014/main" id="{C061CE73-5837-4A8F-AAE3-B720569324CC}"/>
                </a:ext>
              </a:extLst>
            </p:cNvPr>
            <p:cNvPicPr>
              <a:picLocks noChangeAspect="1"/>
            </p:cNvPicPr>
            <p:nvPr/>
          </p:nvPicPr>
          <p:blipFill>
            <a:blip r:embed="rId7"/>
            <a:stretch>
              <a:fillRect/>
            </a:stretch>
          </p:blipFill>
          <p:spPr>
            <a:xfrm>
              <a:off x="4611756" y="3751499"/>
              <a:ext cx="1353361" cy="893685"/>
            </a:xfrm>
            <a:prstGeom prst="rect">
              <a:avLst/>
            </a:prstGeom>
          </p:spPr>
        </p:pic>
        <p:pic>
          <p:nvPicPr>
            <p:cNvPr id="41" name="Picture 40">
              <a:extLst>
                <a:ext uri="{FF2B5EF4-FFF2-40B4-BE49-F238E27FC236}">
                  <a16:creationId xmlns:a16="http://schemas.microsoft.com/office/drawing/2014/main" id="{2F34F2A7-9C64-456E-9BBB-41D2FCA3FB14}"/>
                </a:ext>
              </a:extLst>
            </p:cNvPr>
            <p:cNvPicPr>
              <a:picLocks noChangeAspect="1"/>
            </p:cNvPicPr>
            <p:nvPr/>
          </p:nvPicPr>
          <p:blipFill>
            <a:blip r:embed="rId8"/>
            <a:stretch>
              <a:fillRect/>
            </a:stretch>
          </p:blipFill>
          <p:spPr>
            <a:xfrm>
              <a:off x="3599071" y="5215697"/>
              <a:ext cx="697702" cy="839607"/>
            </a:xfrm>
            <a:prstGeom prst="rect">
              <a:avLst/>
            </a:prstGeom>
          </p:spPr>
        </p:pic>
        <p:pic>
          <p:nvPicPr>
            <p:cNvPr id="43" name="Picture 42">
              <a:extLst>
                <a:ext uri="{FF2B5EF4-FFF2-40B4-BE49-F238E27FC236}">
                  <a16:creationId xmlns:a16="http://schemas.microsoft.com/office/drawing/2014/main" id="{BFF7F56E-9F21-4970-8E31-8441D3B53F46}"/>
                </a:ext>
              </a:extLst>
            </p:cNvPr>
            <p:cNvPicPr>
              <a:picLocks noChangeAspect="1"/>
            </p:cNvPicPr>
            <p:nvPr/>
          </p:nvPicPr>
          <p:blipFill>
            <a:blip r:embed="rId9"/>
            <a:stretch>
              <a:fillRect/>
            </a:stretch>
          </p:blipFill>
          <p:spPr>
            <a:xfrm>
              <a:off x="2361526" y="5273995"/>
              <a:ext cx="756736" cy="876314"/>
            </a:xfrm>
            <a:prstGeom prst="rect">
              <a:avLst/>
            </a:prstGeom>
          </p:spPr>
        </p:pic>
        <p:pic>
          <p:nvPicPr>
            <p:cNvPr id="45" name="Picture 44">
              <a:extLst>
                <a:ext uri="{FF2B5EF4-FFF2-40B4-BE49-F238E27FC236}">
                  <a16:creationId xmlns:a16="http://schemas.microsoft.com/office/drawing/2014/main" id="{6E768578-2D47-47C1-A5C7-E2F9F79F0654}"/>
                </a:ext>
              </a:extLst>
            </p:cNvPr>
            <p:cNvPicPr>
              <a:picLocks noChangeAspect="1"/>
            </p:cNvPicPr>
            <p:nvPr/>
          </p:nvPicPr>
          <p:blipFill>
            <a:blip r:embed="rId10"/>
            <a:stretch>
              <a:fillRect/>
            </a:stretch>
          </p:blipFill>
          <p:spPr>
            <a:xfrm>
              <a:off x="3519321" y="2172550"/>
              <a:ext cx="946797" cy="893685"/>
            </a:xfrm>
            <a:prstGeom prst="rect">
              <a:avLst/>
            </a:prstGeom>
          </p:spPr>
        </p:pic>
        <p:pic>
          <p:nvPicPr>
            <p:cNvPr id="47" name="Picture 46">
              <a:extLst>
                <a:ext uri="{FF2B5EF4-FFF2-40B4-BE49-F238E27FC236}">
                  <a16:creationId xmlns:a16="http://schemas.microsoft.com/office/drawing/2014/main" id="{4CF94395-ACE3-4DD7-9CB1-3745782473FD}"/>
                </a:ext>
              </a:extLst>
            </p:cNvPr>
            <p:cNvPicPr>
              <a:picLocks noChangeAspect="1"/>
            </p:cNvPicPr>
            <p:nvPr/>
          </p:nvPicPr>
          <p:blipFill>
            <a:blip r:embed="rId11"/>
            <a:stretch>
              <a:fillRect/>
            </a:stretch>
          </p:blipFill>
          <p:spPr>
            <a:xfrm>
              <a:off x="4708921" y="5242103"/>
              <a:ext cx="1049057" cy="786793"/>
            </a:xfrm>
            <a:prstGeom prst="rect">
              <a:avLst/>
            </a:prstGeom>
          </p:spPr>
        </p:pic>
        <p:pic>
          <p:nvPicPr>
            <p:cNvPr id="49" name="Picture 48">
              <a:extLst>
                <a:ext uri="{FF2B5EF4-FFF2-40B4-BE49-F238E27FC236}">
                  <a16:creationId xmlns:a16="http://schemas.microsoft.com/office/drawing/2014/main" id="{41814847-EC74-4899-ABF5-9C1E134EEABA}"/>
                </a:ext>
              </a:extLst>
            </p:cNvPr>
            <p:cNvPicPr>
              <a:picLocks noChangeAspect="1"/>
            </p:cNvPicPr>
            <p:nvPr/>
          </p:nvPicPr>
          <p:blipFill>
            <a:blip r:embed="rId12"/>
            <a:stretch>
              <a:fillRect/>
            </a:stretch>
          </p:blipFill>
          <p:spPr>
            <a:xfrm>
              <a:off x="4856328" y="2172550"/>
              <a:ext cx="875937" cy="882728"/>
            </a:xfrm>
            <a:prstGeom prst="rect">
              <a:avLst/>
            </a:prstGeom>
          </p:spPr>
        </p:pic>
        <p:sp>
          <p:nvSpPr>
            <p:cNvPr id="52" name="TextBox 51">
              <a:extLst>
                <a:ext uri="{FF2B5EF4-FFF2-40B4-BE49-F238E27FC236}">
                  <a16:creationId xmlns:a16="http://schemas.microsoft.com/office/drawing/2014/main" id="{519C65DC-572F-4C19-8A21-06FD317F8BBF}"/>
                </a:ext>
              </a:extLst>
            </p:cNvPr>
            <p:cNvSpPr txBox="1"/>
            <p:nvPr/>
          </p:nvSpPr>
          <p:spPr>
            <a:xfrm>
              <a:off x="2176000" y="3155045"/>
              <a:ext cx="1159114" cy="215444"/>
            </a:xfrm>
            <a:prstGeom prst="rect">
              <a:avLst/>
            </a:prstGeom>
            <a:noFill/>
          </p:spPr>
          <p:txBody>
            <a:bodyPr wrap="square" lIns="0" tIns="0" rIns="0" bIns="0" rtlCol="0">
              <a:spAutoFit/>
            </a:bodyPr>
            <a:lstStyle/>
            <a:p>
              <a:pPr algn="ctr"/>
              <a:r>
                <a:rPr lang="en-US" sz="1400" dirty="0">
                  <a:solidFill>
                    <a:schemeClr val="tx2"/>
                  </a:solidFill>
                </a:rPr>
                <a:t>Legato Blotter</a:t>
              </a:r>
            </a:p>
          </p:txBody>
        </p:sp>
        <p:sp>
          <p:nvSpPr>
            <p:cNvPr id="53" name="TextBox 52">
              <a:extLst>
                <a:ext uri="{FF2B5EF4-FFF2-40B4-BE49-F238E27FC236}">
                  <a16:creationId xmlns:a16="http://schemas.microsoft.com/office/drawing/2014/main" id="{7BB41809-8880-401C-869D-9EA4BC73D84C}"/>
                </a:ext>
              </a:extLst>
            </p:cNvPr>
            <p:cNvSpPr txBox="1"/>
            <p:nvPr/>
          </p:nvSpPr>
          <p:spPr>
            <a:xfrm>
              <a:off x="3413162" y="3141840"/>
              <a:ext cx="1159114" cy="215444"/>
            </a:xfrm>
            <a:prstGeom prst="rect">
              <a:avLst/>
            </a:prstGeom>
            <a:noFill/>
          </p:spPr>
          <p:txBody>
            <a:bodyPr wrap="square" lIns="0" tIns="0" rIns="0" bIns="0" rtlCol="0">
              <a:spAutoFit/>
            </a:bodyPr>
            <a:lstStyle/>
            <a:p>
              <a:pPr algn="ctr"/>
              <a:r>
                <a:rPr lang="en-US" sz="1400" dirty="0">
                  <a:solidFill>
                    <a:schemeClr val="tx2"/>
                  </a:solidFill>
                </a:rPr>
                <a:t>Stock Analysis</a:t>
              </a:r>
            </a:p>
          </p:txBody>
        </p:sp>
        <p:sp>
          <p:nvSpPr>
            <p:cNvPr id="54" name="TextBox 53">
              <a:extLst>
                <a:ext uri="{FF2B5EF4-FFF2-40B4-BE49-F238E27FC236}">
                  <a16:creationId xmlns:a16="http://schemas.microsoft.com/office/drawing/2014/main" id="{DFCFFECB-8E9D-43F9-9869-B426CDB1CE8B}"/>
                </a:ext>
              </a:extLst>
            </p:cNvPr>
            <p:cNvSpPr txBox="1"/>
            <p:nvPr/>
          </p:nvSpPr>
          <p:spPr>
            <a:xfrm>
              <a:off x="4758398" y="3128744"/>
              <a:ext cx="1159114" cy="215444"/>
            </a:xfrm>
            <a:prstGeom prst="rect">
              <a:avLst/>
            </a:prstGeom>
            <a:noFill/>
          </p:spPr>
          <p:txBody>
            <a:bodyPr wrap="square" lIns="0" tIns="0" rIns="0" bIns="0" rtlCol="0">
              <a:spAutoFit/>
            </a:bodyPr>
            <a:lstStyle/>
            <a:p>
              <a:pPr algn="ctr"/>
              <a:r>
                <a:rPr lang="en-US" sz="1400" dirty="0">
                  <a:solidFill>
                    <a:schemeClr val="tx2"/>
                  </a:solidFill>
                </a:rPr>
                <a:t>Smart Trade</a:t>
              </a:r>
            </a:p>
          </p:txBody>
        </p:sp>
        <p:sp>
          <p:nvSpPr>
            <p:cNvPr id="55" name="TextBox 54">
              <a:extLst>
                <a:ext uri="{FF2B5EF4-FFF2-40B4-BE49-F238E27FC236}">
                  <a16:creationId xmlns:a16="http://schemas.microsoft.com/office/drawing/2014/main" id="{F7B3DA65-54C3-4597-BA1E-6CAC7F21E33A}"/>
                </a:ext>
              </a:extLst>
            </p:cNvPr>
            <p:cNvSpPr txBox="1"/>
            <p:nvPr/>
          </p:nvSpPr>
          <p:spPr>
            <a:xfrm>
              <a:off x="2151192" y="4691266"/>
              <a:ext cx="1159114" cy="215444"/>
            </a:xfrm>
            <a:prstGeom prst="rect">
              <a:avLst/>
            </a:prstGeom>
            <a:noFill/>
          </p:spPr>
          <p:txBody>
            <a:bodyPr wrap="square" lIns="0" tIns="0" rIns="0" bIns="0" rtlCol="0">
              <a:spAutoFit/>
            </a:bodyPr>
            <a:lstStyle/>
            <a:p>
              <a:pPr algn="ctr"/>
              <a:r>
                <a:rPr lang="en-US" sz="1400" dirty="0">
                  <a:solidFill>
                    <a:schemeClr val="tx2"/>
                  </a:solidFill>
                </a:rPr>
                <a:t>FX+</a:t>
              </a:r>
            </a:p>
          </p:txBody>
        </p:sp>
        <p:sp>
          <p:nvSpPr>
            <p:cNvPr id="56" name="TextBox 55">
              <a:extLst>
                <a:ext uri="{FF2B5EF4-FFF2-40B4-BE49-F238E27FC236}">
                  <a16:creationId xmlns:a16="http://schemas.microsoft.com/office/drawing/2014/main" id="{93164841-D53D-417B-BF59-FD2C9CF59550}"/>
                </a:ext>
              </a:extLst>
            </p:cNvPr>
            <p:cNvSpPr txBox="1"/>
            <p:nvPr/>
          </p:nvSpPr>
          <p:spPr>
            <a:xfrm>
              <a:off x="3399634" y="4671146"/>
              <a:ext cx="1159114" cy="215444"/>
            </a:xfrm>
            <a:prstGeom prst="rect">
              <a:avLst/>
            </a:prstGeom>
            <a:noFill/>
          </p:spPr>
          <p:txBody>
            <a:bodyPr wrap="square" lIns="0" tIns="0" rIns="0" bIns="0" rtlCol="0">
              <a:spAutoFit/>
            </a:bodyPr>
            <a:lstStyle/>
            <a:p>
              <a:pPr algn="ctr"/>
              <a:r>
                <a:rPr lang="en-US" sz="1400" dirty="0">
                  <a:solidFill>
                    <a:schemeClr val="tx2"/>
                  </a:solidFill>
                </a:rPr>
                <a:t>Data Console</a:t>
              </a:r>
            </a:p>
          </p:txBody>
        </p:sp>
        <p:sp>
          <p:nvSpPr>
            <p:cNvPr id="57" name="TextBox 56">
              <a:extLst>
                <a:ext uri="{FF2B5EF4-FFF2-40B4-BE49-F238E27FC236}">
                  <a16:creationId xmlns:a16="http://schemas.microsoft.com/office/drawing/2014/main" id="{30C8B302-86C9-4F0F-A161-17AAEB5A5A4B}"/>
                </a:ext>
              </a:extLst>
            </p:cNvPr>
            <p:cNvSpPr txBox="1"/>
            <p:nvPr/>
          </p:nvSpPr>
          <p:spPr>
            <a:xfrm>
              <a:off x="4574265" y="4617033"/>
              <a:ext cx="1440061" cy="215444"/>
            </a:xfrm>
            <a:prstGeom prst="rect">
              <a:avLst/>
            </a:prstGeom>
            <a:noFill/>
          </p:spPr>
          <p:txBody>
            <a:bodyPr wrap="square" lIns="0" tIns="0" rIns="0" bIns="0" rtlCol="0">
              <a:spAutoFit/>
            </a:bodyPr>
            <a:lstStyle/>
            <a:p>
              <a:pPr algn="ctr"/>
              <a:r>
                <a:rPr lang="en-US" sz="1400" dirty="0">
                  <a:solidFill>
                    <a:schemeClr val="tx2"/>
                  </a:solidFill>
                </a:rPr>
                <a:t>Know Your Money</a:t>
              </a:r>
            </a:p>
          </p:txBody>
        </p:sp>
        <p:sp>
          <p:nvSpPr>
            <p:cNvPr id="58" name="TextBox 57">
              <a:extLst>
                <a:ext uri="{FF2B5EF4-FFF2-40B4-BE49-F238E27FC236}">
                  <a16:creationId xmlns:a16="http://schemas.microsoft.com/office/drawing/2014/main" id="{18F6DF09-BF13-4CF4-93C0-52C44B24F798}"/>
                </a:ext>
              </a:extLst>
            </p:cNvPr>
            <p:cNvSpPr txBox="1"/>
            <p:nvPr/>
          </p:nvSpPr>
          <p:spPr>
            <a:xfrm>
              <a:off x="2139532" y="6119765"/>
              <a:ext cx="1273629" cy="215444"/>
            </a:xfrm>
            <a:prstGeom prst="rect">
              <a:avLst/>
            </a:prstGeom>
            <a:noFill/>
          </p:spPr>
          <p:txBody>
            <a:bodyPr wrap="square" lIns="0" tIns="0" rIns="0" bIns="0" rtlCol="0">
              <a:spAutoFit/>
            </a:bodyPr>
            <a:lstStyle/>
            <a:p>
              <a:pPr algn="ctr"/>
              <a:r>
                <a:rPr lang="en-US" sz="1400" dirty="0">
                  <a:solidFill>
                    <a:schemeClr val="tx2"/>
                  </a:solidFill>
                </a:rPr>
                <a:t>RFQ</a:t>
              </a:r>
            </a:p>
          </p:txBody>
        </p:sp>
        <p:sp>
          <p:nvSpPr>
            <p:cNvPr id="59" name="TextBox 58">
              <a:extLst>
                <a:ext uri="{FF2B5EF4-FFF2-40B4-BE49-F238E27FC236}">
                  <a16:creationId xmlns:a16="http://schemas.microsoft.com/office/drawing/2014/main" id="{62CE9C66-5779-4DF5-BBF1-8366F3462E32}"/>
                </a:ext>
              </a:extLst>
            </p:cNvPr>
            <p:cNvSpPr txBox="1"/>
            <p:nvPr/>
          </p:nvSpPr>
          <p:spPr>
            <a:xfrm>
              <a:off x="3214765" y="6092226"/>
              <a:ext cx="1273629" cy="215444"/>
            </a:xfrm>
            <a:prstGeom prst="rect">
              <a:avLst/>
            </a:prstGeom>
            <a:noFill/>
          </p:spPr>
          <p:txBody>
            <a:bodyPr wrap="square" lIns="0" tIns="0" rIns="0" bIns="0" rtlCol="0">
              <a:spAutoFit/>
            </a:bodyPr>
            <a:lstStyle/>
            <a:p>
              <a:pPr algn="ctr"/>
              <a:r>
                <a:rPr lang="en-US" sz="1400" dirty="0">
                  <a:solidFill>
                    <a:schemeClr val="tx2"/>
                  </a:solidFill>
                </a:rPr>
                <a:t>IFX</a:t>
              </a:r>
            </a:p>
          </p:txBody>
        </p:sp>
        <p:sp>
          <p:nvSpPr>
            <p:cNvPr id="60" name="TextBox 59">
              <a:extLst>
                <a:ext uri="{FF2B5EF4-FFF2-40B4-BE49-F238E27FC236}">
                  <a16:creationId xmlns:a16="http://schemas.microsoft.com/office/drawing/2014/main" id="{D78F92CE-6F4D-4B46-A05F-B63AD64CCE45}"/>
                </a:ext>
              </a:extLst>
            </p:cNvPr>
            <p:cNvSpPr txBox="1"/>
            <p:nvPr/>
          </p:nvSpPr>
          <p:spPr>
            <a:xfrm>
              <a:off x="4586010" y="6088608"/>
              <a:ext cx="1273629" cy="215444"/>
            </a:xfrm>
            <a:prstGeom prst="rect">
              <a:avLst/>
            </a:prstGeom>
            <a:noFill/>
          </p:spPr>
          <p:txBody>
            <a:bodyPr wrap="square" lIns="0" tIns="0" rIns="0" bIns="0" rtlCol="0">
              <a:spAutoFit/>
            </a:bodyPr>
            <a:lstStyle/>
            <a:p>
              <a:pPr algn="ctr"/>
              <a:r>
                <a:rPr lang="en-US" sz="1400" dirty="0">
                  <a:solidFill>
                    <a:schemeClr val="tx2"/>
                  </a:solidFill>
                </a:rPr>
                <a:t>Market Watch</a:t>
              </a:r>
            </a:p>
          </p:txBody>
        </p:sp>
      </p:grpSp>
    </p:spTree>
    <p:extLst>
      <p:ext uri="{BB962C8B-B14F-4D97-AF65-F5344CB8AC3E}">
        <p14:creationId xmlns:p14="http://schemas.microsoft.com/office/powerpoint/2010/main" val="1321932678"/>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JPGQUALITY" val="95"/>
  <p:tag name="BASENAME" val=""/>
  <p:tag name="SAVETOFOLDER" val="C:\Users\Dan\Desktop\poop\"/>
  <p:tag name="IMAGEWIDTH" val="960"/>
  <p:tag name="IMAGEHEIGHT" val="720"/>
  <p:tag name="EXPORTRANGE" val="EntirePresentation"/>
  <p:tag name="SIZEBY" val="DPI"/>
  <p:tag name="OUTPUTDPI" val="96"/>
  <p:tag name="EXPORTAS" val="JPG"/>
  <p:tag name="NUMBERFORMAT" val="0000"/>
</p:tagLst>
</file>

<file path=ppt/theme/theme1.xml><?xml version="1.0" encoding="utf-8"?>
<a:theme xmlns:a="http://schemas.openxmlformats.org/drawingml/2006/main" name="virtusa master">
  <a:themeElements>
    <a:clrScheme name="Virtusa 1">
      <a:dk1>
        <a:srgbClr val="2D2D2A"/>
      </a:dk1>
      <a:lt1>
        <a:sysClr val="window" lastClr="FFFFFF"/>
      </a:lt1>
      <a:dk2>
        <a:srgbClr val="696969"/>
      </a:dk2>
      <a:lt2>
        <a:srgbClr val="D1D1D1"/>
      </a:lt2>
      <a:accent1>
        <a:srgbClr val="E7B800"/>
      </a:accent1>
      <a:accent2>
        <a:srgbClr val="C3D7A4"/>
      </a:accent2>
      <a:accent3>
        <a:srgbClr val="1F3C92"/>
      </a:accent3>
      <a:accent4>
        <a:srgbClr val="ADCDEC"/>
      </a:accent4>
      <a:accent5>
        <a:srgbClr val="FF0000"/>
      </a:accent5>
      <a:accent6>
        <a:srgbClr val="F37021"/>
      </a:accent6>
      <a:hlink>
        <a:srgbClr val="64645D"/>
      </a:hlink>
      <a:folHlink>
        <a:srgbClr val="64645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100" dirty="0" err="1" smtClean="0">
            <a:solidFill>
              <a:schemeClr val="tx2"/>
            </a:solidFill>
            <a:latin typeface="+mj-lt"/>
          </a:defRPr>
        </a:defPPr>
      </a:lstStyle>
    </a:txDef>
  </a:objectDefaults>
  <a:extraClrSchemeLst/>
  <a:extLst>
    <a:ext uri="{05A4C25C-085E-4340-85A3-A5531E510DB2}">
      <thm15:themeFamily xmlns:thm15="http://schemas.microsoft.com/office/thememl/2012/main" name="Presentation1" id="{D24AAA7E-1D75-4230-BBCE-C116E7AED0AB}" vid="{AAAF8231-9343-4039-B3F3-B6619938F10B}"/>
    </a:ext>
  </a:extLst>
</a:theme>
</file>

<file path=ppt/theme/theme2.xml><?xml version="1.0" encoding="utf-8"?>
<a:theme xmlns:a="http://schemas.openxmlformats.org/drawingml/2006/main" name="virtusa title master">
  <a:themeElements>
    <a:clrScheme name="Virtusa Color Theme">
      <a:dk1>
        <a:srgbClr val="2D2D2A"/>
      </a:dk1>
      <a:lt1>
        <a:sysClr val="window" lastClr="FFFFFF"/>
      </a:lt1>
      <a:dk2>
        <a:srgbClr val="696969"/>
      </a:dk2>
      <a:lt2>
        <a:srgbClr val="D1D1D1"/>
      </a:lt2>
      <a:accent1>
        <a:srgbClr val="8DC63F"/>
      </a:accent1>
      <a:accent2>
        <a:srgbClr val="C3D7A4"/>
      </a:accent2>
      <a:accent3>
        <a:srgbClr val="1F3C92"/>
      </a:accent3>
      <a:accent4>
        <a:srgbClr val="ADCDEC"/>
      </a:accent4>
      <a:accent5>
        <a:srgbClr val="F15A22"/>
      </a:accent5>
      <a:accent6>
        <a:srgbClr val="F37021"/>
      </a:accent6>
      <a:hlink>
        <a:srgbClr val="64645D"/>
      </a:hlink>
      <a:folHlink>
        <a:srgbClr val="64645D"/>
      </a:folHlink>
    </a:clrScheme>
    <a:fontScheme name="Duarte_SlideDoc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100" dirty="0" err="1" smtClean="0">
            <a:solidFill>
              <a:schemeClr val="tx2"/>
            </a:solidFill>
            <a:latin typeface="+mj-lt"/>
          </a:defRPr>
        </a:defPPr>
      </a:lstStyle>
    </a:txDef>
  </a:objectDefaults>
  <a:extraClrSchemeLst/>
  <a:extLst>
    <a:ext uri="{05A4C25C-085E-4340-85A3-A5531E510DB2}">
      <thm15:themeFamily xmlns:thm15="http://schemas.microsoft.com/office/thememl/2012/main" name="Presentation1" id="{D24AAA7E-1D75-4230-BBCE-C116E7AED0AB}" vid="{CED642A2-097E-45DC-8AB7-BD7C1D9EB6E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75CE9E57E52F458DB1C7BF0FCA4710" ma:contentTypeVersion="0" ma:contentTypeDescription="Create a new document." ma:contentTypeScope="" ma:versionID="02e2fddc9a1107cc1c6ca0ce42e1d12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C257F6-2EFD-452F-91E7-C765CE3AB9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E9C094C-937E-4F17-BCE1-15D9E5547911}">
  <ds:schemaRefs>
    <ds:schemaRef ds:uri="http://schemas.microsoft.com/sharepoint/v3/contenttype/forms"/>
  </ds:schemaRefs>
</ds:datastoreItem>
</file>

<file path=customXml/itemProps3.xml><?xml version="1.0" encoding="utf-8"?>
<ds:datastoreItem xmlns:ds="http://schemas.openxmlformats.org/officeDocument/2006/customXml" ds:itemID="{D6760972-92D8-4468-9999-F577263C1FFB}">
  <ds:schemaRefs>
    <ds:schemaRef ds:uri="http://schemas.openxmlformats.org/package/2006/metadata/core-properties"/>
    <ds:schemaRef ds:uri="http://purl.org/dc/elements/1.1/"/>
    <ds:schemaRef ds:uri="http://schemas.microsoft.com/office/2006/metadata/properties"/>
    <ds:schemaRef ds:uri="http://purl.org/dc/terms/"/>
    <ds:schemaRef ds:uri="http://purl.org/dc/dcmitype/"/>
    <ds:schemaRef ds:uri="http://schemas.microsoft.com/office/2006/documentManagement/typ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VirtusaPolaris CorporatePowerPointTemplate2016Widescreen</Template>
  <TotalTime>60959</TotalTime>
  <Words>2760</Words>
  <Application>Microsoft Office PowerPoint</Application>
  <PresentationFormat>Widescreen</PresentationFormat>
  <Paragraphs>774</Paragraphs>
  <Slides>37</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Adobe Clean</vt:lpstr>
      <vt:lpstr>Arial</vt:lpstr>
      <vt:lpstr>Avenir Book</vt:lpstr>
      <vt:lpstr>Calibri</vt:lpstr>
      <vt:lpstr>Calibri Light</vt:lpstr>
      <vt:lpstr>Courier New</vt:lpstr>
      <vt:lpstr>Georgia</vt:lpstr>
      <vt:lpstr>Helvetica Light</vt:lpstr>
      <vt:lpstr>Times New Roman</vt:lpstr>
      <vt:lpstr>Wingdings</vt:lpstr>
      <vt:lpstr>virtusa master</vt:lpstr>
      <vt:lpstr>virtusa title master</vt:lpstr>
      <vt:lpstr>vSURF</vt:lpstr>
      <vt:lpstr>vSURF – Virtusa Blueprint for Microservices</vt:lpstr>
      <vt:lpstr>vSURF</vt:lpstr>
      <vt:lpstr>Some of the components offered by vSURF</vt:lpstr>
      <vt:lpstr>Success story:  Lloyds Bank</vt:lpstr>
      <vt:lpstr>Legato – Conceptual Architecture</vt:lpstr>
      <vt:lpstr>Legato – Logical Architecture</vt:lpstr>
      <vt:lpstr>Legato – Physical Architecture</vt:lpstr>
      <vt:lpstr>UI with Chrome App Store</vt:lpstr>
      <vt:lpstr>PowerPoint Presentation</vt:lpstr>
      <vt:lpstr>Success story:  Nanyang Technological University</vt:lpstr>
      <vt:lpstr>Solution Architecture</vt:lpstr>
      <vt:lpstr>Adaptive User Experience</vt:lpstr>
      <vt:lpstr>An eco-system of enhanced learning and agile teaching experiences for one of the best Universities</vt:lpstr>
      <vt:lpstr>GREAT Banking Experiences with VSURF</vt:lpstr>
      <vt:lpstr>Visual Editing &amp; Publishing of Content</vt:lpstr>
      <vt:lpstr>Robotic Personal Assistant</vt:lpstr>
      <vt:lpstr>Open an Account with a Smartphone</vt:lpstr>
      <vt:lpstr>Real-time Alerts, Chat &amp; Messages</vt:lpstr>
      <vt:lpstr>Multi-bank Personal Finance Management</vt:lpstr>
      <vt:lpstr>Split payments</vt:lpstr>
      <vt:lpstr>Easy Bill Payments &amp; Fund transfers</vt:lpstr>
      <vt:lpstr>Adaptive Forms With Device Switchover Capability</vt:lpstr>
      <vt:lpstr>Contextual Support within Forms</vt:lpstr>
      <vt:lpstr>Security for every access</vt:lpstr>
      <vt:lpstr>Portfolio Manager</vt:lpstr>
      <vt:lpstr>Transaction Tracking on Google Maps</vt:lpstr>
      <vt:lpstr>Integration with Accounting Systems</vt:lpstr>
      <vt:lpstr>Multi-Account &amp; Multi-Currency Support</vt:lpstr>
      <vt:lpstr>Document Center</vt:lpstr>
      <vt:lpstr>FX Trade</vt:lpstr>
      <vt:lpstr>Cash Management</vt:lpstr>
      <vt:lpstr>Appendix: virtusa Digital Capabilities</vt:lpstr>
      <vt:lpstr>PowerPoint Presentation</vt:lpstr>
      <vt:lpstr>Complete Digital Transformation</vt:lpstr>
      <vt:lpstr>AEM Credentials</vt:lpstr>
      <vt:lpstr>User Experience &amp; Front-End Engineering Capability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VirtusaPolaris template</dc:title>
  <dc:subject/>
  <dc:creator>Julian Navaratnam</dc:creator>
  <cp:keywords/>
  <dc:description/>
  <cp:lastModifiedBy>Srinivas Gopinath Parimi</cp:lastModifiedBy>
  <cp:revision>1014</cp:revision>
  <cp:lastPrinted>2017-02-17T03:42:55Z</cp:lastPrinted>
  <dcterms:created xsi:type="dcterms:W3CDTF">2016-05-18T08:14:28Z</dcterms:created>
  <dcterms:modified xsi:type="dcterms:W3CDTF">2018-02-13T05:33:18Z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0x0101003575CE9E57E52F458DB1C7BF0FCA4710</vt:lpwstr>
  </property>
</Properties>
</file>